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2.jpg" ContentType="image/jpg"/>
  <Override PartName="/ppt/media/image3.jpg" ContentType="image/jpg"/>
  <Override PartName="/ppt/media/image4.jpg" ContentType="image/jpg"/>
  <Override PartName="/ppt/media/image5.jpg" ContentType="image/jpg"/>
  <Override PartName="/ppt/media/image6.jpg" ContentType="image/jpg"/>
  <Override PartName="/ppt/media/image7.jpg" ContentType="image/jpg"/>
  <Override PartName="/ppt/media/image8.jpg" ContentType="image/jpg"/>
  <Override PartName="/ppt/media/image9.jpg" ContentType="image/jpg"/>
  <Override PartName="/ppt/notesSlides/notesSlide1.xml" ContentType="application/vnd.openxmlformats-officedocument.presentationml.notesSlide+xml"/>
  <Override PartName="/ppt/media/image13.jpg" ContentType="image/jpg"/>
  <Override PartName="/ppt/media/image14.jpg" ContentType="image/jpg"/>
  <Override PartName="/ppt/media/image15.jpg" ContentType="image/jpg"/>
  <Override PartName="/ppt/media/image16.jpg" ContentType="image/jpg"/>
  <Override PartName="/ppt/media/image17.jpg" ContentType="image/jpg"/>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43.jpg" ContentType="image/jpg"/>
  <Override PartName="/ppt/media/image44.jpg" ContentType="image/jpg"/>
  <Override PartName="/ppt/media/image60.jpg" ContentType="image/jpg"/>
  <Override PartName="/ppt/media/image70.jpg" ContentType="image/jpg"/>
  <Override PartName="/ppt/media/image77.jpg" ContentType="image/jpg"/>
  <Override PartName="/ppt/media/image80.jpg" ContentType="image/jpg"/>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media/image82.jpg" ContentType="image/jpg"/>
  <Override PartName="/ppt/media/image83.jpg" ContentType="image/jpg"/>
  <Override PartName="/ppt/media/image85.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9" r:id="rId2"/>
    <p:sldMasterId id="2147483691" r:id="rId3"/>
  </p:sldMasterIdLst>
  <p:notesMasterIdLst>
    <p:notesMasterId r:id="rId28"/>
  </p:notesMasterIdLst>
  <p:sldIdLst>
    <p:sldId id="294" r:id="rId4"/>
    <p:sldId id="257" r:id="rId5"/>
    <p:sldId id="285" r:id="rId6"/>
    <p:sldId id="258" r:id="rId7"/>
    <p:sldId id="286" r:id="rId8"/>
    <p:sldId id="288" r:id="rId9"/>
    <p:sldId id="287" r:id="rId10"/>
    <p:sldId id="264" r:id="rId11"/>
    <p:sldId id="262" r:id="rId12"/>
    <p:sldId id="298" r:id="rId13"/>
    <p:sldId id="259" r:id="rId14"/>
    <p:sldId id="303" r:id="rId15"/>
    <p:sldId id="304" r:id="rId16"/>
    <p:sldId id="263" r:id="rId17"/>
    <p:sldId id="281" r:id="rId18"/>
    <p:sldId id="274" r:id="rId19"/>
    <p:sldId id="267" r:id="rId20"/>
    <p:sldId id="268" r:id="rId21"/>
    <p:sldId id="269" r:id="rId22"/>
    <p:sldId id="301" r:id="rId23"/>
    <p:sldId id="295" r:id="rId24"/>
    <p:sldId id="278" r:id="rId25"/>
    <p:sldId id="279" r:id="rId26"/>
    <p:sldId id="280" r:id="rId27"/>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6A6A"/>
    <a:srgbClr val="DEE7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p:scale>
          <a:sx n="62" d="100"/>
          <a:sy n="62" d="100"/>
        </p:scale>
        <p:origin x="828" y="48"/>
      </p:cViewPr>
      <p:guideLst>
        <p:guide orient="horz" pos="2880"/>
        <p:guide pos="2160"/>
      </p:guideLst>
    </p:cSldViewPr>
  </p:slideViewPr>
  <p:notesTextViewPr>
    <p:cViewPr>
      <p:scale>
        <a:sx n="100" d="100"/>
        <a:sy n="100" d="100"/>
      </p:scale>
      <p:origin x="0" y="0"/>
    </p:cViewPr>
  </p:notesTextViewPr>
  <p:sorterViewPr>
    <p:cViewPr>
      <p:scale>
        <a:sx n="100" d="100"/>
        <a:sy n="100" d="100"/>
      </p:scale>
      <p:origin x="0" y="-13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D:\Current%20User%20Data\Desktop\Sales%20Analysis.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Bloomchemag\AppData\Local\Microsoft\Windows\INetCache\Content.Outlook\VK6Y0ATF\PPT.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D:\Current%20User%20Data\Desktop\Sales%20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Current%20User%20Data\Desktop\Sales%20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1mcNRon4_zio7T1HkFBPvN0rHnyqSXKtO\MIS\Sales%20Data%20Analysis\Sales%20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G:\.shortcut-targets-by-id\1mcNRon4_zio7T1HkFBPvN0rHnyqSXKtO\MIS\Sales%20Data%20Analysis\Sales%20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Bloomchemag\AppData\Local\Microsoft\Windows\INetCache\Content.Outlook\VK6Y0ATF\PP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1mcNRon4_zio7T1HkFBPvN0rHnyqSXKtO\MIS\Sales%20Data%20Analysis\Sales%20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1mcNRon4_zio7T1HkFBPvN0rHnyqSXKtO\MIS\Sales%20Data%20Analysis\Sales%20Analysi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Bloomchemag\AppData\Local\Microsoft\Windows\INetCache\Content.Outlook\VK6Y0ATF\PPT.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Customers Reached</a:t>
            </a:r>
          </a:p>
        </c:rich>
      </c:tx>
      <c:layout>
        <c:manualLayout>
          <c:xMode val="edge"/>
          <c:yMode val="edge"/>
          <c:x val="0.20603310364202493"/>
          <c:y val="2.416000500049597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6558610302552621E-2"/>
          <c:y val="6.9607719243892391E-2"/>
          <c:w val="0.91948764867337607"/>
          <c:h val="0.79179136854468535"/>
        </c:manualLayout>
      </c:layout>
      <c:barChart>
        <c:barDir val="col"/>
        <c:grouping val="clustered"/>
        <c:varyColors val="0"/>
        <c:ser>
          <c:idx val="0"/>
          <c:order val="0"/>
          <c:tx>
            <c:strRef>
              <c:f>Sheet2!$B$1</c:f>
              <c:strCache>
                <c:ptCount val="1"/>
                <c:pt idx="0">
                  <c:v>Customer Reached</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Sheet2!$A$2:$A$11</c:f>
              <c:numCache>
                <c:formatCode>General</c:formatCode>
                <c:ptCount val="10"/>
                <c:pt idx="0">
                  <c:v>2014</c:v>
                </c:pt>
                <c:pt idx="1">
                  <c:v>2015</c:v>
                </c:pt>
                <c:pt idx="2">
                  <c:v>2016</c:v>
                </c:pt>
                <c:pt idx="3">
                  <c:v>2017</c:v>
                </c:pt>
                <c:pt idx="4">
                  <c:v>2018</c:v>
                </c:pt>
                <c:pt idx="5">
                  <c:v>2019</c:v>
                </c:pt>
                <c:pt idx="6">
                  <c:v>2020</c:v>
                </c:pt>
                <c:pt idx="7">
                  <c:v>2021</c:v>
                </c:pt>
                <c:pt idx="8">
                  <c:v>2022</c:v>
                </c:pt>
                <c:pt idx="9">
                  <c:v>2023</c:v>
                </c:pt>
              </c:numCache>
            </c:numRef>
          </c:cat>
          <c:val>
            <c:numRef>
              <c:f>Sheet2!$B$2:$B$11</c:f>
              <c:numCache>
                <c:formatCode>General</c:formatCode>
                <c:ptCount val="10"/>
                <c:pt idx="0">
                  <c:v>19</c:v>
                </c:pt>
                <c:pt idx="1">
                  <c:v>32</c:v>
                </c:pt>
                <c:pt idx="2">
                  <c:v>40</c:v>
                </c:pt>
                <c:pt idx="3">
                  <c:v>49</c:v>
                </c:pt>
                <c:pt idx="4">
                  <c:v>59</c:v>
                </c:pt>
                <c:pt idx="5">
                  <c:v>70</c:v>
                </c:pt>
                <c:pt idx="6">
                  <c:v>85</c:v>
                </c:pt>
                <c:pt idx="7">
                  <c:v>115</c:v>
                </c:pt>
                <c:pt idx="8">
                  <c:v>200</c:v>
                </c:pt>
                <c:pt idx="9">
                  <c:v>215</c:v>
                </c:pt>
              </c:numCache>
            </c:numRef>
          </c:val>
          <c:extLst>
            <c:ext xmlns:c16="http://schemas.microsoft.com/office/drawing/2014/chart" uri="{C3380CC4-5D6E-409C-BE32-E72D297353CC}">
              <c16:uniqueId val="{00000000-51FF-4A6F-B871-70CE9E4DBAF3}"/>
            </c:ext>
          </c:extLst>
        </c:ser>
        <c:dLbls>
          <c:dLblPos val="outEnd"/>
          <c:showLegendKey val="0"/>
          <c:showVal val="1"/>
          <c:showCatName val="0"/>
          <c:showSerName val="0"/>
          <c:showPercent val="0"/>
          <c:showBubbleSize val="0"/>
        </c:dLbls>
        <c:gapWidth val="100"/>
        <c:overlap val="-24"/>
        <c:axId val="1921499967"/>
        <c:axId val="1921516767"/>
      </c:barChart>
      <c:catAx>
        <c:axId val="19214999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21516767"/>
        <c:crosses val="autoZero"/>
        <c:auto val="1"/>
        <c:lblAlgn val="ctr"/>
        <c:lblOffset val="100"/>
        <c:noMultiLvlLbl val="0"/>
      </c:catAx>
      <c:valAx>
        <c:axId val="1921516767"/>
        <c:scaling>
          <c:orientation val="minMax"/>
        </c:scaling>
        <c:delete val="1"/>
        <c:axPos val="l"/>
        <c:numFmt formatCode="General" sourceLinked="1"/>
        <c:majorTickMark val="none"/>
        <c:minorTickMark val="none"/>
        <c:tickLblPos val="nextTo"/>
        <c:crossAx val="1921499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6662038170171867"/>
          <c:w val="0.88761103592519686"/>
          <c:h val="0.59164266257004794"/>
        </c:manualLayout>
      </c:layout>
      <c:pie3DChart>
        <c:varyColors val="1"/>
        <c:ser>
          <c:idx val="0"/>
          <c:order val="0"/>
          <c:tx>
            <c:strRef>
              <c:f>'G:\.shortcut-targets-by-id\1mcNRon4_zio7T1HkFBPvN0rHnyqSXKtO\MIS\Sales Data Analysis\[Sales Analysis.xlsx]Pivot based on application'!$B$1</c:f>
              <c:strCache>
                <c:ptCount val="1"/>
                <c:pt idx="0">
                  <c:v>Sum of Percentage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BD6D-4446-B74F-66047E03CB98}"/>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BD6D-4446-B74F-66047E03CB98}"/>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BD6D-4446-B74F-66047E03CB98}"/>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BD6D-4446-B74F-66047E03CB98}"/>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BD6D-4446-B74F-66047E03CB98}"/>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BD6D-4446-B74F-66047E03CB98}"/>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BD6D-4446-B74F-66047E03CB98}"/>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BD6D-4446-B74F-66047E03CB98}"/>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BD6D-4446-B74F-66047E03CB98}"/>
              </c:ext>
            </c:extLst>
          </c:dPt>
          <c:dLbls>
            <c:dLbl>
              <c:idx val="0"/>
              <c:layout>
                <c:manualLayout>
                  <c:x val="-3.3776562057950127E-2"/>
                  <c:y val="-4.852160727824109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D6D-4446-B74F-66047E03CB98}"/>
                </c:ext>
              </c:extLst>
            </c:dLbl>
            <c:dLbl>
              <c:idx val="1"/>
              <c:layout>
                <c:manualLayout>
                  <c:x val="8.1626691640046017E-2"/>
                  <c:y val="-6.506444591486555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D6D-4446-B74F-66047E03CB98}"/>
                </c:ext>
              </c:extLst>
            </c:dLbl>
            <c:dLbl>
              <c:idx val="2"/>
              <c:layout>
                <c:manualLayout>
                  <c:x val="2.9554491800706316E-2"/>
                  <c:y val="2.729340409401061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BD6D-4446-B74F-66047E03CB98}"/>
                </c:ext>
              </c:extLst>
            </c:dLbl>
            <c:dLbl>
              <c:idx val="3"/>
              <c:layout>
                <c:manualLayout>
                  <c:x val="2.1110351286218694E-2"/>
                  <c:y val="-3.032600454890068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BD6D-4446-B74F-66047E03CB98}"/>
                </c:ext>
              </c:extLst>
            </c:dLbl>
            <c:dLbl>
              <c:idx val="4"/>
              <c:layout>
                <c:manualLayout>
                  <c:x val="2.1110351286218798E-2"/>
                  <c:y val="-1.213040181956027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BD6D-4446-B74F-66047E03CB98}"/>
                </c:ext>
              </c:extLst>
            </c:dLbl>
            <c:dLbl>
              <c:idx val="5"/>
              <c:layout>
                <c:manualLayout>
                  <c:x val="-9.4292902411777346E-2"/>
                  <c:y val="3.335860500379075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D6D-4446-B74F-66047E03CB98}"/>
                </c:ext>
              </c:extLst>
            </c:dLbl>
            <c:dLbl>
              <c:idx val="6"/>
              <c:layout>
                <c:manualLayout>
                  <c:x val="-1.8295637781389623E-2"/>
                  <c:y val="2.729340409401061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BD6D-4446-B74F-66047E03CB98}"/>
                </c:ext>
              </c:extLst>
            </c:dLbl>
            <c:dLbl>
              <c:idx val="7"/>
              <c:layout>
                <c:manualLayout>
                  <c:x val="-2.8147135048291756E-2"/>
                  <c:y val="-2.122820318423047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BD6D-4446-B74F-66047E03CB98}"/>
                </c:ext>
              </c:extLst>
            </c:dLbl>
            <c:dLbl>
              <c:idx val="8"/>
              <c:layout>
                <c:manualLayout>
                  <c:x val="5.6294270096583204E-3"/>
                  <c:y val="-6.671721000758150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BD6D-4446-B74F-66047E03CB9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'[1]Pivot based on application'!$A$2:$A$10</c:f>
              <c:strCache>
                <c:ptCount val="9"/>
                <c:pt idx="0">
                  <c:v>Flavour &amp; Fragrances (Aroma Chemicals)</c:v>
                </c:pt>
                <c:pt idx="1">
                  <c:v>Performance Chemicals</c:v>
                </c:pt>
                <c:pt idx="2">
                  <c:v>Personal Care and Cosmetics</c:v>
                </c:pt>
                <c:pt idx="3">
                  <c:v>Pharma, Food &amp; Feed</c:v>
                </c:pt>
                <c:pt idx="4">
                  <c:v>Plant Protection / Agriculture</c:v>
                </c:pt>
                <c:pt idx="5">
                  <c:v>Plasticizers</c:v>
                </c:pt>
                <c:pt idx="6">
                  <c:v>Printing Inks,Coatings &amp; Adhesives</c:v>
                </c:pt>
                <c:pt idx="7">
                  <c:v>Resins</c:v>
                </c:pt>
                <c:pt idx="8">
                  <c:v>Rubber / Latex</c:v>
                </c:pt>
              </c:strCache>
            </c:strRef>
          </c:cat>
          <c:val>
            <c:numRef>
              <c:f>'[1]Pivot based on application'!$B$2:$B$10</c:f>
              <c:numCache>
                <c:formatCode>General</c:formatCode>
                <c:ptCount val="9"/>
                <c:pt idx="0">
                  <c:v>2.9499999999999998E-2</c:v>
                </c:pt>
                <c:pt idx="1">
                  <c:v>5.57E-2</c:v>
                </c:pt>
                <c:pt idx="2">
                  <c:v>6.5500000000000003E-2</c:v>
                </c:pt>
                <c:pt idx="3">
                  <c:v>0.24979999999999999</c:v>
                </c:pt>
                <c:pt idx="4">
                  <c:v>0.02</c:v>
                </c:pt>
                <c:pt idx="5">
                  <c:v>3.3300000000000003E-2</c:v>
                </c:pt>
                <c:pt idx="6">
                  <c:v>0.42870000000000003</c:v>
                </c:pt>
                <c:pt idx="7">
                  <c:v>9.7000000000000003E-3</c:v>
                </c:pt>
                <c:pt idx="8">
                  <c:v>0.11582056117961906</c:v>
                </c:pt>
              </c:numCache>
            </c:numRef>
          </c:val>
          <c:extLst>
            <c:ext xmlns:c16="http://schemas.microsoft.com/office/drawing/2014/chart" uri="{C3380CC4-5D6E-409C-BE32-E72D297353CC}">
              <c16:uniqueId val="{00000012-BD6D-4446-B74F-66047E03CB98}"/>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1130555015446"/>
          <c:y val="0.22323379939913193"/>
          <c:w val="0.69034962884054218"/>
          <c:h val="0.60789259592717693"/>
        </c:manualLayout>
      </c:layout>
      <c:pie3DChart>
        <c:varyColors val="1"/>
        <c:ser>
          <c:idx val="0"/>
          <c:order val="0"/>
          <c:tx>
            <c:strRef>
              <c:f>'Pivot Based on Chemical Group'!$B$1</c:f>
              <c:strCache>
                <c:ptCount val="1"/>
                <c:pt idx="0">
                  <c:v>Sum of Percentage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CD06-461C-B0B0-E3B88F4AF70F}"/>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CD06-461C-B0B0-E3B88F4AF70F}"/>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CD06-461C-B0B0-E3B88F4AF70F}"/>
              </c:ext>
            </c:extLst>
          </c:dPt>
          <c:dLbls>
            <c:dLbl>
              <c:idx val="0"/>
              <c:layout>
                <c:manualLayout>
                  <c:x val="1.1861303522009817E-2"/>
                  <c:y val="-4.69850992895411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D06-461C-B0B0-E3B88F4AF70F}"/>
                </c:ext>
              </c:extLst>
            </c:dLbl>
            <c:dLbl>
              <c:idx val="1"/>
              <c:layout>
                <c:manualLayout>
                  <c:x val="2.7351887938708901E-2"/>
                  <c:y val="2.2138146401118098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06-461C-B0B0-E3B88F4AF70F}"/>
                </c:ext>
              </c:extLst>
            </c:dLbl>
            <c:dLbl>
              <c:idx val="2"/>
              <c:layout>
                <c:manualLayout>
                  <c:x val="6.6018010084265777E-2"/>
                  <c:y val="-2.1700250160681715E-2"/>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mn-cs"/>
                      </a:defRPr>
                    </a:pPr>
                    <a:fld id="{FB55ABA5-2365-4D38-9F38-1DFAED48B469}" type="CATEGORYNAME">
                      <a:rPr lang="en-US" sz="1400" b="1">
                        <a:solidFill>
                          <a:schemeClr val="tx1"/>
                        </a:solidFill>
                      </a:rPr>
                      <a:pPr>
                        <a:defRPr sz="1400" b="1">
                          <a:solidFill>
                            <a:schemeClr val="tx1"/>
                          </a:solidFill>
                        </a:defRPr>
                      </a:pPr>
                      <a:t>[CATEGORY NAME]</a:t>
                    </a:fld>
                    <a:r>
                      <a:rPr lang="en-US" sz="1400" b="1" baseline="0" dirty="0">
                        <a:solidFill>
                          <a:schemeClr val="tx1"/>
                        </a:solidFill>
                      </a:rPr>
                      <a:t>, </a:t>
                    </a:r>
                    <a:fld id="{ED3F8D70-6381-46F3-A317-2FA613F1019A}" type="VALUE">
                      <a:rPr lang="en-US" sz="1400" b="1" baseline="0">
                        <a:solidFill>
                          <a:schemeClr val="tx1"/>
                        </a:solidFill>
                      </a:rPr>
                      <a:pPr>
                        <a:defRPr sz="1400" b="1">
                          <a:solidFill>
                            <a:schemeClr val="tx1"/>
                          </a:solidFill>
                        </a:defRPr>
                      </a:pPr>
                      <a:t>[VALUE]</a:t>
                    </a:fld>
                    <a:endParaRPr lang="en-US" sz="1400" b="1" baseline="0" dirty="0">
                      <a:solidFill>
                        <a:schemeClr val="tx1"/>
                      </a:solidFill>
                    </a:endParaRPr>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18912705356274911"/>
                      <c:h val="9.0777227631197624E-2"/>
                    </c:manualLayout>
                  </c15:layout>
                  <c15:dlblFieldTable/>
                  <c15:showDataLabelsRange val="0"/>
                </c:ext>
                <c:ext xmlns:c16="http://schemas.microsoft.com/office/drawing/2014/chart" uri="{C3380CC4-5D6E-409C-BE32-E72D297353CC}">
                  <c16:uniqueId val="{00000005-CD06-461C-B0B0-E3B88F4AF70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'Pivot Based on Chemical Group'!$A$2:$A$4</c:f>
              <c:strCache>
                <c:ptCount val="3"/>
                <c:pt idx="0">
                  <c:v>CIF</c:v>
                </c:pt>
                <c:pt idx="1">
                  <c:v>DDP</c:v>
                </c:pt>
                <c:pt idx="2">
                  <c:v>FCA</c:v>
                </c:pt>
              </c:strCache>
            </c:strRef>
          </c:cat>
          <c:val>
            <c:numRef>
              <c:f>'Pivot Based on Chemical Group'!$B$2:$B$4</c:f>
              <c:numCache>
                <c:formatCode>0.0%</c:formatCode>
                <c:ptCount val="3"/>
                <c:pt idx="0">
                  <c:v>9.9000000000000005E-2</c:v>
                </c:pt>
                <c:pt idx="1">
                  <c:v>0.75</c:v>
                </c:pt>
                <c:pt idx="2">
                  <c:v>0.151</c:v>
                </c:pt>
              </c:numCache>
            </c:numRef>
          </c:val>
          <c:extLst>
            <c:ext xmlns:c16="http://schemas.microsoft.com/office/drawing/2014/chart" uri="{C3380CC4-5D6E-409C-BE32-E72D297353CC}">
              <c16:uniqueId val="{00000006-CD06-461C-B0B0-E3B88F4AF70F}"/>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Delivery</a:t>
            </a:r>
            <a:r>
              <a:rPr lang="en-US" baseline="0" dirty="0">
                <a:solidFill>
                  <a:schemeClr val="tx1"/>
                </a:solidFill>
                <a:latin typeface="Calibri" panose="020F0502020204030204" pitchFamily="34" charset="0"/>
                <a:ea typeface="Calibri" panose="020F0502020204030204" pitchFamily="34" charset="0"/>
                <a:cs typeface="Calibri" panose="020F0502020204030204" pitchFamily="34" charset="0"/>
              </a:rPr>
              <a:t> Incoterms</a:t>
            </a: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23328781127334305"/>
          <c:y val="2.4160005000495973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1870800589965895E-2"/>
          <c:y val="0.14208773424538029"/>
          <c:w val="0.91948764867337607"/>
          <c:h val="0.79179136854468535"/>
        </c:manualLayout>
      </c:layout>
      <c:barChart>
        <c:barDir val="col"/>
        <c:grouping val="clustered"/>
        <c:varyColors val="0"/>
        <c:ser>
          <c:idx val="0"/>
          <c:order val="0"/>
          <c:tx>
            <c:strRef>
              <c:f>Sheet2!$B$1</c:f>
              <c:strCache>
                <c:ptCount val="1"/>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Sheet2!$A$2:$A$11</c:f>
              <c:numCache>
                <c:formatCode>General</c:formatCode>
                <c:ptCount val="10"/>
              </c:numCache>
            </c:numRef>
          </c:cat>
          <c:val>
            <c:numRef>
              <c:f>Sheet2!$B$2:$B$11</c:f>
              <c:numCache>
                <c:formatCode>General</c:formatCode>
                <c:ptCount val="10"/>
              </c:numCache>
            </c:numRef>
          </c:val>
          <c:extLst>
            <c:ext xmlns:c16="http://schemas.microsoft.com/office/drawing/2014/chart" uri="{C3380CC4-5D6E-409C-BE32-E72D297353CC}">
              <c16:uniqueId val="{00000000-267E-4676-818B-6D347F735750}"/>
            </c:ext>
          </c:extLst>
        </c:ser>
        <c:dLbls>
          <c:dLblPos val="outEnd"/>
          <c:showLegendKey val="0"/>
          <c:showVal val="1"/>
          <c:showCatName val="0"/>
          <c:showSerName val="0"/>
          <c:showPercent val="0"/>
          <c:showBubbleSize val="0"/>
        </c:dLbls>
        <c:gapWidth val="100"/>
        <c:overlap val="-24"/>
        <c:axId val="1921499967"/>
        <c:axId val="1921516767"/>
      </c:barChart>
      <c:catAx>
        <c:axId val="192149996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1921516767"/>
        <c:crosses val="autoZero"/>
        <c:auto val="1"/>
        <c:lblAlgn val="ctr"/>
        <c:lblOffset val="100"/>
        <c:noMultiLvlLbl val="0"/>
      </c:catAx>
      <c:valAx>
        <c:axId val="1921516767"/>
        <c:scaling>
          <c:orientation val="minMax"/>
        </c:scaling>
        <c:delete val="1"/>
        <c:axPos val="l"/>
        <c:numFmt formatCode="General" sourceLinked="1"/>
        <c:majorTickMark val="none"/>
        <c:minorTickMark val="none"/>
        <c:tickLblPos val="nextTo"/>
        <c:crossAx val="192149996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Revenue</a:t>
            </a:r>
            <a:r>
              <a:rPr lang="en-US" sz="2000" baseline="0" dirty="0">
                <a:solidFill>
                  <a:schemeClr val="tx1"/>
                </a:solidFill>
              </a:rPr>
              <a:t> Split : Chemical Groups</a:t>
            </a:r>
            <a:endParaRPr lang="en-US" sz="2000" dirty="0">
              <a:solidFill>
                <a:schemeClr val="tx1"/>
              </a:solidFill>
            </a:endParaRPr>
          </a:p>
        </c:rich>
      </c:tx>
      <c:layout>
        <c:manualLayout>
          <c:xMode val="edge"/>
          <c:yMode val="edge"/>
          <c:x val="0.25014934953782952"/>
          <c:y val="5.987099450671840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2000" dirty="0"/>
              <a:t>Revenue</a:t>
            </a:r>
            <a:r>
              <a:rPr lang="en-US" sz="2000" baseline="0" dirty="0"/>
              <a:t> Split: Chemical Groups</a:t>
            </a:r>
            <a:endParaRPr lang="en-US" sz="2000"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1130555015446"/>
          <c:y val="0.22323379939913193"/>
          <c:w val="0.69034962884054218"/>
          <c:h val="0.60789259592717693"/>
        </c:manualLayout>
      </c:layout>
      <c:pie3DChart>
        <c:varyColors val="1"/>
        <c:ser>
          <c:idx val="0"/>
          <c:order val="0"/>
          <c:tx>
            <c:strRef>
              <c:f>'G:\.shortcut-targets-by-id\1mcNRon4_zio7T1HkFBPvN0rHnyqSXKtO\MIS\Sales Data Analysis\[Sales Analysis.xlsx]Pivot Based on Chemical Group'!$B$1</c:f>
              <c:strCache>
                <c:ptCount val="1"/>
                <c:pt idx="0">
                  <c:v>Sum of Percentage</c:v>
                </c:pt>
              </c:strCache>
            </c:strRef>
          </c:tx>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1CBF-4FB7-8A50-9B97EDCC40AB}"/>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1CBF-4FB7-8A50-9B97EDCC40AB}"/>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1CBF-4FB7-8A50-9B97EDCC40AB}"/>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1CBF-4FB7-8A50-9B97EDCC40AB}"/>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1CBF-4FB7-8A50-9B97EDCC40AB}"/>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1CBF-4FB7-8A50-9B97EDCC40AB}"/>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1CBF-4FB7-8A50-9B97EDCC40AB}"/>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F-1CBF-4FB7-8A50-9B97EDCC40AB}"/>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1-1CBF-4FB7-8A50-9B97EDCC40AB}"/>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13-1CBF-4FB7-8A50-9B97EDCC40AB}"/>
              </c:ext>
            </c:extLst>
          </c:dPt>
          <c:dLbls>
            <c:dLbl>
              <c:idx val="0"/>
              <c:layout>
                <c:manualLayout>
                  <c:x val="-2.6455026455026585E-2"/>
                  <c:y val="-4.698512137823023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CBF-4FB7-8A50-9B97EDCC40AB}"/>
                </c:ext>
              </c:extLst>
            </c:dLbl>
            <c:dLbl>
              <c:idx val="1"/>
              <c:layout>
                <c:manualLayout>
                  <c:x val="4.0564373897707229E-2"/>
                  <c:y val="-1.252936570086139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CBF-4FB7-8A50-9B97EDCC40AB}"/>
                </c:ext>
              </c:extLst>
            </c:dLbl>
            <c:dLbl>
              <c:idx val="2"/>
              <c:layout>
                <c:manualLayout>
                  <c:x val="0.26470044702144813"/>
                  <c:y val="4.8594334861418911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3"/>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2139708847554893"/>
                      <c:h val="0.13121569889451046"/>
                    </c:manualLayout>
                  </c15:layout>
                </c:ext>
                <c:ext xmlns:c16="http://schemas.microsoft.com/office/drawing/2014/chart" uri="{C3380CC4-5D6E-409C-BE32-E72D297353CC}">
                  <c16:uniqueId val="{00000005-1CBF-4FB7-8A50-9B97EDCC40AB}"/>
                </c:ext>
              </c:extLst>
            </c:dLbl>
            <c:dLbl>
              <c:idx val="3"/>
              <c:layout>
                <c:manualLayout>
                  <c:x val="0.1353987182093592"/>
                  <c:y val="7.6364710092904603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1D231C40-107F-4F0E-94D8-599D9F03FA8B}" type="CATEGORYNAME">
                      <a:rPr lang="en-US" sz="1400" smtClean="0"/>
                      <a:pPr>
                        <a:defRPr sz="1400">
                          <a:solidFill>
                            <a:schemeClr val="accent1"/>
                          </a:solidFill>
                        </a:defRPr>
                      </a:pPr>
                      <a:t>[CATEGORY NAME]</a:t>
                    </a:fld>
                    <a:r>
                      <a:rPr lang="en-US" sz="1400" baseline="0" dirty="0"/>
                      <a:t>2%</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CBF-4FB7-8A50-9B97EDCC40AB}"/>
                </c:ext>
              </c:extLst>
            </c:dLbl>
            <c:dLbl>
              <c:idx val="4"/>
              <c:layout>
                <c:manualLayout>
                  <c:x val="-2.0822224036740666E-2"/>
                  <c:y val="8.696236393656002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1CBF-4FB7-8A50-9B97EDCC40AB}"/>
                </c:ext>
              </c:extLst>
            </c:dLbl>
            <c:dLbl>
              <c:idx val="5"/>
              <c:layout>
                <c:manualLayout>
                  <c:x val="-3.9681018766934785E-2"/>
                  <c:y val="2.4523154400454581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fld id="{90598DC2-0233-4041-99AE-80E0444BCC4F}" type="CATEGORYNAME">
                      <a:rPr lang="en-US" sz="1400"/>
                      <a:pPr>
                        <a:defRPr sz="1400">
                          <a:solidFill>
                            <a:schemeClr val="accent1"/>
                          </a:solidFill>
                        </a:defRPr>
                      </a:pPr>
                      <a:t>[CATEGORY NAME]</a:t>
                    </a:fld>
                    <a:r>
                      <a:rPr lang="en-US" sz="1400" baseline="0" dirty="0"/>
                      <a:t>
3%</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1CBF-4FB7-8A50-9B97EDCC40AB}"/>
                </c:ext>
              </c:extLst>
            </c:dLbl>
            <c:dLbl>
              <c:idx val="6"/>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lumMod val="60000"/>
                        </a:schemeClr>
                      </a:solidFill>
                      <a:latin typeface="+mn-lt"/>
                      <a:ea typeface="+mn-ea"/>
                      <a:cs typeface="+mn-cs"/>
                    </a:defRPr>
                  </a:pPr>
                  <a:endParaRPr lang="en-US"/>
                </a:p>
              </c:txPr>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CBF-4FB7-8A50-9B97EDCC40AB}"/>
                </c:ext>
              </c:extLst>
            </c:dLbl>
            <c:dLbl>
              <c:idx val="7"/>
              <c:layout>
                <c:manualLayout>
                  <c:x val="-2.4691358024691374E-2"/>
                  <c:y val="-3.4455755677368832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CBF-4FB7-8A50-9B97EDCC40AB}"/>
                </c:ext>
              </c:extLst>
            </c:dLbl>
            <c:dLbl>
              <c:idx val="8"/>
              <c:layout>
                <c:manualLayout>
                  <c:x val="-9.1024912873595102E-3"/>
                  <c:y val="-0.16143836631211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3">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1CBF-4FB7-8A50-9B97EDCC40AB}"/>
                </c:ext>
              </c:extLst>
            </c:dLbl>
            <c:dLbl>
              <c:idx val="9"/>
              <c:layout>
                <c:manualLayout>
                  <c:x val="2.6007117963883827E-3"/>
                  <c:y val="-4.731814185010208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3-1CBF-4FB7-8A50-9B97EDCC40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'[1]Pivot Based on Chemical Group'!$A$2:$A$11</c:f>
              <c:strCache>
                <c:ptCount val="10"/>
                <c:pt idx="0">
                  <c:v>Acetyls</c:v>
                </c:pt>
                <c:pt idx="1">
                  <c:v>Acrylates / Acrylic Monomers</c:v>
                </c:pt>
                <c:pt idx="2">
                  <c:v>Alcohols/ Diols/ Polyols</c:v>
                </c:pt>
                <c:pt idx="3">
                  <c:v>Amines: Ethyl/ Ethanolamines/ Tertiary</c:v>
                </c:pt>
                <c:pt idx="4">
                  <c:v>Benz Products</c:v>
                </c:pt>
                <c:pt idx="5">
                  <c:v>Block Polyethers</c:v>
                </c:pt>
                <c:pt idx="6">
                  <c:v>Ethylene based: Glycol Ether and Acetates</c:v>
                </c:pt>
                <c:pt idx="7">
                  <c:v>Others</c:v>
                </c:pt>
                <c:pt idx="8">
                  <c:v>Propylene based: Glycol Ether and Acetates</c:v>
                </c:pt>
                <c:pt idx="9">
                  <c:v>Solvents</c:v>
                </c:pt>
              </c:strCache>
            </c:strRef>
          </c:cat>
          <c:val>
            <c:numRef>
              <c:f>'[1]Pivot Based on Chemical Group'!$B$2:$B$11</c:f>
              <c:numCache>
                <c:formatCode>General</c:formatCode>
                <c:ptCount val="10"/>
                <c:pt idx="0">
                  <c:v>0.30940000000000001</c:v>
                </c:pt>
                <c:pt idx="1">
                  <c:v>0.14269999999999999</c:v>
                </c:pt>
                <c:pt idx="2">
                  <c:v>6.7647883226503197E-2</c:v>
                </c:pt>
                <c:pt idx="3">
                  <c:v>3.2215752810808001E-3</c:v>
                </c:pt>
                <c:pt idx="4">
                  <c:v>2.9662626516531201E-2</c:v>
                </c:pt>
                <c:pt idx="5">
                  <c:v>5.9999999999999995E-4</c:v>
                </c:pt>
                <c:pt idx="6">
                  <c:v>4.99E-2</c:v>
                </c:pt>
                <c:pt idx="7">
                  <c:v>6.6E-3</c:v>
                </c:pt>
                <c:pt idx="8">
                  <c:v>0.28199999999999997</c:v>
                </c:pt>
                <c:pt idx="9">
                  <c:v>0.10829999999999999</c:v>
                </c:pt>
              </c:numCache>
            </c:numRef>
          </c:val>
          <c:extLst>
            <c:ext xmlns:c16="http://schemas.microsoft.com/office/drawing/2014/chart" uri="{C3380CC4-5D6E-409C-BE32-E72D297353CC}">
              <c16:uniqueId val="{00000014-1CBF-4FB7-8A50-9B97EDCC40AB}"/>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000" dirty="0">
                <a:solidFill>
                  <a:schemeClr val="tx1"/>
                </a:solidFill>
              </a:rPr>
              <a:t>Revenue</a:t>
            </a:r>
            <a:r>
              <a:rPr lang="en-US" sz="2000" baseline="0" dirty="0">
                <a:solidFill>
                  <a:schemeClr val="tx1"/>
                </a:solidFill>
              </a:rPr>
              <a:t> Split : Chemical Groups</a:t>
            </a:r>
            <a:endParaRPr lang="en-US" sz="2000" dirty="0">
              <a:solidFill>
                <a:schemeClr val="tx1"/>
              </a:solidFill>
            </a:endParaRPr>
          </a:p>
        </c:rich>
      </c:tx>
      <c:layout>
        <c:manualLayout>
          <c:xMode val="edge"/>
          <c:yMode val="edge"/>
          <c:x val="0.25014934953782952"/>
          <c:y val="5.9870994506718402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bestFit"/>
          <c:showLegendKey val="0"/>
          <c:showVal val="1"/>
          <c:showCatName val="0"/>
          <c:showSerName val="0"/>
          <c:showPercent val="0"/>
          <c:showBubbleSize val="0"/>
          <c:showLeaderLines val="0"/>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n-US" sz="2000" dirty="0"/>
              <a:t>Revenue</a:t>
            </a:r>
            <a:r>
              <a:rPr lang="en-US" sz="2000" baseline="0" dirty="0"/>
              <a:t> Split: Chemical Groups</a:t>
            </a:r>
            <a:endParaRPr lang="en-US" sz="2000" dirty="0"/>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0411130555015446"/>
          <c:y val="0.22323379939913193"/>
          <c:w val="0.69034962884054218"/>
          <c:h val="0.60789259592717693"/>
        </c:manualLayout>
      </c:layout>
      <c:pie3DChart>
        <c:varyColors val="1"/>
        <c:dLbls>
          <c:dLblPos val="outEnd"/>
          <c:showLegendKey val="0"/>
          <c:showVal val="1"/>
          <c:showCatName val="0"/>
          <c:showSerName val="0"/>
          <c:showPercent val="0"/>
          <c:showBubbleSize val="0"/>
          <c:showLeaderLines val="0"/>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591D04D-6F1F-4B7F-91B5-B14B4CFD9D6B}" type="datetimeFigureOut">
              <a:rPr lang="en-IN" smtClean="0"/>
              <a:t>07-06-2023</a:t>
            </a:fld>
            <a:endParaRPr lang="en-IN"/>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E7B308D3-A9F0-481F-A22C-7052457EDCCC}" type="slidenum">
              <a:rPr lang="en-IN" smtClean="0"/>
              <a:t>‹#›</a:t>
            </a:fld>
            <a:endParaRPr lang="en-IN"/>
          </a:p>
        </p:txBody>
      </p:sp>
    </p:spTree>
    <p:extLst>
      <p:ext uri="{BB962C8B-B14F-4D97-AF65-F5344CB8AC3E}">
        <p14:creationId xmlns:p14="http://schemas.microsoft.com/office/powerpoint/2010/main" val="1860777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E7B308D3-A9F0-481F-A22C-7052457EDCCC}" type="slidenum">
              <a:rPr lang="en-IN" smtClean="0"/>
              <a:t>8</a:t>
            </a:fld>
            <a:endParaRPr lang="en-IN"/>
          </a:p>
        </p:txBody>
      </p:sp>
    </p:spTree>
    <p:extLst>
      <p:ext uri="{BB962C8B-B14F-4D97-AF65-F5344CB8AC3E}">
        <p14:creationId xmlns:p14="http://schemas.microsoft.com/office/powerpoint/2010/main" val="1367871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089D8FB-4862-4668-A870-A5BE37E70760}"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6502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3EC6E82-E550-43C5-BB3E-AB8A3A652AAE}" type="slidenum">
              <a:rPr lang="en-IN" smtClean="0"/>
              <a:t>12</a:t>
            </a:fld>
            <a:endParaRPr lang="en-IN"/>
          </a:p>
        </p:txBody>
      </p:sp>
    </p:spTree>
    <p:extLst>
      <p:ext uri="{BB962C8B-B14F-4D97-AF65-F5344CB8AC3E}">
        <p14:creationId xmlns:p14="http://schemas.microsoft.com/office/powerpoint/2010/main" val="229836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DA6405-828D-45A7-A714-449A9CAA4C8C}"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1693980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DA6405-828D-45A7-A714-449A9CAA4C8C}"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16538559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DA6405-828D-45A7-A714-449A9CAA4C8C}"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21155403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DA6405-828D-45A7-A714-449A9CAA4C8C}"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15294918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DA6405-828D-45A7-A714-449A9CAA4C8C}"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3929590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A6405-828D-45A7-A714-449A9CAA4C8C}"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4176476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A6405-828D-45A7-A714-449A9CAA4C8C}"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1365048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672885-2D27-C241-9BD9-5C846180052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1373519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2885-2D27-C241-9BD9-5C846180052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34548593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1672885-2D27-C241-9BD9-5C846180052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2951522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1">
                <a:solidFill>
                  <a:srgbClr val="001F5F"/>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1600" b="1" i="0">
                <a:solidFill>
                  <a:srgbClr val="001F5F"/>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672885-2D27-C241-9BD9-5C846180052A}"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7034740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672885-2D27-C241-9BD9-5C846180052A}" type="datetimeFigureOut">
              <a:rPr lang="en-US" smtClean="0"/>
              <a:t>6/7/2023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23925154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672885-2D27-C241-9BD9-5C846180052A}" type="datetimeFigureOut">
              <a:rPr lang="en-US" smtClean="0"/>
              <a:t>6/7/2023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1648834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672885-2D27-C241-9BD9-5C846180052A}" type="datetimeFigureOut">
              <a:rPr lang="en-US" smtClean="0"/>
              <a:t>6/7/2023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6643007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672885-2D27-C241-9BD9-5C846180052A}"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16080683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1672885-2D27-C241-9BD9-5C846180052A}"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15333184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2885-2D27-C241-9BD9-5C846180052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6067849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672885-2D27-C241-9BD9-5C846180052A}"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8CAE82-5446-1349-8574-3D4EE7A9B4B9}" type="slidenum">
              <a:rPr lang="en-US" smtClean="0"/>
              <a:t>‹#›</a:t>
            </a:fld>
            <a:endParaRPr lang="en-US"/>
          </a:p>
        </p:txBody>
      </p:sp>
    </p:spTree>
    <p:extLst>
      <p:ext uri="{BB962C8B-B14F-4D97-AF65-F5344CB8AC3E}">
        <p14:creationId xmlns:p14="http://schemas.microsoft.com/office/powerpoint/2010/main" val="84781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1">
                <a:solidFill>
                  <a:srgbClr val="001F5F"/>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400" b="1" i="1">
                <a:solidFill>
                  <a:srgbClr val="001F5F"/>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6/7/2023</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DA6405-828D-45A7-A714-449A9CAA4C8C}"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4234116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DA6405-828D-45A7-A714-449A9CAA4C8C}"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2611160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DA6405-828D-45A7-A714-449A9CAA4C8C}" type="datetimeFigureOut">
              <a:rPr lang="en-US" smtClean="0"/>
              <a:t>6/7/2023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351316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DA6405-828D-45A7-A714-449A9CAA4C8C}" type="datetimeFigureOut">
              <a:rPr lang="en-US" smtClean="0"/>
              <a:t>6/7/2023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9D35C5-ED52-41FE-AE4D-F73723662CA1}" type="slidenum">
              <a:rPr lang="en-US" smtClean="0"/>
              <a:t>‹#›</a:t>
            </a:fld>
            <a:endParaRPr lang="en-US"/>
          </a:p>
        </p:txBody>
      </p:sp>
    </p:spTree>
    <p:extLst>
      <p:ext uri="{BB962C8B-B14F-4D97-AF65-F5344CB8AC3E}">
        <p14:creationId xmlns:p14="http://schemas.microsoft.com/office/powerpoint/2010/main" val="2297182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91050" y="2974035"/>
            <a:ext cx="3009900" cy="848995"/>
          </a:xfrm>
          <a:prstGeom prst="rect">
            <a:avLst/>
          </a:prstGeom>
        </p:spPr>
        <p:txBody>
          <a:bodyPr wrap="square" lIns="0" tIns="0" rIns="0" bIns="0">
            <a:spAutoFit/>
          </a:bodyPr>
          <a:lstStyle>
            <a:lvl1pPr>
              <a:defRPr sz="5400" b="1" i="1">
                <a:solidFill>
                  <a:srgbClr val="001F5F"/>
                </a:solidFill>
                <a:latin typeface="Calibri"/>
                <a:cs typeface="Calibri"/>
              </a:defRPr>
            </a:lvl1pPr>
          </a:lstStyle>
          <a:p>
            <a:endParaRPr/>
          </a:p>
        </p:txBody>
      </p:sp>
      <p:sp>
        <p:nvSpPr>
          <p:cNvPr id="3" name="Holder 3"/>
          <p:cNvSpPr>
            <a:spLocks noGrp="1"/>
          </p:cNvSpPr>
          <p:nvPr>
            <p:ph type="body" idx="1"/>
          </p:nvPr>
        </p:nvSpPr>
        <p:spPr>
          <a:xfrm>
            <a:off x="177546" y="1522043"/>
            <a:ext cx="11836907" cy="1922145"/>
          </a:xfrm>
          <a:prstGeom prst="rect">
            <a:avLst/>
          </a:prstGeom>
        </p:spPr>
        <p:txBody>
          <a:bodyPr wrap="square" lIns="0" tIns="0" rIns="0" bIns="0">
            <a:spAutoFit/>
          </a:bodyPr>
          <a:lstStyle>
            <a:lvl1pPr>
              <a:defRPr sz="1600" b="1" i="0">
                <a:solidFill>
                  <a:srgbClr val="001F5F"/>
                </a:solidFill>
                <a:latin typeface="Calibri"/>
                <a:cs typeface="Calibri"/>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6/7/2023</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DA6405-828D-45A7-A714-449A9CAA4C8C}" type="datetimeFigureOut">
              <a:rPr lang="en-US" smtClean="0"/>
              <a:t>6/7/2023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9D35C5-ED52-41FE-AE4D-F73723662CA1}" type="slidenum">
              <a:rPr lang="en-US" smtClean="0"/>
              <a:t>‹#›</a:t>
            </a:fld>
            <a:endParaRPr lang="en-US"/>
          </a:p>
        </p:txBody>
      </p:sp>
    </p:spTree>
    <p:extLst>
      <p:ext uri="{BB962C8B-B14F-4D97-AF65-F5344CB8AC3E}">
        <p14:creationId xmlns:p14="http://schemas.microsoft.com/office/powerpoint/2010/main" val="2414793112"/>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672885-2D27-C241-9BD9-5C846180052A}" type="datetimeFigureOut">
              <a:rPr lang="en-US" smtClean="0"/>
              <a:t>6/7/2023</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CAE82-5446-1349-8574-3D4EE7A9B4B9}" type="slidenum">
              <a:rPr lang="en-US" smtClean="0"/>
              <a:t>‹#›</a:t>
            </a:fld>
            <a:endParaRPr lang="en-US"/>
          </a:p>
        </p:txBody>
      </p:sp>
    </p:spTree>
    <p:extLst>
      <p:ext uri="{BB962C8B-B14F-4D97-AF65-F5344CB8AC3E}">
        <p14:creationId xmlns:p14="http://schemas.microsoft.com/office/powerpoint/2010/main" val="224639927"/>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loomchemag.com/"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jpg"/><Relationship Id="rId7" Type="http://schemas.openxmlformats.org/officeDocument/2006/relationships/image" Target="../media/image48.jpg"/><Relationship Id="rId2" Type="http://schemas.openxmlformats.org/officeDocument/2006/relationships/image" Target="../media/image43.jpg"/><Relationship Id="rId1" Type="http://schemas.openxmlformats.org/officeDocument/2006/relationships/slideLayout" Target="../slideLayouts/slideLayout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52.png"/></Relationships>
</file>

<file path=ppt/slides/_rels/slide16.xml.rels><?xml version="1.0" encoding="UTF-8" standalone="yes"?>
<Relationships xmlns="http://schemas.openxmlformats.org/package/2006/relationships"><Relationship Id="rId8" Type="http://schemas.openxmlformats.org/officeDocument/2006/relationships/image" Target="../media/image60.jpg"/><Relationship Id="rId13" Type="http://schemas.openxmlformats.org/officeDocument/2006/relationships/image" Target="../media/image65.png"/><Relationship Id="rId18" Type="http://schemas.openxmlformats.org/officeDocument/2006/relationships/image" Target="../media/image70.jpg"/><Relationship Id="rId26" Type="http://schemas.openxmlformats.org/officeDocument/2006/relationships/image" Target="../media/image78.png"/><Relationship Id="rId3" Type="http://schemas.openxmlformats.org/officeDocument/2006/relationships/image" Target="../media/image55.pn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jpg"/><Relationship Id="rId2" Type="http://schemas.openxmlformats.org/officeDocument/2006/relationships/image" Target="../media/image54.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58.pn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7.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jp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6.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chart" Target="../charts/chart3.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jpg"/><Relationship Id="rId1" Type="http://schemas.openxmlformats.org/officeDocument/2006/relationships/slideLayout" Target="../slideLayouts/slideLayout2.xml"/><Relationship Id="rId5" Type="http://schemas.openxmlformats.org/officeDocument/2006/relationships/chart" Target="../charts/chart6.xml"/><Relationship Id="rId4" Type="http://schemas.openxmlformats.org/officeDocument/2006/relationships/chart" Target="../charts/chart5.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s>
</file>

<file path=ppt/slides/_rels/slide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82.jpg"/><Relationship Id="rId1" Type="http://schemas.openxmlformats.org/officeDocument/2006/relationships/slideLayout" Target="../slideLayouts/slideLayout2.xml"/><Relationship Id="rId6" Type="http://schemas.openxmlformats.org/officeDocument/2006/relationships/image" Target="../media/image85.jpg"/><Relationship Id="rId5" Type="http://schemas.openxmlformats.org/officeDocument/2006/relationships/image" Target="../media/image84.png"/><Relationship Id="rId4" Type="http://schemas.openxmlformats.org/officeDocument/2006/relationships/image" Target="../media/image83.jpg"/></Relationships>
</file>

<file path=ppt/slides/_rels/slide23.xml.rels><?xml version="1.0" encoding="UTF-8" standalone="yes"?>
<Relationships xmlns="http://schemas.openxmlformats.org/package/2006/relationships"><Relationship Id="rId3" Type="http://schemas.openxmlformats.org/officeDocument/2006/relationships/hyperlink" Target="mailto:corporate@bloomchemag.com" TargetMode="External"/><Relationship Id="rId2" Type="http://schemas.openxmlformats.org/officeDocument/2006/relationships/hyperlink" Target="mailto:info@bloomchemag.com" TargetMode="Externa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hyperlink" Target="http://www.bloomchemag.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bloomchemag.com/" TargetMode="Externa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5.jp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6.jpg"/><Relationship Id="rId7"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6.jpg"/><Relationship Id="rId2" Type="http://schemas.openxmlformats.org/officeDocument/2006/relationships/image" Target="../media/image18.pn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6445" y="895817"/>
            <a:ext cx="4858512" cy="5268270"/>
          </a:xfrm>
          <a:prstGeom prst="rect">
            <a:avLst/>
          </a:prstGeom>
        </p:spPr>
      </p:pic>
      <p:sp>
        <p:nvSpPr>
          <p:cNvPr id="7" name="object 7"/>
          <p:cNvSpPr/>
          <p:nvPr/>
        </p:nvSpPr>
        <p:spPr>
          <a:xfrm>
            <a:off x="0" y="6248400"/>
            <a:ext cx="12192000" cy="609600"/>
          </a:xfrm>
          <a:custGeom>
            <a:avLst/>
            <a:gdLst/>
            <a:ahLst/>
            <a:cxnLst/>
            <a:rect l="l" t="t" r="r" b="b"/>
            <a:pathLst>
              <a:path w="12192000" h="609600">
                <a:moveTo>
                  <a:pt x="12192000" y="0"/>
                </a:moveTo>
                <a:lnTo>
                  <a:pt x="0" y="0"/>
                </a:lnTo>
                <a:lnTo>
                  <a:pt x="0" y="609599"/>
                </a:lnTo>
                <a:lnTo>
                  <a:pt x="12192000" y="609599"/>
                </a:lnTo>
                <a:lnTo>
                  <a:pt x="12192000" y="0"/>
                </a:lnTo>
                <a:close/>
              </a:path>
            </a:pathLst>
          </a:custGeom>
          <a:solidFill>
            <a:srgbClr val="FF3300">
              <a:alpha val="74900"/>
            </a:srgbClr>
          </a:solidFill>
        </p:spPr>
        <p:txBody>
          <a:bodyPr wrap="square" lIns="0" tIns="0" rIns="0" bIns="0" rtlCol="0"/>
          <a:lstStyle/>
          <a:p>
            <a:endParaRPr/>
          </a:p>
        </p:txBody>
      </p:sp>
      <p:sp>
        <p:nvSpPr>
          <p:cNvPr id="8" name="object 8"/>
          <p:cNvSpPr txBox="1"/>
          <p:nvPr/>
        </p:nvSpPr>
        <p:spPr>
          <a:xfrm>
            <a:off x="5298440" y="6276238"/>
            <a:ext cx="6602095" cy="454025"/>
          </a:xfrm>
          <a:prstGeom prst="rect">
            <a:avLst/>
          </a:prstGeom>
        </p:spPr>
        <p:txBody>
          <a:bodyPr vert="horz" wrap="square" lIns="0" tIns="8255" rIns="0" bIns="0" rtlCol="0">
            <a:spAutoFit/>
          </a:bodyPr>
          <a:lstStyle/>
          <a:p>
            <a:pPr marL="12700" marR="5080" indent="4752975">
              <a:lnSpc>
                <a:spcPct val="101400"/>
              </a:lnSpc>
              <a:spcBef>
                <a:spcPts val="65"/>
              </a:spcBef>
            </a:pPr>
            <a:r>
              <a:rPr sz="1400" b="1" u="sng" spc="-20" dirty="0">
                <a:solidFill>
                  <a:srgbClr val="0000FF"/>
                </a:solidFill>
                <a:uFill>
                  <a:solidFill>
                    <a:srgbClr val="0000FF"/>
                  </a:solidFill>
                </a:uFill>
                <a:latin typeface="Calibri"/>
                <a:cs typeface="Calibri"/>
                <a:hlinkClick r:id="rId3"/>
              </a:rPr>
              <a:t>www.bloomchemag.com </a:t>
            </a:r>
            <a:r>
              <a:rPr sz="1400" b="1" spc="-305" dirty="0">
                <a:solidFill>
                  <a:srgbClr val="0000FF"/>
                </a:solidFill>
                <a:latin typeface="Calibri"/>
                <a:cs typeface="Calibri"/>
              </a:rPr>
              <a:t> </a:t>
            </a:r>
            <a:r>
              <a:rPr sz="1400" b="1" spc="-10" dirty="0">
                <a:solidFill>
                  <a:srgbClr val="E7E6E6"/>
                </a:solidFill>
                <a:latin typeface="Calibri"/>
                <a:cs typeface="Calibri"/>
              </a:rPr>
              <a:t>E-mail:</a:t>
            </a:r>
            <a:r>
              <a:rPr sz="1400" b="1" spc="5" dirty="0">
                <a:solidFill>
                  <a:srgbClr val="E7E6E6"/>
                </a:solidFill>
                <a:latin typeface="Calibri"/>
                <a:cs typeface="Calibri"/>
              </a:rPr>
              <a:t> </a:t>
            </a:r>
            <a:r>
              <a:rPr sz="1400" b="1" spc="-15" dirty="0">
                <a:solidFill>
                  <a:srgbClr val="E7E6E6"/>
                </a:solidFill>
                <a:latin typeface="Calibri"/>
                <a:cs typeface="Calibri"/>
              </a:rPr>
              <a:t>info@bloomchemag.com;</a:t>
            </a:r>
            <a:r>
              <a:rPr sz="1400" b="1" spc="35" dirty="0">
                <a:solidFill>
                  <a:srgbClr val="E7E6E6"/>
                </a:solidFill>
                <a:latin typeface="Calibri"/>
                <a:cs typeface="Calibri"/>
              </a:rPr>
              <a:t> </a:t>
            </a:r>
            <a:r>
              <a:rPr sz="1400" b="1" spc="-10" dirty="0">
                <a:solidFill>
                  <a:srgbClr val="E7E6E6"/>
                </a:solidFill>
                <a:latin typeface="Calibri"/>
                <a:cs typeface="Calibri"/>
              </a:rPr>
              <a:t>Ph:</a:t>
            </a:r>
            <a:r>
              <a:rPr sz="1400" b="1" spc="35" dirty="0">
                <a:solidFill>
                  <a:srgbClr val="E7E6E6"/>
                </a:solidFill>
                <a:latin typeface="Calibri"/>
                <a:cs typeface="Calibri"/>
              </a:rPr>
              <a:t> </a:t>
            </a:r>
            <a:r>
              <a:rPr sz="1400" b="1" spc="-10" dirty="0">
                <a:solidFill>
                  <a:srgbClr val="E7E6E6"/>
                </a:solidFill>
                <a:latin typeface="Calibri"/>
                <a:cs typeface="Calibri"/>
              </a:rPr>
              <a:t>+91</a:t>
            </a:r>
            <a:r>
              <a:rPr sz="1400" b="1" spc="40" dirty="0">
                <a:solidFill>
                  <a:srgbClr val="E7E6E6"/>
                </a:solidFill>
                <a:latin typeface="Calibri"/>
                <a:cs typeface="Calibri"/>
              </a:rPr>
              <a:t> </a:t>
            </a:r>
            <a:r>
              <a:rPr sz="1400" b="1" spc="-15" dirty="0">
                <a:solidFill>
                  <a:srgbClr val="E7E6E6"/>
                </a:solidFill>
                <a:latin typeface="Calibri"/>
                <a:cs typeface="Calibri"/>
              </a:rPr>
              <a:t>7291974482/+91</a:t>
            </a:r>
            <a:r>
              <a:rPr sz="1400" b="1" spc="195" dirty="0">
                <a:solidFill>
                  <a:srgbClr val="E7E6E6"/>
                </a:solidFill>
                <a:latin typeface="Calibri"/>
                <a:cs typeface="Calibri"/>
              </a:rPr>
              <a:t> </a:t>
            </a:r>
            <a:r>
              <a:rPr sz="1400" b="1" spc="-15" dirty="0">
                <a:solidFill>
                  <a:srgbClr val="E7E6E6"/>
                </a:solidFill>
                <a:latin typeface="Calibri"/>
                <a:cs typeface="Calibri"/>
              </a:rPr>
              <a:t>7291970399/</a:t>
            </a:r>
            <a:r>
              <a:rPr sz="1400" b="1" spc="180" dirty="0">
                <a:solidFill>
                  <a:srgbClr val="E7E6E6"/>
                </a:solidFill>
                <a:latin typeface="Calibri"/>
                <a:cs typeface="Calibri"/>
              </a:rPr>
              <a:t> </a:t>
            </a:r>
            <a:r>
              <a:rPr sz="1400" b="1" spc="-10" dirty="0">
                <a:solidFill>
                  <a:srgbClr val="E7E6E6"/>
                </a:solidFill>
                <a:latin typeface="Calibri"/>
                <a:cs typeface="Calibri"/>
              </a:rPr>
              <a:t>+91</a:t>
            </a:r>
            <a:r>
              <a:rPr sz="1400" b="1" spc="20" dirty="0">
                <a:solidFill>
                  <a:srgbClr val="E7E6E6"/>
                </a:solidFill>
                <a:latin typeface="Calibri"/>
                <a:cs typeface="Calibri"/>
              </a:rPr>
              <a:t> </a:t>
            </a:r>
            <a:r>
              <a:rPr sz="1400" b="1" spc="-15" dirty="0">
                <a:solidFill>
                  <a:srgbClr val="E7E6E6"/>
                </a:solidFill>
                <a:latin typeface="Calibri"/>
                <a:cs typeface="Calibri"/>
              </a:rPr>
              <a:t>9871371594</a:t>
            </a:r>
            <a:endParaRPr sz="1400">
              <a:latin typeface="Calibri"/>
              <a:cs typeface="Calibri"/>
            </a:endParaRPr>
          </a:p>
        </p:txBody>
      </p:sp>
      <p:grpSp>
        <p:nvGrpSpPr>
          <p:cNvPr id="9" name="object 9"/>
          <p:cNvGrpSpPr/>
          <p:nvPr/>
        </p:nvGrpSpPr>
        <p:grpSpPr>
          <a:xfrm>
            <a:off x="210438" y="1646215"/>
            <a:ext cx="11725656" cy="4520184"/>
            <a:chOff x="210311" y="1685544"/>
            <a:chExt cx="11725656" cy="4520184"/>
          </a:xfrm>
        </p:grpSpPr>
        <p:pic>
          <p:nvPicPr>
            <p:cNvPr id="12" name="object 12"/>
            <p:cNvPicPr/>
            <p:nvPr/>
          </p:nvPicPr>
          <p:blipFill>
            <a:blip r:embed="rId4" cstate="print"/>
            <a:stretch>
              <a:fillRect/>
            </a:stretch>
          </p:blipFill>
          <p:spPr>
            <a:xfrm>
              <a:off x="210311" y="5196840"/>
              <a:ext cx="914400" cy="1008888"/>
            </a:xfrm>
            <a:prstGeom prst="rect">
              <a:avLst/>
            </a:prstGeom>
          </p:spPr>
        </p:pic>
        <p:pic>
          <p:nvPicPr>
            <p:cNvPr id="13" name="object 13"/>
            <p:cNvPicPr/>
            <p:nvPr/>
          </p:nvPicPr>
          <p:blipFill>
            <a:blip r:embed="rId5" cstate="print"/>
            <a:stretch>
              <a:fillRect/>
            </a:stretch>
          </p:blipFill>
          <p:spPr>
            <a:xfrm>
              <a:off x="3523488" y="1685544"/>
              <a:ext cx="4572000" cy="917448"/>
            </a:xfrm>
            <a:prstGeom prst="rect">
              <a:avLst/>
            </a:prstGeom>
          </p:spPr>
        </p:pic>
        <p:pic>
          <p:nvPicPr>
            <p:cNvPr id="14" name="object 14"/>
            <p:cNvPicPr/>
            <p:nvPr/>
          </p:nvPicPr>
          <p:blipFill>
            <a:blip r:embed="rId6" cstate="print"/>
            <a:stretch>
              <a:fillRect/>
            </a:stretch>
          </p:blipFill>
          <p:spPr>
            <a:xfrm>
              <a:off x="11128247" y="5486400"/>
              <a:ext cx="807720" cy="667512"/>
            </a:xfrm>
            <a:prstGeom prst="rect">
              <a:avLst/>
            </a:prstGeom>
          </p:spPr>
        </p:pic>
      </p:grpSp>
      <p:sp>
        <p:nvSpPr>
          <p:cNvPr id="16" name="object 16"/>
          <p:cNvSpPr txBox="1"/>
          <p:nvPr/>
        </p:nvSpPr>
        <p:spPr>
          <a:xfrm>
            <a:off x="1190955" y="5792215"/>
            <a:ext cx="3132455" cy="238125"/>
          </a:xfrm>
          <a:prstGeom prst="rect">
            <a:avLst/>
          </a:prstGeom>
        </p:spPr>
        <p:txBody>
          <a:bodyPr vert="horz" wrap="square" lIns="0" tIns="11430" rIns="0" bIns="0" rtlCol="0">
            <a:spAutoFit/>
          </a:bodyPr>
          <a:lstStyle/>
          <a:p>
            <a:pPr marL="12700">
              <a:lnSpc>
                <a:spcPct val="100000"/>
              </a:lnSpc>
              <a:spcBef>
                <a:spcPts val="90"/>
              </a:spcBef>
            </a:pPr>
            <a:r>
              <a:rPr sz="1400" b="1" i="1" spc="-110" dirty="0">
                <a:latin typeface="Verdana"/>
                <a:cs typeface="Verdana"/>
              </a:rPr>
              <a:t>B</a:t>
            </a:r>
            <a:r>
              <a:rPr sz="1400" b="1" i="1" spc="-100" dirty="0">
                <a:latin typeface="Verdana"/>
                <a:cs typeface="Verdana"/>
              </a:rPr>
              <a:t>loo</a:t>
            </a:r>
            <a:r>
              <a:rPr sz="1400" b="1" i="1" spc="-114" dirty="0">
                <a:latin typeface="Verdana"/>
                <a:cs typeface="Verdana"/>
              </a:rPr>
              <a:t>m</a:t>
            </a:r>
            <a:r>
              <a:rPr sz="1400" b="1" i="1" spc="-105" dirty="0">
                <a:latin typeface="Verdana"/>
                <a:cs typeface="Verdana"/>
              </a:rPr>
              <a:t>c</a:t>
            </a:r>
            <a:r>
              <a:rPr sz="1400" b="1" i="1" spc="-114" dirty="0">
                <a:latin typeface="Verdana"/>
                <a:cs typeface="Verdana"/>
              </a:rPr>
              <a:t>h</a:t>
            </a:r>
            <a:r>
              <a:rPr sz="1400" b="1" i="1" spc="-95" dirty="0">
                <a:latin typeface="Verdana"/>
                <a:cs typeface="Verdana"/>
              </a:rPr>
              <a:t>e</a:t>
            </a:r>
            <a:r>
              <a:rPr sz="1400" b="1" i="1" spc="-114" dirty="0">
                <a:latin typeface="Verdana"/>
                <a:cs typeface="Verdana"/>
              </a:rPr>
              <a:t>m</a:t>
            </a:r>
            <a:r>
              <a:rPr sz="1400" b="1" i="1" spc="-105" dirty="0">
                <a:latin typeface="Verdana"/>
                <a:cs typeface="Verdana"/>
              </a:rPr>
              <a:t>a</a:t>
            </a:r>
            <a:r>
              <a:rPr sz="1400" b="1" i="1" spc="-10" dirty="0">
                <a:latin typeface="Verdana"/>
                <a:cs typeface="Verdana"/>
              </a:rPr>
              <a:t>g</a:t>
            </a:r>
            <a:r>
              <a:rPr sz="1400" b="1" i="1" spc="-180" dirty="0">
                <a:latin typeface="Verdana"/>
                <a:cs typeface="Verdana"/>
              </a:rPr>
              <a:t> </a:t>
            </a:r>
            <a:r>
              <a:rPr sz="1400" b="1" i="1" spc="-145" dirty="0">
                <a:latin typeface="Verdana"/>
                <a:cs typeface="Verdana"/>
              </a:rPr>
              <a:t>Pr</a:t>
            </a:r>
            <a:r>
              <a:rPr sz="1400" b="1" i="1" spc="-150" dirty="0">
                <a:latin typeface="Verdana"/>
                <a:cs typeface="Verdana"/>
              </a:rPr>
              <a:t>i</a:t>
            </a:r>
            <a:r>
              <a:rPr sz="1400" b="1" i="1" spc="-145" dirty="0">
                <a:latin typeface="Verdana"/>
                <a:cs typeface="Verdana"/>
              </a:rPr>
              <a:t>v</a:t>
            </a:r>
            <a:r>
              <a:rPr sz="1400" b="1" i="1" spc="-150" dirty="0">
                <a:latin typeface="Verdana"/>
                <a:cs typeface="Verdana"/>
              </a:rPr>
              <a:t>a</a:t>
            </a:r>
            <a:r>
              <a:rPr sz="1400" b="1" i="1" spc="-160" dirty="0">
                <a:latin typeface="Verdana"/>
                <a:cs typeface="Verdana"/>
              </a:rPr>
              <a:t>t</a:t>
            </a:r>
            <a:r>
              <a:rPr sz="1400" b="1" i="1" spc="-10" dirty="0">
                <a:latin typeface="Verdana"/>
                <a:cs typeface="Verdana"/>
              </a:rPr>
              <a:t>e</a:t>
            </a:r>
            <a:r>
              <a:rPr sz="1400" b="1" i="1" spc="-275" dirty="0">
                <a:latin typeface="Verdana"/>
                <a:cs typeface="Verdana"/>
              </a:rPr>
              <a:t> </a:t>
            </a:r>
            <a:r>
              <a:rPr sz="1400" b="1" i="1" spc="-150" dirty="0">
                <a:latin typeface="Verdana"/>
                <a:cs typeface="Verdana"/>
              </a:rPr>
              <a:t>Li</a:t>
            </a:r>
            <a:r>
              <a:rPr sz="1400" b="1" i="1" spc="-165" dirty="0">
                <a:latin typeface="Verdana"/>
                <a:cs typeface="Verdana"/>
              </a:rPr>
              <a:t>m</a:t>
            </a:r>
            <a:r>
              <a:rPr sz="1400" b="1" i="1" spc="-150" dirty="0">
                <a:latin typeface="Verdana"/>
                <a:cs typeface="Verdana"/>
              </a:rPr>
              <a:t>i</a:t>
            </a:r>
            <a:r>
              <a:rPr sz="1400" b="1" i="1" spc="-160" dirty="0">
                <a:latin typeface="Verdana"/>
                <a:cs typeface="Verdana"/>
              </a:rPr>
              <a:t>t</a:t>
            </a:r>
            <a:r>
              <a:rPr sz="1400" b="1" i="1" spc="-145" dirty="0">
                <a:latin typeface="Verdana"/>
                <a:cs typeface="Verdana"/>
              </a:rPr>
              <a:t>ed</a:t>
            </a:r>
            <a:r>
              <a:rPr sz="1400" b="1" i="1" spc="-5" dirty="0">
                <a:latin typeface="Verdana"/>
                <a:cs typeface="Verdana"/>
              </a:rPr>
              <a:t>,</a:t>
            </a:r>
            <a:r>
              <a:rPr sz="1400" b="1" i="1" spc="-260" dirty="0">
                <a:latin typeface="Verdana"/>
                <a:cs typeface="Verdana"/>
              </a:rPr>
              <a:t> </a:t>
            </a:r>
            <a:r>
              <a:rPr sz="1400" b="1" i="1" spc="-140" dirty="0">
                <a:latin typeface="Verdana"/>
                <a:cs typeface="Verdana"/>
              </a:rPr>
              <a:t>I</a:t>
            </a:r>
            <a:r>
              <a:rPr sz="1400" b="1" i="1" spc="-160" dirty="0">
                <a:latin typeface="Verdana"/>
                <a:cs typeface="Verdana"/>
              </a:rPr>
              <a:t>n</a:t>
            </a:r>
            <a:r>
              <a:rPr sz="1400" b="1" i="1" spc="-145" dirty="0">
                <a:latin typeface="Verdana"/>
                <a:cs typeface="Verdana"/>
              </a:rPr>
              <a:t>di</a:t>
            </a:r>
            <a:r>
              <a:rPr sz="1400" b="1" i="1" spc="-10" dirty="0">
                <a:latin typeface="Verdana"/>
                <a:cs typeface="Verdana"/>
              </a:rPr>
              <a:t>a</a:t>
            </a:r>
            <a:endParaRPr sz="1400">
              <a:latin typeface="Verdana"/>
              <a:cs typeface="Verdana"/>
            </a:endParaRPr>
          </a:p>
        </p:txBody>
      </p:sp>
      <p:sp>
        <p:nvSpPr>
          <p:cNvPr id="17" name="object 17"/>
          <p:cNvSpPr txBox="1"/>
          <p:nvPr/>
        </p:nvSpPr>
        <p:spPr>
          <a:xfrm>
            <a:off x="8105647" y="5717235"/>
            <a:ext cx="2367915" cy="238125"/>
          </a:xfrm>
          <a:prstGeom prst="rect">
            <a:avLst/>
          </a:prstGeom>
        </p:spPr>
        <p:txBody>
          <a:bodyPr vert="horz" wrap="square" lIns="0" tIns="11430" rIns="0" bIns="0" rtlCol="0">
            <a:spAutoFit/>
          </a:bodyPr>
          <a:lstStyle/>
          <a:p>
            <a:pPr marL="12700">
              <a:lnSpc>
                <a:spcPct val="100000"/>
              </a:lnSpc>
              <a:spcBef>
                <a:spcPts val="90"/>
              </a:spcBef>
            </a:pPr>
            <a:r>
              <a:rPr sz="1400" b="1" i="1" spc="-135" dirty="0">
                <a:latin typeface="Verdana"/>
                <a:cs typeface="Verdana"/>
              </a:rPr>
              <a:t>B</a:t>
            </a:r>
            <a:r>
              <a:rPr sz="1400" b="1" i="1" spc="-125" dirty="0">
                <a:latin typeface="Verdana"/>
                <a:cs typeface="Verdana"/>
              </a:rPr>
              <a:t>loo</a:t>
            </a:r>
            <a:r>
              <a:rPr sz="1400" b="1" i="1" spc="-140" dirty="0">
                <a:latin typeface="Verdana"/>
                <a:cs typeface="Verdana"/>
              </a:rPr>
              <a:t>m</a:t>
            </a:r>
            <a:r>
              <a:rPr sz="1400" b="1" i="1" spc="-105" dirty="0">
                <a:latin typeface="Verdana"/>
                <a:cs typeface="Verdana"/>
              </a:rPr>
              <a:t>c</a:t>
            </a:r>
            <a:r>
              <a:rPr sz="1400" b="1" i="1" spc="-114" dirty="0">
                <a:latin typeface="Verdana"/>
                <a:cs typeface="Verdana"/>
              </a:rPr>
              <a:t>h</a:t>
            </a:r>
            <a:r>
              <a:rPr sz="1400" b="1" i="1" spc="-70" dirty="0">
                <a:latin typeface="Verdana"/>
                <a:cs typeface="Verdana"/>
              </a:rPr>
              <a:t>e</a:t>
            </a:r>
            <a:r>
              <a:rPr sz="1400" b="1" i="1" spc="-114" dirty="0">
                <a:latin typeface="Verdana"/>
                <a:cs typeface="Verdana"/>
              </a:rPr>
              <a:t>m</a:t>
            </a:r>
            <a:r>
              <a:rPr sz="1400" b="1" i="1" spc="-100" dirty="0">
                <a:latin typeface="Verdana"/>
                <a:cs typeface="Verdana"/>
              </a:rPr>
              <a:t>a</a:t>
            </a:r>
            <a:r>
              <a:rPr sz="1400" b="1" i="1" spc="-10" dirty="0">
                <a:latin typeface="Verdana"/>
                <a:cs typeface="Verdana"/>
              </a:rPr>
              <a:t>g</a:t>
            </a:r>
            <a:r>
              <a:rPr sz="1400" b="1" i="1" spc="-60" dirty="0">
                <a:latin typeface="Verdana"/>
                <a:cs typeface="Verdana"/>
              </a:rPr>
              <a:t> </a:t>
            </a:r>
            <a:r>
              <a:rPr sz="1400" b="1" i="1" spc="-210" dirty="0">
                <a:latin typeface="Verdana"/>
                <a:cs typeface="Verdana"/>
              </a:rPr>
              <a:t>BV</a:t>
            </a:r>
            <a:r>
              <a:rPr sz="1400" b="1" i="1" spc="-5" dirty="0">
                <a:latin typeface="Verdana"/>
                <a:cs typeface="Verdana"/>
              </a:rPr>
              <a:t>,</a:t>
            </a:r>
            <a:r>
              <a:rPr sz="1400" b="1" i="1" spc="-190" dirty="0">
                <a:latin typeface="Verdana"/>
                <a:cs typeface="Verdana"/>
              </a:rPr>
              <a:t> </a:t>
            </a:r>
            <a:r>
              <a:rPr sz="1400" b="1" i="1" spc="-160" dirty="0">
                <a:latin typeface="Verdana"/>
                <a:cs typeface="Verdana"/>
              </a:rPr>
              <a:t>B</a:t>
            </a:r>
            <a:r>
              <a:rPr sz="1400" b="1" i="1" spc="-145" dirty="0">
                <a:latin typeface="Verdana"/>
                <a:cs typeface="Verdana"/>
              </a:rPr>
              <a:t>e</a:t>
            </a:r>
            <a:r>
              <a:rPr sz="1400" b="1" i="1" spc="-150" dirty="0">
                <a:latin typeface="Verdana"/>
                <a:cs typeface="Verdana"/>
              </a:rPr>
              <a:t>l</a:t>
            </a:r>
            <a:r>
              <a:rPr sz="1400" b="1" i="1" spc="-145" dirty="0">
                <a:latin typeface="Verdana"/>
                <a:cs typeface="Verdana"/>
              </a:rPr>
              <a:t>g</a:t>
            </a:r>
            <a:r>
              <a:rPr sz="1400" b="1" i="1" spc="-150" dirty="0">
                <a:latin typeface="Verdana"/>
                <a:cs typeface="Verdana"/>
              </a:rPr>
              <a:t>i</a:t>
            </a:r>
            <a:r>
              <a:rPr sz="1400" b="1" i="1" spc="-165" dirty="0">
                <a:latin typeface="Verdana"/>
                <a:cs typeface="Verdana"/>
              </a:rPr>
              <a:t>u</a:t>
            </a:r>
            <a:r>
              <a:rPr sz="1400" b="1" i="1" spc="-10" dirty="0">
                <a:latin typeface="Verdana"/>
                <a:cs typeface="Verdana"/>
              </a:rPr>
              <a:t>m</a:t>
            </a:r>
            <a:endParaRPr sz="1400">
              <a:latin typeface="Verdana"/>
              <a:cs typeface="Verdana"/>
            </a:endParaRPr>
          </a:p>
        </p:txBody>
      </p:sp>
      <p:sp>
        <p:nvSpPr>
          <p:cNvPr id="20" name="object 2">
            <a:extLst>
              <a:ext uri="{FF2B5EF4-FFF2-40B4-BE49-F238E27FC236}">
                <a16:creationId xmlns:a16="http://schemas.microsoft.com/office/drawing/2014/main" id="{E7755064-C93F-63FB-5914-427CCB7951A5}"/>
              </a:ext>
            </a:extLst>
          </p:cNvPr>
          <p:cNvSpPr txBox="1">
            <a:spLocks noGrp="1"/>
          </p:cNvSpPr>
          <p:nvPr>
            <p:ph type="title"/>
          </p:nvPr>
        </p:nvSpPr>
        <p:spPr>
          <a:xfrm>
            <a:off x="2025255" y="2819325"/>
            <a:ext cx="8033147" cy="811761"/>
          </a:xfrm>
          <a:prstGeom prst="rect">
            <a:avLst/>
          </a:prstGeom>
        </p:spPr>
        <p:txBody>
          <a:bodyPr vert="horz" wrap="square" lIns="0" tIns="13335" rIns="0" bIns="0" rtlCol="0">
            <a:spAutoFit/>
          </a:bodyPr>
          <a:lstStyle/>
          <a:p>
            <a:pPr algn="ctr">
              <a:lnSpc>
                <a:spcPts val="3200"/>
              </a:lnSpc>
            </a:pPr>
            <a:r>
              <a:rPr lang="en-GB" sz="2400" b="0" spc="-5" dirty="0">
                <a:solidFill>
                  <a:srgbClr val="000000"/>
                </a:solidFill>
                <a:latin typeface="Calisto MT" panose="02040603050505030304" pitchFamily="18" charset="0"/>
                <a:cs typeface="Times New Roman" panose="02020603050405020304" pitchFamily="18" charset="0"/>
              </a:rPr>
              <a:t>Add Value to our Suppliers and Customers thru our Market Knowledge, Focus &amp; Entrepreneurial Approach</a:t>
            </a:r>
            <a:endParaRPr lang="en-GB" sz="2400" b="0" dirty="0">
              <a:latin typeface="Calisto MT" panose="02040603050505030304" pitchFamily="18" charset="0"/>
              <a:cs typeface="Times New Roman" panose="02020603050405020304" pitchFamily="18" charset="0"/>
            </a:endParaRPr>
          </a:p>
        </p:txBody>
      </p:sp>
      <p:sp>
        <p:nvSpPr>
          <p:cNvPr id="21" name="object 2">
            <a:extLst>
              <a:ext uri="{FF2B5EF4-FFF2-40B4-BE49-F238E27FC236}">
                <a16:creationId xmlns:a16="http://schemas.microsoft.com/office/drawing/2014/main" id="{A20BE988-2209-DCF9-DBF6-4205C8B90A6C}"/>
              </a:ext>
            </a:extLst>
          </p:cNvPr>
          <p:cNvSpPr txBox="1">
            <a:spLocks/>
          </p:cNvSpPr>
          <p:nvPr/>
        </p:nvSpPr>
        <p:spPr>
          <a:xfrm>
            <a:off x="1807031" y="4083696"/>
            <a:ext cx="8458200" cy="506549"/>
          </a:xfrm>
          <a:prstGeom prst="rect">
            <a:avLst/>
          </a:prstGeom>
        </p:spPr>
        <p:txBody>
          <a:bodyPr vert="horz" wrap="square" lIns="0" tIns="13970" rIns="0" bIns="0" rtlCol="0">
            <a:spAutoFit/>
          </a:bodyPr>
          <a:lstStyle>
            <a:lvl1pPr>
              <a:defRPr sz="5400" b="1" i="1">
                <a:solidFill>
                  <a:srgbClr val="001F5F"/>
                </a:solidFill>
                <a:latin typeface="Calibri"/>
                <a:ea typeface="+mj-ea"/>
                <a:cs typeface="Calibri"/>
              </a:defRPr>
            </a:lvl1pPr>
          </a:lstStyle>
          <a:p>
            <a:pPr marL="12700" algn="ctr">
              <a:spcBef>
                <a:spcPts val="110"/>
              </a:spcBef>
            </a:pPr>
            <a:r>
              <a:rPr lang="en-IN" sz="3200" i="0" kern="0" dirty="0">
                <a:solidFill>
                  <a:srgbClr val="000000"/>
                </a:solidFill>
                <a:latin typeface="Calisto MT" panose="02040603050505030304" pitchFamily="18" charset="0"/>
                <a:cs typeface="Times New Roman" panose="02020603050405020304" pitchFamily="18" charset="0"/>
              </a:rPr>
              <a:t>Bloomchemag Corporate Presentation</a:t>
            </a:r>
            <a:endParaRPr lang="en-IN" sz="3200" i="0" kern="0" dirty="0">
              <a:latin typeface="Calisto MT" panose="02040603050505030304" pitchFamily="18" charset="0"/>
              <a:cs typeface="Times New Roman" panose="02020603050405020304" pitchFamily="18" charset="0"/>
            </a:endParaRPr>
          </a:p>
        </p:txBody>
      </p:sp>
      <p:sp>
        <p:nvSpPr>
          <p:cNvPr id="18" name="Rectangle 17"/>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1260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0813AA-3EA1-C249-B3F0-E935A00DED76}"/>
              </a:ext>
            </a:extLst>
          </p:cNvPr>
          <p:cNvPicPr>
            <a:picLocks noChangeAspect="1"/>
          </p:cNvPicPr>
          <p:nvPr/>
        </p:nvPicPr>
        <p:blipFill>
          <a:blip r:embed="rId3"/>
          <a:stretch>
            <a:fillRect/>
          </a:stretch>
        </p:blipFill>
        <p:spPr>
          <a:xfrm>
            <a:off x="0" y="-20548"/>
            <a:ext cx="12191999" cy="6885731"/>
          </a:xfrm>
          <a:prstGeom prst="rect">
            <a:avLst/>
          </a:prstGeom>
        </p:spPr>
      </p:pic>
      <p:sp>
        <p:nvSpPr>
          <p:cNvPr id="4" name="Rectangle 3">
            <a:extLst>
              <a:ext uri="{FF2B5EF4-FFF2-40B4-BE49-F238E27FC236}">
                <a16:creationId xmlns:a16="http://schemas.microsoft.com/office/drawing/2014/main" id="{F3A36BAB-B171-F045-8661-4A94574E9602}"/>
              </a:ext>
            </a:extLst>
          </p:cNvPr>
          <p:cNvSpPr/>
          <p:nvPr/>
        </p:nvSpPr>
        <p:spPr>
          <a:xfrm>
            <a:off x="1648386" y="1731777"/>
            <a:ext cx="2258587" cy="461665"/>
          </a:xfrm>
          <a:prstGeom prst="rect">
            <a:avLst/>
          </a:prstGeom>
        </p:spPr>
        <p:txBody>
          <a:bodyPr wrap="square">
            <a:spAutoFit/>
          </a:bodyPr>
          <a:lstStyle/>
          <a:p>
            <a:pPr defTabSz="457200"/>
            <a:r>
              <a:rPr lang="en-US" sz="1200" b="1" dirty="0">
                <a:solidFill>
                  <a:srgbClr val="FFC000"/>
                </a:solidFill>
                <a:latin typeface="Calibri" panose="020F0502020204030204"/>
              </a:rPr>
              <a:t>Printing Inks, Coating &amp; </a:t>
            </a:r>
          </a:p>
          <a:p>
            <a:pPr defTabSz="457200"/>
            <a:r>
              <a:rPr lang="en-US" sz="1200" b="1" dirty="0">
                <a:solidFill>
                  <a:srgbClr val="FFC000"/>
                </a:solidFill>
                <a:latin typeface="Calibri" panose="020F0502020204030204"/>
              </a:rPr>
              <a:t>Adhesives</a:t>
            </a:r>
          </a:p>
        </p:txBody>
      </p:sp>
      <p:sp>
        <p:nvSpPr>
          <p:cNvPr id="5" name="Rectangle 4">
            <a:extLst>
              <a:ext uri="{FF2B5EF4-FFF2-40B4-BE49-F238E27FC236}">
                <a16:creationId xmlns:a16="http://schemas.microsoft.com/office/drawing/2014/main" id="{A38F618D-CE51-6647-B497-6EAB9E9523C5}"/>
              </a:ext>
            </a:extLst>
          </p:cNvPr>
          <p:cNvSpPr/>
          <p:nvPr/>
        </p:nvSpPr>
        <p:spPr>
          <a:xfrm>
            <a:off x="1584360" y="2254966"/>
            <a:ext cx="2156518" cy="1892826"/>
          </a:xfrm>
          <a:prstGeom prst="rect">
            <a:avLst/>
          </a:prstGeom>
        </p:spPr>
        <p:txBody>
          <a:bodyPr wrap="square">
            <a:spAutoFit/>
          </a:bodyPr>
          <a:lstStyle/>
          <a:p>
            <a:pPr marL="171450" indent="-171450" defTabSz="457200">
              <a:buFont typeface="Arial" panose="020B0604020202020204" pitchFamily="34" charset="0"/>
              <a:buChar char="•"/>
            </a:pPr>
            <a:endParaRPr lang="en-US" sz="900" dirty="0">
              <a:solidFill>
                <a:prstClr val="white"/>
              </a:solidFill>
              <a:latin typeface="Calibri" panose="020F0502020204030204"/>
            </a:endParaRPr>
          </a:p>
          <a:p>
            <a:pPr marL="171450" indent="-171450" defTabSz="457200">
              <a:buFont typeface="Arial" panose="020B0604020202020204" pitchFamily="34" charset="0"/>
              <a:buChar char="•"/>
            </a:pPr>
            <a:r>
              <a:rPr lang="en-US" sz="900" dirty="0">
                <a:solidFill>
                  <a:prstClr val="white"/>
                </a:solidFill>
                <a:latin typeface="Calibri" panose="020F0502020204030204"/>
              </a:rPr>
              <a:t>Butyl Acetate (BUTAC)</a:t>
            </a:r>
          </a:p>
          <a:p>
            <a:pPr marL="171450" indent="-171450" defTabSz="457200">
              <a:buFont typeface="Arial" panose="020B0604020202020204" pitchFamily="34" charset="0"/>
              <a:buChar char="•"/>
            </a:pPr>
            <a:r>
              <a:rPr lang="en-US" sz="900" dirty="0">
                <a:solidFill>
                  <a:prstClr val="white"/>
                </a:solidFill>
                <a:latin typeface="Calibri" panose="020F0502020204030204"/>
              </a:rPr>
              <a:t>Butyl Acrylate (BA)</a:t>
            </a:r>
          </a:p>
          <a:p>
            <a:pPr marL="171450" indent="-171450" defTabSz="457200">
              <a:buFont typeface="Arial" panose="020B0604020202020204" pitchFamily="34" charset="0"/>
              <a:buChar char="•"/>
            </a:pPr>
            <a:r>
              <a:rPr lang="en-US" sz="900" dirty="0">
                <a:solidFill>
                  <a:prstClr val="white"/>
                </a:solidFill>
                <a:latin typeface="Calibri" panose="020F0502020204030204"/>
              </a:rPr>
              <a:t>Dibasic Ester (DBE)</a:t>
            </a:r>
          </a:p>
          <a:p>
            <a:pPr marL="171450" indent="-171450" defTabSz="457200">
              <a:buFont typeface="Arial" panose="020B0604020202020204" pitchFamily="34" charset="0"/>
              <a:buChar char="•"/>
            </a:pPr>
            <a:r>
              <a:rPr lang="en-US" sz="900" dirty="0">
                <a:solidFill>
                  <a:prstClr val="white"/>
                </a:solidFill>
                <a:latin typeface="Calibri" panose="020F0502020204030204"/>
              </a:rPr>
              <a:t>Ethyl Methacrylate</a:t>
            </a:r>
          </a:p>
          <a:p>
            <a:pPr marL="171450" indent="-171450" defTabSz="457200">
              <a:buFont typeface="Arial" panose="020B0604020202020204" pitchFamily="34" charset="0"/>
              <a:buChar char="•"/>
            </a:pPr>
            <a:r>
              <a:rPr lang="en-US" sz="900" dirty="0">
                <a:solidFill>
                  <a:prstClr val="white"/>
                </a:solidFill>
                <a:latin typeface="Calibri" panose="020F0502020204030204"/>
              </a:rPr>
              <a:t>Iso Propyl Acetate (IPAC)</a:t>
            </a:r>
          </a:p>
          <a:p>
            <a:pPr marL="171450" indent="-171450" defTabSz="457200">
              <a:buFont typeface="Arial" panose="020B0604020202020204" pitchFamily="34" charset="0"/>
              <a:buChar char="•"/>
            </a:pPr>
            <a:r>
              <a:rPr lang="en-US" sz="900" dirty="0">
                <a:solidFill>
                  <a:prstClr val="white"/>
                </a:solidFill>
                <a:latin typeface="Calibri" panose="020F0502020204030204"/>
              </a:rPr>
              <a:t>Methoxy Propyl Acetate (PMA)</a:t>
            </a:r>
          </a:p>
          <a:p>
            <a:pPr marL="171450" indent="-171450" defTabSz="457200">
              <a:buFont typeface="Arial" panose="020B0604020202020204" pitchFamily="34" charset="0"/>
              <a:buChar char="•"/>
            </a:pPr>
            <a:r>
              <a:rPr lang="en-US" sz="900" dirty="0">
                <a:solidFill>
                  <a:prstClr val="white"/>
                </a:solidFill>
                <a:latin typeface="Calibri" panose="020F0502020204030204"/>
              </a:rPr>
              <a:t>Methyl Ethyl Ketoxime (MEKO)</a:t>
            </a:r>
          </a:p>
          <a:p>
            <a:pPr marL="171450" indent="-171450" defTabSz="457200">
              <a:buFont typeface="Arial" panose="020B0604020202020204" pitchFamily="34" charset="0"/>
              <a:buChar char="•"/>
            </a:pPr>
            <a:r>
              <a:rPr lang="en-US" sz="900" dirty="0">
                <a:solidFill>
                  <a:prstClr val="white"/>
                </a:solidFill>
                <a:latin typeface="Calibri" panose="020F0502020204030204"/>
              </a:rPr>
              <a:t>Methyl Isobutyl Ketone (MIBK)</a:t>
            </a:r>
          </a:p>
          <a:p>
            <a:pPr marL="171450" indent="-171450" defTabSz="457200">
              <a:buFont typeface="Arial" panose="020B0604020202020204" pitchFamily="34" charset="0"/>
              <a:buChar char="•"/>
            </a:pPr>
            <a:r>
              <a:rPr lang="en-US" sz="900" dirty="0">
                <a:solidFill>
                  <a:prstClr val="white"/>
                </a:solidFill>
                <a:latin typeface="Calibri" panose="020F0502020204030204"/>
              </a:rPr>
              <a:t>N-Propyl Acetate (NPAC)</a:t>
            </a:r>
          </a:p>
          <a:p>
            <a:pPr marL="171450" indent="-171450" defTabSz="457200">
              <a:buFont typeface="Arial" panose="020B0604020202020204" pitchFamily="34" charset="0"/>
              <a:buChar char="•"/>
            </a:pPr>
            <a:r>
              <a:rPr lang="en-US" sz="900" dirty="0">
                <a:solidFill>
                  <a:prstClr val="white"/>
                </a:solidFill>
                <a:latin typeface="Calibri" panose="020F0502020204030204"/>
              </a:rPr>
              <a:t>Sodium Methyl Allyl Sulphonate (SMAS)</a:t>
            </a:r>
          </a:p>
          <a:p>
            <a:pPr marL="171450" indent="-171450" defTabSz="457200">
              <a:buFont typeface="Arial" panose="020B0604020202020204" pitchFamily="34" charset="0"/>
              <a:buChar char="•"/>
            </a:pPr>
            <a:r>
              <a:rPr lang="en-US" sz="900" dirty="0">
                <a:solidFill>
                  <a:prstClr val="white"/>
                </a:solidFill>
                <a:latin typeface="Calibri" panose="020F0502020204030204"/>
              </a:rPr>
              <a:t>Vinyl Acetate Monomer (VAM) </a:t>
            </a:r>
          </a:p>
        </p:txBody>
      </p:sp>
      <p:sp>
        <p:nvSpPr>
          <p:cNvPr id="6" name="Rectangle 5">
            <a:extLst>
              <a:ext uri="{FF2B5EF4-FFF2-40B4-BE49-F238E27FC236}">
                <a16:creationId xmlns:a16="http://schemas.microsoft.com/office/drawing/2014/main" id="{AEB3C334-AB6E-8E45-A3E5-97F25F20D837}"/>
              </a:ext>
            </a:extLst>
          </p:cNvPr>
          <p:cNvSpPr/>
          <p:nvPr/>
        </p:nvSpPr>
        <p:spPr>
          <a:xfrm>
            <a:off x="1488554" y="4252603"/>
            <a:ext cx="3035182" cy="276999"/>
          </a:xfrm>
          <a:prstGeom prst="rect">
            <a:avLst/>
          </a:prstGeom>
        </p:spPr>
        <p:txBody>
          <a:bodyPr wrap="square">
            <a:spAutoFit/>
          </a:bodyPr>
          <a:lstStyle/>
          <a:p>
            <a:pPr defTabSz="457200"/>
            <a:r>
              <a:rPr lang="en-US" sz="1200" b="1" dirty="0">
                <a:solidFill>
                  <a:srgbClr val="FFC000"/>
                </a:solidFill>
                <a:latin typeface="Calibri" panose="020F0502020204030204"/>
              </a:rPr>
              <a:t>   Personal Care And Cosmetics</a:t>
            </a:r>
          </a:p>
        </p:txBody>
      </p:sp>
      <p:sp>
        <p:nvSpPr>
          <p:cNvPr id="7" name="Rectangle 6">
            <a:extLst>
              <a:ext uri="{FF2B5EF4-FFF2-40B4-BE49-F238E27FC236}">
                <a16:creationId xmlns:a16="http://schemas.microsoft.com/office/drawing/2014/main" id="{CF305D26-535E-3445-B213-A71A76526FA3}"/>
              </a:ext>
            </a:extLst>
          </p:cNvPr>
          <p:cNvSpPr/>
          <p:nvPr/>
        </p:nvSpPr>
        <p:spPr>
          <a:xfrm>
            <a:off x="1572911" y="4441529"/>
            <a:ext cx="2055824" cy="507831"/>
          </a:xfrm>
          <a:prstGeom prst="rect">
            <a:avLst/>
          </a:prstGeom>
        </p:spPr>
        <p:txBody>
          <a:bodyPr wrap="square">
            <a:spAutoFit/>
          </a:bodyPr>
          <a:lstStyle/>
          <a:p>
            <a:pPr marL="171450" indent="-171450" defTabSz="457200">
              <a:buFont typeface="Arial" panose="020B0604020202020204" pitchFamily="34" charset="0"/>
              <a:buChar char="•"/>
            </a:pPr>
            <a:endParaRPr lang="en-US" sz="900" dirty="0">
              <a:solidFill>
                <a:prstClr val="white"/>
              </a:solidFill>
              <a:latin typeface="Calibri" panose="020F0502020204030204"/>
            </a:endParaRPr>
          </a:p>
          <a:p>
            <a:pPr marL="171450" indent="-171450" defTabSz="457200">
              <a:buFont typeface="Arial" panose="020B0604020202020204" pitchFamily="34" charset="0"/>
              <a:buChar char="•"/>
            </a:pPr>
            <a:endParaRPr lang="en-US" sz="900" dirty="0">
              <a:solidFill>
                <a:prstClr val="white"/>
              </a:solidFill>
              <a:latin typeface="Calibri" panose="020F0502020204030204"/>
            </a:endParaRPr>
          </a:p>
          <a:p>
            <a:pPr marL="171450" indent="-171450" defTabSz="457200">
              <a:buFont typeface="Arial" panose="020B0604020202020204" pitchFamily="34" charset="0"/>
              <a:buChar char="•"/>
            </a:pPr>
            <a:r>
              <a:rPr lang="en-US" sz="900" dirty="0">
                <a:solidFill>
                  <a:prstClr val="white"/>
                </a:solidFill>
                <a:latin typeface="Calibri" panose="020F0502020204030204"/>
              </a:rPr>
              <a:t>1,3-Butylene Glycol</a:t>
            </a:r>
          </a:p>
        </p:txBody>
      </p:sp>
      <p:sp>
        <p:nvSpPr>
          <p:cNvPr id="8" name="Rectangle 7">
            <a:extLst>
              <a:ext uri="{FF2B5EF4-FFF2-40B4-BE49-F238E27FC236}">
                <a16:creationId xmlns:a16="http://schemas.microsoft.com/office/drawing/2014/main" id="{29539C0F-1C1E-A44C-B19F-33024861D522}"/>
              </a:ext>
            </a:extLst>
          </p:cNvPr>
          <p:cNvSpPr/>
          <p:nvPr/>
        </p:nvSpPr>
        <p:spPr>
          <a:xfrm>
            <a:off x="1574041" y="4578245"/>
            <a:ext cx="2260538" cy="1061829"/>
          </a:xfrm>
          <a:prstGeom prst="rect">
            <a:avLst/>
          </a:prstGeom>
        </p:spPr>
        <p:txBody>
          <a:bodyPr wrap="square">
            <a:spAutoFit/>
          </a:bodyPr>
          <a:lstStyle/>
          <a:p>
            <a:pPr marL="171450" indent="-171450" defTabSz="457200">
              <a:buFont typeface="Arial" panose="020B0604020202020204" pitchFamily="34" charset="0"/>
              <a:buChar char="•"/>
            </a:pPr>
            <a:endParaRPr lang="en-US" sz="900" dirty="0">
              <a:solidFill>
                <a:prstClr val="white"/>
              </a:solidFill>
              <a:latin typeface="Calibri" panose="020F0502020204030204"/>
            </a:endParaRPr>
          </a:p>
          <a:p>
            <a:pPr defTabSz="457200"/>
            <a:endParaRPr lang="en-US" sz="900" dirty="0">
              <a:solidFill>
                <a:prstClr val="white"/>
              </a:solidFill>
              <a:latin typeface="Calibri" panose="020F0502020204030204"/>
            </a:endParaRPr>
          </a:p>
          <a:p>
            <a:pPr marL="171450" indent="-171450" defTabSz="457200">
              <a:buFont typeface="Arial" panose="020B0604020202020204" pitchFamily="34" charset="0"/>
              <a:buChar char="•"/>
            </a:pPr>
            <a:r>
              <a:rPr lang="en-US" sz="900" dirty="0">
                <a:solidFill>
                  <a:prstClr val="white"/>
                </a:solidFill>
                <a:latin typeface="Calibri" panose="020F0502020204030204"/>
              </a:rPr>
              <a:t>Acetone</a:t>
            </a:r>
          </a:p>
          <a:p>
            <a:pPr marL="171450" indent="-171450" defTabSz="457200">
              <a:buFont typeface="Arial" panose="020B0604020202020204" pitchFamily="34" charset="0"/>
              <a:buChar char="•"/>
            </a:pPr>
            <a:r>
              <a:rPr lang="en-US" sz="900" dirty="0">
                <a:solidFill>
                  <a:prstClr val="white"/>
                </a:solidFill>
                <a:latin typeface="Calibri" panose="020F0502020204030204"/>
              </a:rPr>
              <a:t>Iso Propyl Alcohol (IPA)</a:t>
            </a:r>
          </a:p>
          <a:p>
            <a:pPr marL="171450" indent="-171450" defTabSz="457200">
              <a:buFont typeface="Arial" panose="020B0604020202020204" pitchFamily="34" charset="0"/>
              <a:buChar char="•"/>
            </a:pPr>
            <a:r>
              <a:rPr lang="en-US" sz="900" dirty="0">
                <a:solidFill>
                  <a:prstClr val="white"/>
                </a:solidFill>
                <a:latin typeface="Calibri" panose="020F0502020204030204"/>
              </a:rPr>
              <a:t>SLES 70%</a:t>
            </a:r>
          </a:p>
          <a:p>
            <a:pPr marL="171450" indent="-171450" defTabSz="457200">
              <a:buFont typeface="Arial" panose="020B0604020202020204" pitchFamily="34" charset="0"/>
              <a:buChar char="•"/>
            </a:pPr>
            <a:r>
              <a:rPr lang="en-US" sz="900" dirty="0">
                <a:solidFill>
                  <a:prstClr val="white"/>
                </a:solidFill>
                <a:latin typeface="Calibri" panose="020F0502020204030204"/>
              </a:rPr>
              <a:t>Sodium Benzoate</a:t>
            </a:r>
          </a:p>
          <a:p>
            <a:pPr marL="171450" indent="-171450" defTabSz="457200">
              <a:buFont typeface="Arial" panose="020B0604020202020204" pitchFamily="34" charset="0"/>
              <a:buChar char="•"/>
            </a:pPr>
            <a:r>
              <a:rPr lang="en-IN" sz="900" dirty="0">
                <a:solidFill>
                  <a:prstClr val="white"/>
                </a:solidFill>
                <a:latin typeface="Calibri" panose="020F0502020204030204"/>
              </a:rPr>
              <a:t>Sodium Sulphide-60% (Yellow Flakes)</a:t>
            </a:r>
            <a:endParaRPr lang="en-US" sz="900" dirty="0">
              <a:solidFill>
                <a:prstClr val="white"/>
              </a:solidFill>
              <a:latin typeface="Calibri" panose="020F0502020204030204"/>
            </a:endParaRPr>
          </a:p>
        </p:txBody>
      </p:sp>
      <p:sp>
        <p:nvSpPr>
          <p:cNvPr id="9" name="Rectangle 8">
            <a:extLst>
              <a:ext uri="{FF2B5EF4-FFF2-40B4-BE49-F238E27FC236}">
                <a16:creationId xmlns:a16="http://schemas.microsoft.com/office/drawing/2014/main" id="{3B78726A-5D55-CF49-87B4-1577EA6BB4DE}"/>
              </a:ext>
            </a:extLst>
          </p:cNvPr>
          <p:cNvSpPr/>
          <p:nvPr/>
        </p:nvSpPr>
        <p:spPr>
          <a:xfrm>
            <a:off x="3923612" y="1732888"/>
            <a:ext cx="1559145" cy="276999"/>
          </a:xfrm>
          <a:prstGeom prst="rect">
            <a:avLst/>
          </a:prstGeom>
        </p:spPr>
        <p:txBody>
          <a:bodyPr wrap="none">
            <a:spAutoFit/>
          </a:bodyPr>
          <a:lstStyle/>
          <a:p>
            <a:pPr defTabSz="457200"/>
            <a:r>
              <a:rPr lang="en-US" sz="1200" b="1" dirty="0">
                <a:solidFill>
                  <a:srgbClr val="FFC000"/>
                </a:solidFill>
                <a:latin typeface="Calibri" panose="020F0502020204030204"/>
              </a:rPr>
              <a:t>Pharma, Food &amp; Feed</a:t>
            </a:r>
          </a:p>
        </p:txBody>
      </p:sp>
      <p:sp>
        <p:nvSpPr>
          <p:cNvPr id="10" name="Rectangle 9">
            <a:extLst>
              <a:ext uri="{FF2B5EF4-FFF2-40B4-BE49-F238E27FC236}">
                <a16:creationId xmlns:a16="http://schemas.microsoft.com/office/drawing/2014/main" id="{17FCFCB2-0F31-364E-9F74-E234CCD243D6}"/>
              </a:ext>
            </a:extLst>
          </p:cNvPr>
          <p:cNvSpPr/>
          <p:nvPr/>
        </p:nvSpPr>
        <p:spPr>
          <a:xfrm>
            <a:off x="3927559" y="2259266"/>
            <a:ext cx="1813317" cy="1615827"/>
          </a:xfrm>
          <a:prstGeom prst="rect">
            <a:avLst/>
          </a:prstGeom>
        </p:spPr>
        <p:txBody>
          <a:bodyPr wrap="none">
            <a:spAutoFit/>
          </a:bodyPr>
          <a:lstStyle/>
          <a:p>
            <a:pPr marL="171450" indent="-171450" defTabSz="457200">
              <a:buFont typeface="Arial" panose="020B0604020202020204" pitchFamily="34" charset="0"/>
              <a:buChar char="•"/>
            </a:pPr>
            <a:endParaRPr lang="en-US" sz="900" dirty="0">
              <a:solidFill>
                <a:prstClr val="white"/>
              </a:solidFill>
              <a:latin typeface="Calibri" panose="020F0502020204030204"/>
            </a:endParaRPr>
          </a:p>
          <a:p>
            <a:pPr marL="171450" indent="-171450" defTabSz="457200">
              <a:buFont typeface="Arial" panose="020B0604020202020204" pitchFamily="34" charset="0"/>
              <a:buChar char="•"/>
            </a:pPr>
            <a:r>
              <a:rPr lang="en-US" sz="900" dirty="0">
                <a:solidFill>
                  <a:prstClr val="white"/>
                </a:solidFill>
                <a:latin typeface="Calibri" panose="020F0502020204030204"/>
              </a:rPr>
              <a:t>Acetic Acid (Food Grade)</a:t>
            </a:r>
          </a:p>
          <a:p>
            <a:pPr marL="171450" indent="-171450" defTabSz="457200">
              <a:buFont typeface="Arial" panose="020B0604020202020204" pitchFamily="34" charset="0"/>
              <a:buChar char="•"/>
            </a:pPr>
            <a:r>
              <a:rPr lang="en-US" sz="900" dirty="0">
                <a:solidFill>
                  <a:prstClr val="white"/>
                </a:solidFill>
                <a:latin typeface="Calibri" panose="020F0502020204030204"/>
              </a:rPr>
              <a:t>Acetic Anhydride (AAH) </a:t>
            </a:r>
          </a:p>
          <a:p>
            <a:pPr marL="171450" indent="-171450" defTabSz="457200">
              <a:buFont typeface="Arial" panose="020B0604020202020204" pitchFamily="34" charset="0"/>
              <a:buChar char="•"/>
            </a:pPr>
            <a:r>
              <a:rPr lang="en-IN" sz="900" dirty="0">
                <a:solidFill>
                  <a:prstClr val="white"/>
                </a:solidFill>
                <a:latin typeface="Calibri" panose="020F0502020204030204"/>
              </a:rPr>
              <a:t>Benzoic Acid (Tech Grade 99%)</a:t>
            </a:r>
          </a:p>
          <a:p>
            <a:pPr marL="171450" indent="-171450" defTabSz="457200">
              <a:buFont typeface="Arial" panose="020B0604020202020204" pitchFamily="34" charset="0"/>
              <a:buChar char="•"/>
            </a:pPr>
            <a:r>
              <a:rPr lang="en-US" sz="900" dirty="0">
                <a:solidFill>
                  <a:prstClr val="white"/>
                </a:solidFill>
                <a:latin typeface="Calibri" panose="020F0502020204030204"/>
              </a:rPr>
              <a:t>Citric Acid Anhydrous</a:t>
            </a:r>
          </a:p>
          <a:p>
            <a:pPr marL="171450" indent="-171450" defTabSz="457200">
              <a:buFont typeface="Arial" panose="020B0604020202020204" pitchFamily="34" charset="0"/>
              <a:buChar char="•"/>
            </a:pPr>
            <a:r>
              <a:rPr lang="en-US" sz="900" dirty="0">
                <a:solidFill>
                  <a:prstClr val="white"/>
                </a:solidFill>
                <a:latin typeface="Calibri" panose="020F0502020204030204"/>
              </a:rPr>
              <a:t>EDTA (Sodium Salts)</a:t>
            </a:r>
          </a:p>
          <a:p>
            <a:pPr marL="171450" indent="-171450" defTabSz="457200">
              <a:buFont typeface="Arial" panose="020B0604020202020204" pitchFamily="34" charset="0"/>
              <a:buChar char="•"/>
            </a:pPr>
            <a:r>
              <a:rPr lang="en-US" sz="900" dirty="0">
                <a:solidFill>
                  <a:prstClr val="white"/>
                </a:solidFill>
                <a:latin typeface="Calibri" panose="020F0502020204030204"/>
              </a:rPr>
              <a:t>Ethyl Acetate (ETAC)</a:t>
            </a:r>
          </a:p>
          <a:p>
            <a:pPr marL="171450" indent="-171450" defTabSz="457200">
              <a:buFont typeface="Arial" panose="020B0604020202020204" pitchFamily="34" charset="0"/>
              <a:buChar char="•"/>
            </a:pPr>
            <a:r>
              <a:rPr lang="it" sz="900" dirty="0">
                <a:solidFill>
                  <a:prstClr val="white"/>
                </a:solidFill>
                <a:latin typeface="Calibri" panose="020F0502020204030204"/>
              </a:rPr>
              <a:t>Ethylamines (Mono, Di and Tri)</a:t>
            </a:r>
          </a:p>
          <a:p>
            <a:pPr marL="171450" indent="-171450" defTabSz="457200">
              <a:buFont typeface="Arial" panose="020B0604020202020204" pitchFamily="34" charset="0"/>
              <a:buChar char="•"/>
            </a:pPr>
            <a:r>
              <a:rPr lang="en-US" sz="900" dirty="0">
                <a:solidFill>
                  <a:prstClr val="white"/>
                </a:solidFill>
                <a:latin typeface="Calibri" panose="020F0502020204030204"/>
              </a:rPr>
              <a:t>Polysorbate</a:t>
            </a:r>
          </a:p>
          <a:p>
            <a:pPr marL="171450" indent="-171450" defTabSz="457200">
              <a:buFont typeface="Arial" panose="020B0604020202020204" pitchFamily="34" charset="0"/>
              <a:buChar char="•"/>
            </a:pPr>
            <a:r>
              <a:rPr lang="en-US" sz="900" dirty="0">
                <a:solidFill>
                  <a:prstClr val="white"/>
                </a:solidFill>
                <a:latin typeface="Calibri" panose="020F0502020204030204"/>
              </a:rPr>
              <a:t>Sorbitol (Liquid / Powder)</a:t>
            </a:r>
          </a:p>
          <a:p>
            <a:pPr marL="171450" indent="-171450" defTabSz="457200">
              <a:buFont typeface="Arial" panose="020B0604020202020204" pitchFamily="34" charset="0"/>
              <a:buChar char="•"/>
            </a:pPr>
            <a:r>
              <a:rPr lang="en-US" sz="900" dirty="0">
                <a:solidFill>
                  <a:prstClr val="white"/>
                </a:solidFill>
                <a:latin typeface="Calibri" panose="020F0502020204030204"/>
              </a:rPr>
              <a:t>Triacetin (Food Grade)</a:t>
            </a:r>
          </a:p>
        </p:txBody>
      </p:sp>
      <p:sp>
        <p:nvSpPr>
          <p:cNvPr id="11" name="Rectangle 10">
            <a:extLst>
              <a:ext uri="{FF2B5EF4-FFF2-40B4-BE49-F238E27FC236}">
                <a16:creationId xmlns:a16="http://schemas.microsoft.com/office/drawing/2014/main" id="{0F87C780-CAF1-2248-9EAB-6270AF620029}"/>
              </a:ext>
            </a:extLst>
          </p:cNvPr>
          <p:cNvSpPr/>
          <p:nvPr/>
        </p:nvSpPr>
        <p:spPr>
          <a:xfrm>
            <a:off x="1482561" y="5648111"/>
            <a:ext cx="1406154" cy="276999"/>
          </a:xfrm>
          <a:prstGeom prst="rect">
            <a:avLst/>
          </a:prstGeom>
        </p:spPr>
        <p:txBody>
          <a:bodyPr wrap="none">
            <a:spAutoFit/>
          </a:bodyPr>
          <a:lstStyle/>
          <a:p>
            <a:pPr defTabSz="457200"/>
            <a:r>
              <a:rPr lang="en-US" sz="1200" b="1" dirty="0">
                <a:solidFill>
                  <a:srgbClr val="FFC000"/>
                </a:solidFill>
                <a:latin typeface="Calibri" panose="020F0502020204030204"/>
              </a:rPr>
              <a:t>  Flame Retardants</a:t>
            </a:r>
          </a:p>
        </p:txBody>
      </p:sp>
      <p:sp>
        <p:nvSpPr>
          <p:cNvPr id="12" name="Rectangle 11">
            <a:extLst>
              <a:ext uri="{FF2B5EF4-FFF2-40B4-BE49-F238E27FC236}">
                <a16:creationId xmlns:a16="http://schemas.microsoft.com/office/drawing/2014/main" id="{0F00FD64-9A2A-9143-9CA4-760952967A78}"/>
              </a:ext>
            </a:extLst>
          </p:cNvPr>
          <p:cNvSpPr/>
          <p:nvPr/>
        </p:nvSpPr>
        <p:spPr>
          <a:xfrm>
            <a:off x="1499290" y="5993000"/>
            <a:ext cx="4536578" cy="507831"/>
          </a:xfrm>
          <a:prstGeom prst="rect">
            <a:avLst/>
          </a:prstGeom>
        </p:spPr>
        <p:txBody>
          <a:bodyPr wrap="square">
            <a:spAutoFit/>
          </a:bodyPr>
          <a:lstStyle/>
          <a:p>
            <a:pPr marL="171450" indent="-171450" defTabSz="457200">
              <a:buFont typeface="Arial" panose="020B0604020202020204" pitchFamily="34" charset="0"/>
              <a:buChar char="•"/>
            </a:pPr>
            <a:r>
              <a:rPr lang="en-US" sz="900" dirty="0">
                <a:solidFill>
                  <a:prstClr val="white"/>
                </a:solidFill>
                <a:latin typeface="Calibri" panose="020F0502020204030204"/>
              </a:rPr>
              <a:t>Tris (2-chloro isopropyl) Phosphate (TCPP)</a:t>
            </a:r>
          </a:p>
          <a:p>
            <a:pPr marL="171450" indent="-171450" defTabSz="457200">
              <a:buFont typeface="Arial" panose="020B0604020202020204" pitchFamily="34" charset="0"/>
              <a:buChar char="•"/>
            </a:pPr>
            <a:r>
              <a:rPr lang="en-IN" sz="900" dirty="0">
                <a:solidFill>
                  <a:prstClr val="white"/>
                </a:solidFill>
                <a:latin typeface="Calibri" panose="020F0502020204030204"/>
              </a:rPr>
              <a:t>Triethyl Phosphate (TEP)</a:t>
            </a:r>
          </a:p>
          <a:p>
            <a:pPr defTabSz="457200"/>
            <a:endParaRPr lang="en-US" sz="900" dirty="0">
              <a:solidFill>
                <a:prstClr val="white"/>
              </a:solidFill>
              <a:latin typeface="Calibri" panose="020F0502020204030204"/>
            </a:endParaRPr>
          </a:p>
        </p:txBody>
      </p:sp>
      <p:sp>
        <p:nvSpPr>
          <p:cNvPr id="15" name="Rectangle 14">
            <a:extLst>
              <a:ext uri="{FF2B5EF4-FFF2-40B4-BE49-F238E27FC236}">
                <a16:creationId xmlns:a16="http://schemas.microsoft.com/office/drawing/2014/main" id="{2346E712-7508-9541-9975-5541CDF4715B}"/>
              </a:ext>
            </a:extLst>
          </p:cNvPr>
          <p:cNvSpPr/>
          <p:nvPr/>
        </p:nvSpPr>
        <p:spPr>
          <a:xfrm>
            <a:off x="3918153" y="4085985"/>
            <a:ext cx="1945490" cy="466095"/>
          </a:xfrm>
          <a:prstGeom prst="rect">
            <a:avLst/>
          </a:prstGeom>
        </p:spPr>
        <p:txBody>
          <a:bodyPr wrap="square">
            <a:spAutoFit/>
          </a:bodyPr>
          <a:lstStyle/>
          <a:p>
            <a:pPr defTabSz="457200"/>
            <a:r>
              <a:rPr lang="en-US" sz="1200" b="1" dirty="0">
                <a:solidFill>
                  <a:srgbClr val="FFC000"/>
                </a:solidFill>
                <a:latin typeface="Calibri" panose="020F0502020204030204"/>
              </a:rPr>
              <a:t>Flavors &amp; Fragrances </a:t>
            </a:r>
          </a:p>
          <a:p>
            <a:pPr defTabSz="457200"/>
            <a:r>
              <a:rPr lang="en-US" sz="1200" b="1" dirty="0">
                <a:solidFill>
                  <a:srgbClr val="FFC000"/>
                </a:solidFill>
                <a:latin typeface="Calibri" panose="020F0502020204030204"/>
              </a:rPr>
              <a:t>(Aroma Chemicals)</a:t>
            </a:r>
          </a:p>
        </p:txBody>
      </p:sp>
      <p:sp>
        <p:nvSpPr>
          <p:cNvPr id="16" name="Rectangle 15">
            <a:extLst>
              <a:ext uri="{FF2B5EF4-FFF2-40B4-BE49-F238E27FC236}">
                <a16:creationId xmlns:a16="http://schemas.microsoft.com/office/drawing/2014/main" id="{3E4267C5-75E8-F44E-BF1C-6EA1DF936CDD}"/>
              </a:ext>
            </a:extLst>
          </p:cNvPr>
          <p:cNvSpPr/>
          <p:nvPr/>
        </p:nvSpPr>
        <p:spPr>
          <a:xfrm>
            <a:off x="3985871" y="4764024"/>
            <a:ext cx="2124364" cy="1061829"/>
          </a:xfrm>
          <a:prstGeom prst="rect">
            <a:avLst/>
          </a:prstGeom>
        </p:spPr>
        <p:txBody>
          <a:bodyPr wrap="square">
            <a:spAutoFit/>
          </a:bodyPr>
          <a:lstStyle/>
          <a:p>
            <a:pPr marL="171450" indent="-171450" defTabSz="457200">
              <a:buFont typeface="Arial" panose="020B0604020202020204" pitchFamily="34" charset="0"/>
              <a:buChar char="•"/>
            </a:pPr>
            <a:r>
              <a:rPr lang="en-US" sz="900" dirty="0">
                <a:solidFill>
                  <a:prstClr val="white"/>
                </a:solidFill>
                <a:latin typeface="Calibri" panose="020F0502020204030204"/>
              </a:rPr>
              <a:t>Benzaldehyde</a:t>
            </a:r>
          </a:p>
          <a:p>
            <a:pPr marL="171450" indent="-171450" defTabSz="457200">
              <a:buFont typeface="Arial" panose="020B0604020202020204" pitchFamily="34" charset="0"/>
              <a:buChar char="•"/>
            </a:pPr>
            <a:r>
              <a:rPr lang="en-US" sz="900" dirty="0">
                <a:solidFill>
                  <a:prstClr val="white"/>
                </a:solidFill>
                <a:latin typeface="Calibri" panose="020F0502020204030204"/>
              </a:rPr>
              <a:t>Benzyl Acetate</a:t>
            </a:r>
          </a:p>
          <a:p>
            <a:pPr marL="171450" indent="-171450" defTabSz="457200">
              <a:buFont typeface="Arial" panose="020B0604020202020204" pitchFamily="34" charset="0"/>
              <a:buChar char="•"/>
            </a:pPr>
            <a:r>
              <a:rPr lang="en-US" sz="900" dirty="0">
                <a:solidFill>
                  <a:prstClr val="white"/>
                </a:solidFill>
                <a:latin typeface="Calibri" panose="020F0502020204030204"/>
              </a:rPr>
              <a:t>Benzyl Alcohol</a:t>
            </a:r>
          </a:p>
          <a:p>
            <a:pPr marL="171450" indent="-171450" defTabSz="457200">
              <a:buFont typeface="Arial" panose="020B0604020202020204" pitchFamily="34" charset="0"/>
              <a:buChar char="•"/>
            </a:pPr>
            <a:r>
              <a:rPr lang="en-US" sz="900" dirty="0">
                <a:solidFill>
                  <a:prstClr val="white"/>
                </a:solidFill>
                <a:latin typeface="Calibri" panose="020F0502020204030204"/>
              </a:rPr>
              <a:t>Benzyl Benzoate</a:t>
            </a:r>
          </a:p>
          <a:p>
            <a:pPr marL="171450" indent="-171450" defTabSz="457200">
              <a:buFont typeface="Arial" panose="020B0604020202020204" pitchFamily="34" charset="0"/>
              <a:buChar char="•"/>
            </a:pPr>
            <a:r>
              <a:rPr lang="en-US" sz="900" dirty="0">
                <a:solidFill>
                  <a:prstClr val="white"/>
                </a:solidFill>
                <a:latin typeface="Calibri" panose="020F0502020204030204"/>
              </a:rPr>
              <a:t>Pine Oil</a:t>
            </a:r>
          </a:p>
          <a:p>
            <a:pPr marL="171450" indent="-171450" defTabSz="457200">
              <a:buFont typeface="Arial" panose="020B0604020202020204" pitchFamily="34" charset="0"/>
              <a:buChar char="•"/>
            </a:pPr>
            <a:r>
              <a:rPr lang="en-US" sz="900" dirty="0">
                <a:solidFill>
                  <a:prstClr val="white"/>
                </a:solidFill>
                <a:latin typeface="Calibri" panose="020F0502020204030204"/>
              </a:rPr>
              <a:t>Terpineol</a:t>
            </a:r>
          </a:p>
          <a:p>
            <a:pPr marL="171450" indent="-171450" defTabSz="457200">
              <a:buFont typeface="Arial" panose="020B0604020202020204" pitchFamily="34" charset="0"/>
              <a:buChar char="•"/>
            </a:pPr>
            <a:r>
              <a:rPr lang="en-US" sz="900" dirty="0" err="1">
                <a:solidFill>
                  <a:prstClr val="white"/>
                </a:solidFill>
                <a:latin typeface="Calibri" panose="020F0502020204030204"/>
              </a:rPr>
              <a:t>Terpinyl</a:t>
            </a:r>
            <a:r>
              <a:rPr lang="en-US" sz="900" dirty="0">
                <a:solidFill>
                  <a:prstClr val="white"/>
                </a:solidFill>
                <a:latin typeface="Calibri" panose="020F0502020204030204"/>
              </a:rPr>
              <a:t> Acetate</a:t>
            </a:r>
          </a:p>
        </p:txBody>
      </p:sp>
      <p:sp>
        <p:nvSpPr>
          <p:cNvPr id="17" name="Rectangle 16">
            <a:extLst>
              <a:ext uri="{FF2B5EF4-FFF2-40B4-BE49-F238E27FC236}">
                <a16:creationId xmlns:a16="http://schemas.microsoft.com/office/drawing/2014/main" id="{CE08A240-E8D1-9046-9D06-A169FD314E4C}"/>
              </a:ext>
            </a:extLst>
          </p:cNvPr>
          <p:cNvSpPr/>
          <p:nvPr/>
        </p:nvSpPr>
        <p:spPr>
          <a:xfrm>
            <a:off x="6425761" y="1754876"/>
            <a:ext cx="589585" cy="276999"/>
          </a:xfrm>
          <a:prstGeom prst="rect">
            <a:avLst/>
          </a:prstGeom>
        </p:spPr>
        <p:txBody>
          <a:bodyPr wrap="square">
            <a:spAutoFit/>
          </a:bodyPr>
          <a:lstStyle/>
          <a:p>
            <a:pPr defTabSz="457200"/>
            <a:r>
              <a:rPr lang="en-US" sz="1200" b="1" dirty="0">
                <a:solidFill>
                  <a:srgbClr val="FFC000"/>
                </a:solidFill>
                <a:latin typeface="Calibri" panose="020F0502020204030204"/>
              </a:rPr>
              <a:t>Resins</a:t>
            </a:r>
          </a:p>
        </p:txBody>
      </p:sp>
      <p:sp>
        <p:nvSpPr>
          <p:cNvPr id="18" name="Rectangle 17">
            <a:extLst>
              <a:ext uri="{FF2B5EF4-FFF2-40B4-BE49-F238E27FC236}">
                <a16:creationId xmlns:a16="http://schemas.microsoft.com/office/drawing/2014/main" id="{E68BC466-A556-A546-8A55-CF65A8217509}"/>
              </a:ext>
            </a:extLst>
          </p:cNvPr>
          <p:cNvSpPr/>
          <p:nvPr/>
        </p:nvSpPr>
        <p:spPr>
          <a:xfrm>
            <a:off x="6298766" y="2365470"/>
            <a:ext cx="2238113" cy="1061829"/>
          </a:xfrm>
          <a:prstGeom prst="rect">
            <a:avLst/>
          </a:prstGeom>
        </p:spPr>
        <p:txBody>
          <a:bodyPr wrap="none">
            <a:spAutoFit/>
          </a:bodyPr>
          <a:lstStyle/>
          <a:p>
            <a:pPr marL="171450" indent="-171450" defTabSz="457200">
              <a:buFont typeface="Arial" panose="020B0604020202020204" pitchFamily="34" charset="0"/>
              <a:buChar char="•"/>
            </a:pPr>
            <a:r>
              <a:rPr lang="en-US" sz="900" dirty="0">
                <a:solidFill>
                  <a:prstClr val="white"/>
                </a:solidFill>
                <a:latin typeface="Calibri" panose="020F0502020204030204"/>
              </a:rPr>
              <a:t>1, 6-Hexanediol (1,6-HDO)</a:t>
            </a:r>
          </a:p>
          <a:p>
            <a:pPr marL="171450" indent="-171450" defTabSz="457200">
              <a:buFont typeface="Arial" panose="020B0604020202020204" pitchFamily="34" charset="0"/>
              <a:buChar char="•"/>
            </a:pPr>
            <a:r>
              <a:rPr lang="en-US" sz="900" dirty="0">
                <a:solidFill>
                  <a:prstClr val="white"/>
                </a:solidFill>
                <a:latin typeface="Calibri" panose="020F0502020204030204"/>
              </a:rPr>
              <a:t>Epoxy Reactive Diluents</a:t>
            </a:r>
          </a:p>
          <a:p>
            <a:pPr marL="171450" indent="-171450" defTabSz="457200">
              <a:buFont typeface="Arial" panose="020B0604020202020204" pitchFamily="34" charset="0"/>
              <a:buChar char="•"/>
            </a:pPr>
            <a:r>
              <a:rPr lang="en-US" sz="900" dirty="0">
                <a:solidFill>
                  <a:prstClr val="white"/>
                </a:solidFill>
                <a:latin typeface="Calibri" panose="020F0502020204030204"/>
              </a:rPr>
              <a:t>Hardener &amp; Epoxy Resin</a:t>
            </a:r>
          </a:p>
          <a:p>
            <a:pPr marL="171450" indent="-171450" defTabSz="457200">
              <a:buFont typeface="Arial" panose="020B0604020202020204" pitchFamily="34" charset="0"/>
              <a:buChar char="•"/>
            </a:pPr>
            <a:r>
              <a:rPr lang="en-US" sz="900" dirty="0">
                <a:solidFill>
                  <a:prstClr val="white"/>
                </a:solidFill>
                <a:latin typeface="Calibri" panose="020F0502020204030204"/>
              </a:rPr>
              <a:t>Maleic Anhydride  (Briquettes / Molten)</a:t>
            </a:r>
          </a:p>
          <a:p>
            <a:pPr marL="171450" indent="-171450" defTabSz="457200">
              <a:buFont typeface="Arial" panose="020B0604020202020204" pitchFamily="34" charset="0"/>
              <a:buChar char="•"/>
            </a:pPr>
            <a:r>
              <a:rPr lang="en-US" sz="900" dirty="0" err="1">
                <a:solidFill>
                  <a:prstClr val="white"/>
                </a:solidFill>
                <a:latin typeface="Calibri" panose="020F0502020204030204"/>
              </a:rPr>
              <a:t>Monopropylene</a:t>
            </a:r>
            <a:r>
              <a:rPr lang="en-US" sz="900" dirty="0">
                <a:solidFill>
                  <a:prstClr val="white"/>
                </a:solidFill>
                <a:latin typeface="Calibri" panose="020F0502020204030204"/>
              </a:rPr>
              <a:t> Glycol (MPG)</a:t>
            </a:r>
          </a:p>
          <a:p>
            <a:pPr marL="171450" indent="-171450" defTabSz="457200">
              <a:buFont typeface="Arial" panose="020B0604020202020204" pitchFamily="34" charset="0"/>
              <a:buChar char="•"/>
            </a:pPr>
            <a:r>
              <a:rPr lang="en-US" sz="900" dirty="0">
                <a:solidFill>
                  <a:prstClr val="white"/>
                </a:solidFill>
                <a:latin typeface="Calibri" panose="020F0502020204030204"/>
              </a:rPr>
              <a:t>Neopentyl Glycol</a:t>
            </a:r>
          </a:p>
          <a:p>
            <a:pPr marL="171450" indent="-171450" defTabSz="457200">
              <a:buFont typeface="Arial" panose="020B0604020202020204" pitchFamily="34" charset="0"/>
              <a:buChar char="•"/>
            </a:pPr>
            <a:r>
              <a:rPr lang="en-US" sz="900" dirty="0">
                <a:solidFill>
                  <a:prstClr val="white"/>
                </a:solidFill>
                <a:latin typeface="Calibri" panose="020F0502020204030204"/>
              </a:rPr>
              <a:t>Phthalic Anhydride</a:t>
            </a:r>
          </a:p>
        </p:txBody>
      </p:sp>
      <p:sp>
        <p:nvSpPr>
          <p:cNvPr id="19" name="Rectangle 18">
            <a:extLst>
              <a:ext uri="{FF2B5EF4-FFF2-40B4-BE49-F238E27FC236}">
                <a16:creationId xmlns:a16="http://schemas.microsoft.com/office/drawing/2014/main" id="{73C386C8-A896-B74D-BFA0-C02EE0B88326}"/>
              </a:ext>
            </a:extLst>
          </p:cNvPr>
          <p:cNvSpPr/>
          <p:nvPr/>
        </p:nvSpPr>
        <p:spPr>
          <a:xfrm>
            <a:off x="6354633" y="3462587"/>
            <a:ext cx="1896645" cy="276999"/>
          </a:xfrm>
          <a:prstGeom prst="rect">
            <a:avLst/>
          </a:prstGeom>
        </p:spPr>
        <p:txBody>
          <a:bodyPr wrap="square">
            <a:spAutoFit/>
          </a:bodyPr>
          <a:lstStyle/>
          <a:p>
            <a:pPr defTabSz="457200"/>
            <a:r>
              <a:rPr lang="en-US" sz="1200" b="1" dirty="0">
                <a:solidFill>
                  <a:srgbClr val="FFC000"/>
                </a:solidFill>
                <a:latin typeface="Calibri" panose="020F0502020204030204"/>
              </a:rPr>
              <a:t>Performance Chemicals</a:t>
            </a:r>
          </a:p>
        </p:txBody>
      </p:sp>
      <p:sp>
        <p:nvSpPr>
          <p:cNvPr id="20" name="Rectangle 19">
            <a:extLst>
              <a:ext uri="{FF2B5EF4-FFF2-40B4-BE49-F238E27FC236}">
                <a16:creationId xmlns:a16="http://schemas.microsoft.com/office/drawing/2014/main" id="{A7FC7503-F0E9-1D4D-94A1-EF97DCB37CF2}"/>
              </a:ext>
            </a:extLst>
          </p:cNvPr>
          <p:cNvSpPr/>
          <p:nvPr/>
        </p:nvSpPr>
        <p:spPr>
          <a:xfrm>
            <a:off x="6331654" y="3910616"/>
            <a:ext cx="2231610" cy="1061829"/>
          </a:xfrm>
          <a:prstGeom prst="rect">
            <a:avLst/>
          </a:prstGeom>
        </p:spPr>
        <p:txBody>
          <a:bodyPr wrap="square">
            <a:spAutoFit/>
          </a:bodyPr>
          <a:lstStyle/>
          <a:p>
            <a:pPr marL="171450" indent="-171450" defTabSz="457200">
              <a:buFont typeface="Arial" panose="020B0604020202020204" pitchFamily="34" charset="0"/>
              <a:buChar char="•"/>
            </a:pPr>
            <a:r>
              <a:rPr lang="en-US" sz="900" dirty="0">
                <a:solidFill>
                  <a:prstClr val="white"/>
                </a:solidFill>
                <a:latin typeface="Calibri" panose="020F0502020204030204"/>
              </a:rPr>
              <a:t>Calcium Hydroxide</a:t>
            </a:r>
          </a:p>
          <a:p>
            <a:pPr marL="171450" indent="-171450" defTabSz="457200">
              <a:buFont typeface="Arial" panose="020B0604020202020204" pitchFamily="34" charset="0"/>
              <a:buChar char="•"/>
            </a:pPr>
            <a:r>
              <a:rPr lang="en-US" sz="900" dirty="0">
                <a:solidFill>
                  <a:prstClr val="white"/>
                </a:solidFill>
                <a:latin typeface="Calibri" panose="020F0502020204030204"/>
              </a:rPr>
              <a:t>Caustic Soda (Solution, Flakes &amp; </a:t>
            </a:r>
            <a:r>
              <a:rPr lang="en-US" sz="900" dirty="0" err="1">
                <a:solidFill>
                  <a:prstClr val="white"/>
                </a:solidFill>
                <a:latin typeface="Calibri" panose="020F0502020204030204"/>
              </a:rPr>
              <a:t>Prills</a:t>
            </a:r>
            <a:r>
              <a:rPr lang="en-US" sz="900" dirty="0">
                <a:solidFill>
                  <a:prstClr val="white"/>
                </a:solidFill>
                <a:latin typeface="Calibri" panose="020F0502020204030204"/>
              </a:rPr>
              <a:t>)</a:t>
            </a:r>
          </a:p>
          <a:p>
            <a:pPr marL="171450" indent="-171450" defTabSz="457200">
              <a:buFont typeface="Arial" panose="020B0604020202020204" pitchFamily="34" charset="0"/>
              <a:buChar char="•"/>
            </a:pPr>
            <a:r>
              <a:rPr lang="en-US" sz="900" dirty="0">
                <a:solidFill>
                  <a:prstClr val="white"/>
                </a:solidFill>
                <a:latin typeface="Calibri" panose="020F0502020204030204"/>
              </a:rPr>
              <a:t>N-Methyl-2-Pyrrolidone (NMP)</a:t>
            </a:r>
          </a:p>
          <a:p>
            <a:pPr marL="171450" indent="-171450" defTabSz="457200">
              <a:buFont typeface="Arial" panose="020B0604020202020204" pitchFamily="34" charset="0"/>
              <a:buChar char="•"/>
            </a:pPr>
            <a:r>
              <a:rPr lang="en-US" sz="900" dirty="0">
                <a:solidFill>
                  <a:prstClr val="white"/>
                </a:solidFill>
                <a:latin typeface="Calibri" panose="020F0502020204030204"/>
              </a:rPr>
              <a:t>Perchloroethylene (PCE)</a:t>
            </a:r>
          </a:p>
          <a:p>
            <a:pPr marL="171450" indent="-171450" defTabSz="457200">
              <a:buFont typeface="Arial" panose="020B0604020202020204" pitchFamily="34" charset="0"/>
              <a:buChar char="•"/>
            </a:pPr>
            <a:r>
              <a:rPr lang="en-US" sz="900" dirty="0">
                <a:solidFill>
                  <a:prstClr val="white"/>
                </a:solidFill>
                <a:latin typeface="Calibri" panose="020F0502020204030204"/>
              </a:rPr>
              <a:t>Propylene Carbonate (PC)</a:t>
            </a:r>
          </a:p>
          <a:p>
            <a:pPr marL="171450" indent="-171450" defTabSz="457200">
              <a:buFont typeface="Arial" panose="020B0604020202020204" pitchFamily="34" charset="0"/>
              <a:buChar char="•"/>
            </a:pPr>
            <a:r>
              <a:rPr lang="en-US" sz="900" dirty="0">
                <a:solidFill>
                  <a:prstClr val="white"/>
                </a:solidFill>
                <a:latin typeface="Calibri" panose="020F0502020204030204"/>
              </a:rPr>
              <a:t>Formic Acid (FA 85%)</a:t>
            </a:r>
          </a:p>
          <a:p>
            <a:pPr marL="171450" indent="-171450" defTabSz="457200">
              <a:buFont typeface="Arial" panose="020B0604020202020204" pitchFamily="34" charset="0"/>
              <a:buChar char="•"/>
            </a:pPr>
            <a:endParaRPr lang="en-US" sz="900" dirty="0">
              <a:solidFill>
                <a:prstClr val="white"/>
              </a:solidFill>
              <a:latin typeface="Calibri" panose="020F0502020204030204"/>
            </a:endParaRPr>
          </a:p>
        </p:txBody>
      </p:sp>
      <p:sp>
        <p:nvSpPr>
          <p:cNvPr id="21" name="Rectangle 20">
            <a:extLst>
              <a:ext uri="{FF2B5EF4-FFF2-40B4-BE49-F238E27FC236}">
                <a16:creationId xmlns:a16="http://schemas.microsoft.com/office/drawing/2014/main" id="{8A1FB347-A4F4-F44B-B1E0-36ADB5EE2607}"/>
              </a:ext>
            </a:extLst>
          </p:cNvPr>
          <p:cNvSpPr/>
          <p:nvPr/>
        </p:nvSpPr>
        <p:spPr>
          <a:xfrm>
            <a:off x="8764519" y="1841648"/>
            <a:ext cx="1181238" cy="276999"/>
          </a:xfrm>
          <a:prstGeom prst="rect">
            <a:avLst/>
          </a:prstGeom>
        </p:spPr>
        <p:txBody>
          <a:bodyPr wrap="square">
            <a:spAutoFit/>
          </a:bodyPr>
          <a:lstStyle/>
          <a:p>
            <a:pPr defTabSz="457200"/>
            <a:r>
              <a:rPr lang="en-US" sz="1200" b="1" dirty="0">
                <a:solidFill>
                  <a:srgbClr val="FFC000"/>
                </a:solidFill>
                <a:latin typeface="Calibri" panose="020F0502020204030204"/>
              </a:rPr>
              <a:t>Plasticizers</a:t>
            </a:r>
          </a:p>
        </p:txBody>
      </p:sp>
      <p:sp>
        <p:nvSpPr>
          <p:cNvPr id="22" name="Rectangle 21">
            <a:extLst>
              <a:ext uri="{FF2B5EF4-FFF2-40B4-BE49-F238E27FC236}">
                <a16:creationId xmlns:a16="http://schemas.microsoft.com/office/drawing/2014/main" id="{28BE87CC-2B2D-E54A-AC10-896073F6F1BC}"/>
              </a:ext>
            </a:extLst>
          </p:cNvPr>
          <p:cNvSpPr/>
          <p:nvPr/>
        </p:nvSpPr>
        <p:spPr>
          <a:xfrm>
            <a:off x="8669592" y="2350831"/>
            <a:ext cx="1850186" cy="1892826"/>
          </a:xfrm>
          <a:prstGeom prst="rect">
            <a:avLst/>
          </a:prstGeom>
        </p:spPr>
        <p:txBody>
          <a:bodyPr wrap="none">
            <a:spAutoFit/>
          </a:bodyPr>
          <a:lstStyle/>
          <a:p>
            <a:pPr marL="171450" indent="-171450" defTabSz="457200">
              <a:buFont typeface="Arial" panose="020B0604020202020204" pitchFamily="34" charset="0"/>
              <a:buChar char="•"/>
            </a:pPr>
            <a:r>
              <a:rPr lang="en-US" sz="900" dirty="0">
                <a:solidFill>
                  <a:prstClr val="white"/>
                </a:solidFill>
                <a:latin typeface="Calibri" panose="020F0502020204030204"/>
              </a:rPr>
              <a:t>1,4 </a:t>
            </a:r>
            <a:r>
              <a:rPr lang="en-US" sz="900" dirty="0" err="1">
                <a:solidFill>
                  <a:prstClr val="white"/>
                </a:solidFill>
                <a:latin typeface="Calibri" panose="020F0502020204030204"/>
              </a:rPr>
              <a:t>Butanediol</a:t>
            </a:r>
            <a:r>
              <a:rPr lang="en-US" sz="900" dirty="0">
                <a:solidFill>
                  <a:prstClr val="white"/>
                </a:solidFill>
                <a:latin typeface="Calibri" panose="020F0502020204030204"/>
              </a:rPr>
              <a:t> (1,4-BDO)</a:t>
            </a:r>
          </a:p>
          <a:p>
            <a:pPr marL="171450" indent="-171450" defTabSz="457200">
              <a:buFont typeface="Arial" panose="020B0604020202020204" pitchFamily="34" charset="0"/>
              <a:buChar char="•"/>
            </a:pPr>
            <a:r>
              <a:rPr lang="en-US" sz="900" dirty="0">
                <a:solidFill>
                  <a:prstClr val="white"/>
                </a:solidFill>
                <a:latin typeface="Calibri" panose="020F0502020204030204"/>
              </a:rPr>
              <a:t>2-Ethyl Hexyl Acrylate (2-EHA)</a:t>
            </a:r>
          </a:p>
          <a:p>
            <a:pPr marL="171450" indent="-171450" defTabSz="457200">
              <a:buFont typeface="Arial" panose="020B0604020202020204" pitchFamily="34" charset="0"/>
              <a:buChar char="•"/>
            </a:pPr>
            <a:r>
              <a:rPr lang="en-US" sz="900" dirty="0">
                <a:solidFill>
                  <a:prstClr val="white"/>
                </a:solidFill>
                <a:latin typeface="Calibri" panose="020F0502020204030204"/>
              </a:rPr>
              <a:t>2-Hydroxy Propyl Methacrylate </a:t>
            </a:r>
          </a:p>
          <a:p>
            <a:pPr defTabSz="457200"/>
            <a:r>
              <a:rPr lang="en-US" sz="900" dirty="0">
                <a:solidFill>
                  <a:prstClr val="white"/>
                </a:solidFill>
                <a:latin typeface="Calibri" panose="020F0502020204030204"/>
              </a:rPr>
              <a:t>       (2-HPMA)</a:t>
            </a:r>
          </a:p>
          <a:p>
            <a:pPr marL="171450" indent="-171450" defTabSz="457200">
              <a:buFont typeface="Arial" panose="020B0604020202020204" pitchFamily="34" charset="0"/>
              <a:buChar char="•"/>
            </a:pPr>
            <a:r>
              <a:rPr lang="en-US" sz="900" dirty="0">
                <a:solidFill>
                  <a:prstClr val="white"/>
                </a:solidFill>
                <a:latin typeface="Calibri" panose="020F0502020204030204"/>
              </a:rPr>
              <a:t>2-Hydroxyethyl Methacrylate </a:t>
            </a:r>
          </a:p>
          <a:p>
            <a:pPr defTabSz="457200"/>
            <a:r>
              <a:rPr lang="en-US" sz="900" dirty="0">
                <a:solidFill>
                  <a:prstClr val="white"/>
                </a:solidFill>
                <a:latin typeface="Calibri" panose="020F0502020204030204"/>
              </a:rPr>
              <a:t>       (2-HEMA)</a:t>
            </a:r>
          </a:p>
          <a:p>
            <a:pPr marL="171450" indent="-171450" defTabSz="457200">
              <a:buFont typeface="Arial" panose="020B0604020202020204" pitchFamily="34" charset="0"/>
              <a:buChar char="•"/>
            </a:pPr>
            <a:r>
              <a:rPr lang="en-US" sz="900" dirty="0">
                <a:solidFill>
                  <a:prstClr val="white"/>
                </a:solidFill>
                <a:latin typeface="Calibri" panose="020F0502020204030204"/>
              </a:rPr>
              <a:t>Acrylic Acid (AA)</a:t>
            </a:r>
          </a:p>
          <a:p>
            <a:pPr marL="171450" indent="-171450" defTabSz="457200">
              <a:buFont typeface="Arial" panose="020B0604020202020204" pitchFamily="34" charset="0"/>
              <a:buChar char="•"/>
            </a:pPr>
            <a:r>
              <a:rPr lang="en-US" sz="900" dirty="0">
                <a:solidFill>
                  <a:prstClr val="white"/>
                </a:solidFill>
                <a:latin typeface="Calibri" panose="020F0502020204030204"/>
              </a:rPr>
              <a:t>Bisphenol A (BHA)</a:t>
            </a:r>
          </a:p>
          <a:p>
            <a:pPr marL="171450" indent="-171450" defTabSz="457200">
              <a:buFont typeface="Arial" panose="020B0604020202020204" pitchFamily="34" charset="0"/>
              <a:buChar char="•"/>
            </a:pPr>
            <a:r>
              <a:rPr lang="en-US" sz="900" dirty="0">
                <a:solidFill>
                  <a:prstClr val="white"/>
                </a:solidFill>
                <a:latin typeface="Calibri" panose="020F0502020204030204"/>
              </a:rPr>
              <a:t>Glacial Acrylic Acid (GAA)</a:t>
            </a:r>
          </a:p>
          <a:p>
            <a:pPr marL="171450" indent="-171450" defTabSz="457200">
              <a:buFont typeface="Arial" panose="020B0604020202020204" pitchFamily="34" charset="0"/>
              <a:buChar char="•"/>
            </a:pPr>
            <a:r>
              <a:rPr lang="en-US" sz="900" dirty="0">
                <a:solidFill>
                  <a:prstClr val="white"/>
                </a:solidFill>
                <a:latin typeface="Calibri" panose="020F0502020204030204"/>
              </a:rPr>
              <a:t>Methacrylic Acid (MA)</a:t>
            </a:r>
          </a:p>
          <a:p>
            <a:pPr marL="171450" indent="-171450" defTabSz="457200">
              <a:buFont typeface="Arial" panose="020B0604020202020204" pitchFamily="34" charset="0"/>
              <a:buChar char="•"/>
            </a:pPr>
            <a:r>
              <a:rPr lang="en-US" sz="900" dirty="0">
                <a:solidFill>
                  <a:prstClr val="white"/>
                </a:solidFill>
                <a:latin typeface="Calibri" panose="020F0502020204030204"/>
              </a:rPr>
              <a:t>Purified Terephthalic Acid (PTA)</a:t>
            </a:r>
          </a:p>
          <a:p>
            <a:pPr marL="171450" indent="-171450" defTabSz="457200">
              <a:buFont typeface="Arial" panose="020B0604020202020204" pitchFamily="34" charset="0"/>
              <a:buChar char="•"/>
            </a:pPr>
            <a:r>
              <a:rPr lang="en-US" sz="900" dirty="0">
                <a:solidFill>
                  <a:prstClr val="white"/>
                </a:solidFill>
                <a:latin typeface="Calibri" panose="020F0502020204030204"/>
              </a:rPr>
              <a:t>Tetrahydrofuran (THF)</a:t>
            </a:r>
          </a:p>
          <a:p>
            <a:pPr marL="171450" indent="-171450" defTabSz="457200">
              <a:buFont typeface="Arial" panose="020B0604020202020204" pitchFamily="34" charset="0"/>
              <a:buChar char="•"/>
            </a:pPr>
            <a:r>
              <a:rPr lang="en-US" sz="900" dirty="0" err="1">
                <a:solidFill>
                  <a:prstClr val="white"/>
                </a:solidFill>
                <a:latin typeface="Calibri" panose="020F0502020204030204"/>
              </a:rPr>
              <a:t>Trimellitic</a:t>
            </a:r>
            <a:r>
              <a:rPr lang="en-US" sz="900" dirty="0">
                <a:solidFill>
                  <a:prstClr val="white"/>
                </a:solidFill>
                <a:latin typeface="Calibri" panose="020F0502020204030204"/>
              </a:rPr>
              <a:t> Anhydride (TMA)</a:t>
            </a:r>
          </a:p>
        </p:txBody>
      </p:sp>
      <p:sp>
        <p:nvSpPr>
          <p:cNvPr id="23" name="Rectangle 22">
            <a:extLst>
              <a:ext uri="{FF2B5EF4-FFF2-40B4-BE49-F238E27FC236}">
                <a16:creationId xmlns:a16="http://schemas.microsoft.com/office/drawing/2014/main" id="{6D6AA4DB-2F10-2047-BF74-6276F98F2E28}"/>
              </a:ext>
            </a:extLst>
          </p:cNvPr>
          <p:cNvSpPr/>
          <p:nvPr/>
        </p:nvSpPr>
        <p:spPr>
          <a:xfrm>
            <a:off x="6402689" y="4837765"/>
            <a:ext cx="3645551" cy="276999"/>
          </a:xfrm>
          <a:prstGeom prst="rect">
            <a:avLst/>
          </a:prstGeom>
        </p:spPr>
        <p:txBody>
          <a:bodyPr wrap="square">
            <a:spAutoFit/>
          </a:bodyPr>
          <a:lstStyle/>
          <a:p>
            <a:pPr defTabSz="457200"/>
            <a:r>
              <a:rPr lang="en-US" sz="1200" b="1" dirty="0">
                <a:solidFill>
                  <a:srgbClr val="FFC000"/>
                </a:solidFill>
                <a:latin typeface="Calibri" panose="020F0502020204030204"/>
              </a:rPr>
              <a:t>Plant Protection  /Agriculture</a:t>
            </a:r>
          </a:p>
        </p:txBody>
      </p:sp>
      <p:sp>
        <p:nvSpPr>
          <p:cNvPr id="24" name="Rectangle 23">
            <a:extLst>
              <a:ext uri="{FF2B5EF4-FFF2-40B4-BE49-F238E27FC236}">
                <a16:creationId xmlns:a16="http://schemas.microsoft.com/office/drawing/2014/main" id="{838F4E5F-CE7E-8A41-8314-F331E14CA11A}"/>
              </a:ext>
            </a:extLst>
          </p:cNvPr>
          <p:cNvSpPr/>
          <p:nvPr/>
        </p:nvSpPr>
        <p:spPr>
          <a:xfrm>
            <a:off x="6324839" y="5227627"/>
            <a:ext cx="1757212" cy="784830"/>
          </a:xfrm>
          <a:prstGeom prst="rect">
            <a:avLst/>
          </a:prstGeom>
        </p:spPr>
        <p:txBody>
          <a:bodyPr wrap="none">
            <a:spAutoFit/>
          </a:bodyPr>
          <a:lstStyle/>
          <a:p>
            <a:pPr marL="171450" indent="-171450" defTabSz="457200">
              <a:buFont typeface="Arial" panose="020B0604020202020204" pitchFamily="34" charset="0"/>
              <a:buChar char="•"/>
            </a:pPr>
            <a:endParaRPr lang="en-US" sz="900" dirty="0">
              <a:solidFill>
                <a:prstClr val="white"/>
              </a:solidFill>
              <a:latin typeface="Calibri" panose="020F0502020204030204"/>
            </a:endParaRPr>
          </a:p>
          <a:p>
            <a:pPr marL="171450" indent="-171450" defTabSz="457200">
              <a:buFont typeface="Arial" panose="020B0604020202020204" pitchFamily="34" charset="0"/>
              <a:buChar char="•"/>
            </a:pPr>
            <a:r>
              <a:rPr lang="en-US" sz="900" dirty="0" err="1">
                <a:solidFill>
                  <a:prstClr val="white"/>
                </a:solidFill>
                <a:latin typeface="Calibri" panose="020F0502020204030204"/>
              </a:rPr>
              <a:t>Monoethanolamine</a:t>
            </a:r>
            <a:r>
              <a:rPr lang="en-US" sz="900" dirty="0">
                <a:solidFill>
                  <a:prstClr val="white"/>
                </a:solidFill>
                <a:latin typeface="Calibri" panose="020F0502020204030204"/>
              </a:rPr>
              <a:t> (MEA)</a:t>
            </a:r>
          </a:p>
          <a:p>
            <a:pPr marL="171450" indent="-171450" defTabSz="457200">
              <a:buFont typeface="Arial" panose="020B0604020202020204" pitchFamily="34" charset="0"/>
              <a:buChar char="•"/>
            </a:pPr>
            <a:r>
              <a:rPr lang="en-US" sz="900" dirty="0">
                <a:solidFill>
                  <a:prstClr val="white"/>
                </a:solidFill>
                <a:latin typeface="Calibri" panose="020F0502020204030204"/>
              </a:rPr>
              <a:t>Phosphoric Acid  (75% &amp; 85%)</a:t>
            </a:r>
          </a:p>
          <a:p>
            <a:pPr marL="171450" indent="-171450" defTabSz="457200">
              <a:buFont typeface="Arial" panose="020B0604020202020204" pitchFamily="34" charset="0"/>
              <a:buChar char="•"/>
            </a:pPr>
            <a:r>
              <a:rPr lang="en-US" sz="900" dirty="0">
                <a:solidFill>
                  <a:prstClr val="white"/>
                </a:solidFill>
                <a:latin typeface="Calibri" panose="020F0502020204030204"/>
              </a:rPr>
              <a:t>Tertiary Amines</a:t>
            </a:r>
          </a:p>
          <a:p>
            <a:pPr defTabSz="457200"/>
            <a:endParaRPr lang="en-US" sz="900" dirty="0">
              <a:solidFill>
                <a:prstClr val="white"/>
              </a:solidFill>
              <a:latin typeface="Calibri" panose="020F0502020204030204"/>
            </a:endParaRPr>
          </a:p>
        </p:txBody>
      </p:sp>
      <p:sp>
        <p:nvSpPr>
          <p:cNvPr id="25" name="Rectangle 24">
            <a:extLst>
              <a:ext uri="{FF2B5EF4-FFF2-40B4-BE49-F238E27FC236}">
                <a16:creationId xmlns:a16="http://schemas.microsoft.com/office/drawing/2014/main" id="{07FBD408-20E3-D64C-98AD-F35971988D5A}"/>
              </a:ext>
            </a:extLst>
          </p:cNvPr>
          <p:cNvSpPr/>
          <p:nvPr/>
        </p:nvSpPr>
        <p:spPr>
          <a:xfrm>
            <a:off x="8729253" y="4352638"/>
            <a:ext cx="1443893" cy="276999"/>
          </a:xfrm>
          <a:prstGeom prst="rect">
            <a:avLst/>
          </a:prstGeom>
        </p:spPr>
        <p:txBody>
          <a:bodyPr wrap="square">
            <a:spAutoFit/>
          </a:bodyPr>
          <a:lstStyle/>
          <a:p>
            <a:pPr defTabSz="457200"/>
            <a:r>
              <a:rPr lang="en-US" sz="1200" b="1" dirty="0">
                <a:solidFill>
                  <a:srgbClr val="FFC000"/>
                </a:solidFill>
                <a:latin typeface="Calibri" panose="020F0502020204030204"/>
              </a:rPr>
              <a:t>Rubber / Latex</a:t>
            </a:r>
          </a:p>
        </p:txBody>
      </p:sp>
      <p:sp>
        <p:nvSpPr>
          <p:cNvPr id="26" name="Rectangle 25">
            <a:extLst>
              <a:ext uri="{FF2B5EF4-FFF2-40B4-BE49-F238E27FC236}">
                <a16:creationId xmlns:a16="http://schemas.microsoft.com/office/drawing/2014/main" id="{C58E55FF-0874-C447-90BC-7F3E5EF38D9D}"/>
              </a:ext>
            </a:extLst>
          </p:cNvPr>
          <p:cNvSpPr/>
          <p:nvPr/>
        </p:nvSpPr>
        <p:spPr>
          <a:xfrm>
            <a:off x="8636043" y="4835212"/>
            <a:ext cx="1883849" cy="784830"/>
          </a:xfrm>
          <a:prstGeom prst="rect">
            <a:avLst/>
          </a:prstGeom>
        </p:spPr>
        <p:txBody>
          <a:bodyPr wrap="square">
            <a:spAutoFit/>
          </a:bodyPr>
          <a:lstStyle/>
          <a:p>
            <a:pPr marL="171450" indent="-171450" defTabSz="457200">
              <a:buFont typeface="Arial" panose="020B0604020202020204" pitchFamily="34" charset="0"/>
              <a:buChar char="•"/>
            </a:pPr>
            <a:r>
              <a:rPr lang="en-US" sz="900" dirty="0">
                <a:solidFill>
                  <a:prstClr val="white"/>
                </a:solidFill>
                <a:latin typeface="Calibri" panose="020F0502020204030204"/>
              </a:rPr>
              <a:t>Carbon Black</a:t>
            </a:r>
          </a:p>
          <a:p>
            <a:pPr marL="171450" indent="-171450" defTabSz="457200">
              <a:buFont typeface="Arial" panose="020B0604020202020204" pitchFamily="34" charset="0"/>
              <a:buChar char="•"/>
            </a:pPr>
            <a:r>
              <a:rPr lang="en-US" sz="900" dirty="0">
                <a:solidFill>
                  <a:prstClr val="white"/>
                </a:solidFill>
                <a:latin typeface="Calibri" panose="020F0502020204030204"/>
              </a:rPr>
              <a:t>Methyl Ethyl Ketone (MEK)</a:t>
            </a:r>
          </a:p>
          <a:p>
            <a:pPr marL="171450" indent="-171450" defTabSz="457200">
              <a:buFont typeface="Arial" panose="020B0604020202020204" pitchFamily="34" charset="0"/>
              <a:buChar char="•"/>
            </a:pPr>
            <a:r>
              <a:rPr lang="en-US" sz="900" dirty="0">
                <a:solidFill>
                  <a:prstClr val="white"/>
                </a:solidFill>
                <a:latin typeface="Calibri" panose="020F0502020204030204"/>
              </a:rPr>
              <a:t>Methyl Methacrylate (MMA)</a:t>
            </a:r>
          </a:p>
          <a:p>
            <a:pPr marL="171450" indent="-171450" defTabSz="457200">
              <a:buFont typeface="Arial" panose="020B0604020202020204" pitchFamily="34" charset="0"/>
              <a:buChar char="•"/>
            </a:pPr>
            <a:r>
              <a:rPr lang="en-US" sz="900" dirty="0">
                <a:solidFill>
                  <a:prstClr val="white"/>
                </a:solidFill>
                <a:latin typeface="Calibri" panose="020F0502020204030204"/>
              </a:rPr>
              <a:t>Potassium Chloride- Tech Grade </a:t>
            </a:r>
          </a:p>
          <a:p>
            <a:pPr defTabSz="457200"/>
            <a:r>
              <a:rPr lang="en-US" sz="900" dirty="0">
                <a:solidFill>
                  <a:prstClr val="white"/>
                </a:solidFill>
                <a:latin typeface="Calibri" panose="020F0502020204030204"/>
              </a:rPr>
              <a:t>       </a:t>
            </a:r>
          </a:p>
        </p:txBody>
      </p:sp>
      <p:cxnSp>
        <p:nvCxnSpPr>
          <p:cNvPr id="30" name="Straight Connector 29">
            <a:extLst>
              <a:ext uri="{FF2B5EF4-FFF2-40B4-BE49-F238E27FC236}">
                <a16:creationId xmlns:a16="http://schemas.microsoft.com/office/drawing/2014/main" id="{22A89DC8-0E4D-044E-913C-2333D62BC78C}"/>
              </a:ext>
            </a:extLst>
          </p:cNvPr>
          <p:cNvCxnSpPr>
            <a:cxnSpLocks/>
          </p:cNvCxnSpPr>
          <p:nvPr/>
        </p:nvCxnSpPr>
        <p:spPr>
          <a:xfrm>
            <a:off x="3906972" y="1669328"/>
            <a:ext cx="0" cy="48384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F2B53E0-1F25-B24E-828A-B24DDC890E1D}"/>
              </a:ext>
            </a:extLst>
          </p:cNvPr>
          <p:cNvCxnSpPr>
            <a:cxnSpLocks/>
          </p:cNvCxnSpPr>
          <p:nvPr/>
        </p:nvCxnSpPr>
        <p:spPr>
          <a:xfrm>
            <a:off x="6312298" y="1653924"/>
            <a:ext cx="0" cy="48384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6748104-A3DC-9149-8058-4A399419CE3A}"/>
              </a:ext>
            </a:extLst>
          </p:cNvPr>
          <p:cNvCxnSpPr>
            <a:cxnSpLocks/>
          </p:cNvCxnSpPr>
          <p:nvPr/>
        </p:nvCxnSpPr>
        <p:spPr>
          <a:xfrm>
            <a:off x="8634911" y="1669328"/>
            <a:ext cx="0" cy="483849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00221918-F921-D640-AA56-B8D8578F2609}"/>
              </a:ext>
            </a:extLst>
          </p:cNvPr>
          <p:cNvCxnSpPr/>
          <p:nvPr/>
        </p:nvCxnSpPr>
        <p:spPr>
          <a:xfrm>
            <a:off x="1510388" y="2205363"/>
            <a:ext cx="2396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448B329-D17E-9246-B499-7AAD9A9BAD6A}"/>
              </a:ext>
            </a:extLst>
          </p:cNvPr>
          <p:cNvCxnSpPr/>
          <p:nvPr/>
        </p:nvCxnSpPr>
        <p:spPr>
          <a:xfrm>
            <a:off x="1508086" y="4573152"/>
            <a:ext cx="2396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429A8A-DEE4-644A-B01D-9E635655376A}"/>
              </a:ext>
            </a:extLst>
          </p:cNvPr>
          <p:cNvCxnSpPr/>
          <p:nvPr/>
        </p:nvCxnSpPr>
        <p:spPr>
          <a:xfrm>
            <a:off x="3906973" y="2204511"/>
            <a:ext cx="2396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E5F7E5D2-5B08-9E44-8CB6-8795A67C0842}"/>
              </a:ext>
            </a:extLst>
          </p:cNvPr>
          <p:cNvCxnSpPr/>
          <p:nvPr/>
        </p:nvCxnSpPr>
        <p:spPr>
          <a:xfrm>
            <a:off x="1499208" y="5925749"/>
            <a:ext cx="2396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D67E669-AA03-3843-A4A1-BF10D27DFA47}"/>
              </a:ext>
            </a:extLst>
          </p:cNvPr>
          <p:cNvCxnSpPr>
            <a:cxnSpLocks/>
          </p:cNvCxnSpPr>
          <p:nvPr/>
        </p:nvCxnSpPr>
        <p:spPr>
          <a:xfrm>
            <a:off x="6312298" y="2210389"/>
            <a:ext cx="2317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C76A3E2-7785-D242-A28C-2F7CC367E19E}"/>
              </a:ext>
            </a:extLst>
          </p:cNvPr>
          <p:cNvCxnSpPr>
            <a:cxnSpLocks/>
          </p:cNvCxnSpPr>
          <p:nvPr/>
        </p:nvCxnSpPr>
        <p:spPr>
          <a:xfrm>
            <a:off x="6307793" y="3766687"/>
            <a:ext cx="2317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26BA16-DF40-AE49-BFB9-B251EF997FFF}"/>
              </a:ext>
            </a:extLst>
          </p:cNvPr>
          <p:cNvCxnSpPr>
            <a:cxnSpLocks/>
          </p:cNvCxnSpPr>
          <p:nvPr/>
        </p:nvCxnSpPr>
        <p:spPr>
          <a:xfrm>
            <a:off x="8629603" y="2203690"/>
            <a:ext cx="2000469" cy="27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11A60D33-9E0C-274E-8505-11C6BE5AB116}"/>
              </a:ext>
            </a:extLst>
          </p:cNvPr>
          <p:cNvCxnSpPr>
            <a:cxnSpLocks/>
          </p:cNvCxnSpPr>
          <p:nvPr/>
        </p:nvCxnSpPr>
        <p:spPr>
          <a:xfrm>
            <a:off x="8646194" y="4658892"/>
            <a:ext cx="2000469" cy="277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F482DBF-6F34-7472-6CA6-D55AFFAF9B1F}"/>
              </a:ext>
            </a:extLst>
          </p:cNvPr>
          <p:cNvCxnSpPr>
            <a:cxnSpLocks/>
          </p:cNvCxnSpPr>
          <p:nvPr/>
        </p:nvCxnSpPr>
        <p:spPr>
          <a:xfrm>
            <a:off x="6326182" y="5227627"/>
            <a:ext cx="231730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F39A1B-3A7B-CA3E-689F-263B24C37C9C}"/>
              </a:ext>
            </a:extLst>
          </p:cNvPr>
          <p:cNvCxnSpPr/>
          <p:nvPr/>
        </p:nvCxnSpPr>
        <p:spPr>
          <a:xfrm>
            <a:off x="3916019" y="4572231"/>
            <a:ext cx="239658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4039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F54EED-A713-114C-9516-598F7AA3B810}"/>
              </a:ext>
            </a:extLst>
          </p:cNvPr>
          <p:cNvSpPr/>
          <p:nvPr/>
        </p:nvSpPr>
        <p:spPr>
          <a:xfrm>
            <a:off x="1524000" y="1345489"/>
            <a:ext cx="2286000" cy="307777"/>
          </a:xfrm>
          <a:prstGeom prst="rect">
            <a:avLst/>
          </a:prstGeom>
        </p:spPr>
        <p:txBody>
          <a:bodyPr wrap="square">
            <a:spAutoFit/>
          </a:bodyPr>
          <a:lstStyle/>
          <a:p>
            <a:r>
              <a:rPr lang="en-US" sz="1400" b="1" dirty="0">
                <a:solidFill>
                  <a:srgbClr val="FFC000"/>
                </a:solidFill>
                <a:latin typeface="Calibri"/>
              </a:rPr>
              <a:t>Acrylates/Acrylic Monomers</a:t>
            </a:r>
          </a:p>
        </p:txBody>
      </p:sp>
      <p:sp>
        <p:nvSpPr>
          <p:cNvPr id="5" name="Rectangle 4">
            <a:extLst>
              <a:ext uri="{FF2B5EF4-FFF2-40B4-BE49-F238E27FC236}">
                <a16:creationId xmlns:a16="http://schemas.microsoft.com/office/drawing/2014/main" id="{C8CD66A1-4CAE-0744-AFB2-FA1D004DECD9}"/>
              </a:ext>
            </a:extLst>
          </p:cNvPr>
          <p:cNvSpPr/>
          <p:nvPr/>
        </p:nvSpPr>
        <p:spPr>
          <a:xfrm>
            <a:off x="1498698" y="1836618"/>
            <a:ext cx="2286000" cy="1477328"/>
          </a:xfrm>
          <a:prstGeom prst="rect">
            <a:avLst/>
          </a:prstGeom>
        </p:spPr>
        <p:txBody>
          <a:bodyPr wrap="square">
            <a:spAutoFit/>
          </a:bodyPr>
          <a:lstStyle/>
          <a:p>
            <a:pPr marL="171450" indent="-171450">
              <a:buFont typeface="Arial" pitchFamily="34" charset="0"/>
              <a:buChar char="•"/>
            </a:pPr>
            <a:r>
              <a:rPr lang="en-US" sz="900" dirty="0">
                <a:solidFill>
                  <a:prstClr val="white"/>
                </a:solidFill>
                <a:latin typeface="Calibri"/>
              </a:rPr>
              <a:t>2-Ethyl Hexyl Acrylate (2-EHA)</a:t>
            </a:r>
          </a:p>
          <a:p>
            <a:pPr marL="171450" indent="-171450">
              <a:buFont typeface="Arial" pitchFamily="34" charset="0"/>
              <a:buChar char="•"/>
            </a:pPr>
            <a:r>
              <a:rPr lang="en-US" sz="900" dirty="0">
                <a:solidFill>
                  <a:prstClr val="white"/>
                </a:solidFill>
                <a:latin typeface="Calibri"/>
              </a:rPr>
              <a:t>2-Hydroxyethyl Methacrylate (2-HEMA)</a:t>
            </a:r>
          </a:p>
          <a:p>
            <a:pPr marL="171450" indent="-171450">
              <a:buFont typeface="Arial" pitchFamily="34" charset="0"/>
              <a:buChar char="•"/>
            </a:pPr>
            <a:r>
              <a:rPr lang="en-US" sz="900" dirty="0">
                <a:solidFill>
                  <a:prstClr val="white"/>
                </a:solidFill>
                <a:latin typeface="Calibri"/>
              </a:rPr>
              <a:t>2-Hydroxypropyl Methacrylate (2-HPMA)</a:t>
            </a:r>
          </a:p>
          <a:p>
            <a:pPr marL="171450" indent="-171450">
              <a:buFont typeface="Arial" pitchFamily="34" charset="0"/>
              <a:buChar char="•"/>
            </a:pPr>
            <a:r>
              <a:rPr lang="en-US" sz="900" dirty="0">
                <a:solidFill>
                  <a:prstClr val="white"/>
                </a:solidFill>
                <a:latin typeface="Calibri"/>
              </a:rPr>
              <a:t>Acrylic Acid (AA)</a:t>
            </a:r>
          </a:p>
          <a:p>
            <a:pPr marL="171450" indent="-171450">
              <a:buFont typeface="Arial" pitchFamily="34" charset="0"/>
              <a:buChar char="•"/>
            </a:pPr>
            <a:r>
              <a:rPr lang="en-US" sz="900" dirty="0">
                <a:solidFill>
                  <a:prstClr val="white"/>
                </a:solidFill>
                <a:latin typeface="Calibri"/>
              </a:rPr>
              <a:t>Butyl Acrylate (BA)</a:t>
            </a:r>
          </a:p>
          <a:p>
            <a:pPr marL="171450" indent="-171450">
              <a:buFont typeface="Arial" pitchFamily="34" charset="0"/>
              <a:buChar char="•"/>
            </a:pPr>
            <a:r>
              <a:rPr lang="en-US" sz="900" dirty="0">
                <a:solidFill>
                  <a:prstClr val="white"/>
                </a:solidFill>
                <a:latin typeface="Calibri"/>
              </a:rPr>
              <a:t>Ethyl Methacrylate </a:t>
            </a:r>
          </a:p>
          <a:p>
            <a:pPr marL="171450" indent="-171450">
              <a:buFont typeface="Arial" pitchFamily="34" charset="0"/>
              <a:buChar char="•"/>
            </a:pPr>
            <a:r>
              <a:rPr lang="en-US" sz="900" dirty="0">
                <a:solidFill>
                  <a:prstClr val="white"/>
                </a:solidFill>
                <a:latin typeface="Calibri"/>
              </a:rPr>
              <a:t>Glacial Acrylic Acid (GAA) </a:t>
            </a:r>
          </a:p>
          <a:p>
            <a:pPr marL="171450" indent="-171450">
              <a:buFont typeface="Arial" pitchFamily="34" charset="0"/>
              <a:buChar char="•"/>
            </a:pPr>
            <a:r>
              <a:rPr lang="en-US" sz="900" dirty="0">
                <a:solidFill>
                  <a:prstClr val="white"/>
                </a:solidFill>
                <a:latin typeface="Calibri"/>
              </a:rPr>
              <a:t>Methacrylic Acid (MAA) </a:t>
            </a:r>
          </a:p>
          <a:p>
            <a:pPr marL="171450" indent="-171450">
              <a:buFont typeface="Arial" pitchFamily="34" charset="0"/>
              <a:buChar char="•"/>
            </a:pPr>
            <a:r>
              <a:rPr lang="en-US" sz="900" dirty="0">
                <a:solidFill>
                  <a:prstClr val="white"/>
                </a:solidFill>
                <a:latin typeface="Calibri"/>
              </a:rPr>
              <a:t>Methyl Methacrylate (MMA) </a:t>
            </a:r>
          </a:p>
          <a:p>
            <a:pPr marL="171450" indent="-171450">
              <a:buFont typeface="Arial" pitchFamily="34" charset="0"/>
              <a:buChar char="•"/>
            </a:pPr>
            <a:r>
              <a:rPr lang="en-US" sz="900" dirty="0">
                <a:solidFill>
                  <a:prstClr val="white"/>
                </a:solidFill>
                <a:latin typeface="Calibri"/>
              </a:rPr>
              <a:t>Sodium Methyl Allyl Sulphonate (SMAS)</a:t>
            </a:r>
          </a:p>
        </p:txBody>
      </p:sp>
      <p:sp>
        <p:nvSpPr>
          <p:cNvPr id="6" name="Rectangle 5">
            <a:extLst>
              <a:ext uri="{FF2B5EF4-FFF2-40B4-BE49-F238E27FC236}">
                <a16:creationId xmlns:a16="http://schemas.microsoft.com/office/drawing/2014/main" id="{0A0879C1-18A4-3349-BA27-9EF243F630E4}"/>
              </a:ext>
            </a:extLst>
          </p:cNvPr>
          <p:cNvSpPr/>
          <p:nvPr/>
        </p:nvSpPr>
        <p:spPr>
          <a:xfrm>
            <a:off x="1592329" y="3279614"/>
            <a:ext cx="2254988" cy="538609"/>
          </a:xfrm>
          <a:prstGeom prst="rect">
            <a:avLst/>
          </a:prstGeom>
        </p:spPr>
        <p:txBody>
          <a:bodyPr wrap="square">
            <a:spAutoFit/>
          </a:bodyPr>
          <a:lstStyle/>
          <a:p>
            <a:br>
              <a:rPr lang="en-US" sz="1400" b="1" dirty="0">
                <a:solidFill>
                  <a:prstClr val="white"/>
                </a:solidFill>
                <a:latin typeface="Calibri"/>
              </a:rPr>
            </a:br>
            <a:r>
              <a:rPr lang="en-US" sz="1400" b="1" dirty="0">
                <a:solidFill>
                  <a:srgbClr val="FFC000"/>
                </a:solidFill>
                <a:latin typeface="Calibri"/>
              </a:rPr>
              <a:t>Acetyls</a:t>
            </a:r>
          </a:p>
        </p:txBody>
      </p:sp>
      <p:sp>
        <p:nvSpPr>
          <p:cNvPr id="7" name="Rectangle 6">
            <a:extLst>
              <a:ext uri="{FF2B5EF4-FFF2-40B4-BE49-F238E27FC236}">
                <a16:creationId xmlns:a16="http://schemas.microsoft.com/office/drawing/2014/main" id="{2265D9C3-6348-6342-BB5B-3313424BF054}"/>
              </a:ext>
            </a:extLst>
          </p:cNvPr>
          <p:cNvSpPr/>
          <p:nvPr/>
        </p:nvSpPr>
        <p:spPr>
          <a:xfrm>
            <a:off x="1542805" y="3824617"/>
            <a:ext cx="2057400" cy="1477328"/>
          </a:xfrm>
          <a:prstGeom prst="rect">
            <a:avLst/>
          </a:prstGeom>
        </p:spPr>
        <p:txBody>
          <a:bodyPr wrap="square">
            <a:spAutoFit/>
          </a:bodyPr>
          <a:lstStyle/>
          <a:p>
            <a:pPr marL="171450" indent="-171450">
              <a:buFont typeface="Arial" pitchFamily="34" charset="0"/>
              <a:buChar char="•"/>
            </a:pPr>
            <a:r>
              <a:rPr lang="en-US" sz="900" dirty="0">
                <a:solidFill>
                  <a:prstClr val="white"/>
                </a:solidFill>
                <a:latin typeface="Calibri"/>
              </a:rPr>
              <a:t>Acetic Acid (Food Grade)</a:t>
            </a:r>
          </a:p>
          <a:p>
            <a:pPr marL="171450" indent="-171450">
              <a:buFont typeface="Arial" pitchFamily="34" charset="0"/>
              <a:buChar char="•"/>
            </a:pPr>
            <a:r>
              <a:rPr lang="en-US" sz="900" dirty="0">
                <a:solidFill>
                  <a:prstClr val="white"/>
                </a:solidFill>
                <a:latin typeface="Calibri"/>
              </a:rPr>
              <a:t>Acetic Anhydride (AAH)</a:t>
            </a:r>
          </a:p>
          <a:p>
            <a:pPr marL="171450" indent="-171450">
              <a:buFont typeface="Arial" pitchFamily="34" charset="0"/>
              <a:buChar char="•"/>
            </a:pPr>
            <a:r>
              <a:rPr lang="en-US" sz="900" dirty="0">
                <a:solidFill>
                  <a:prstClr val="white"/>
                </a:solidFill>
                <a:latin typeface="Calibri"/>
              </a:rPr>
              <a:t>Butyl Acetate (BUTAC)</a:t>
            </a:r>
          </a:p>
          <a:p>
            <a:pPr marL="171450" indent="-171450">
              <a:buFont typeface="Arial" pitchFamily="34" charset="0"/>
              <a:buChar char="•"/>
            </a:pPr>
            <a:r>
              <a:rPr lang="en-US" sz="900" dirty="0">
                <a:solidFill>
                  <a:prstClr val="white"/>
                </a:solidFill>
                <a:latin typeface="Calibri"/>
              </a:rPr>
              <a:t>Ethyl Acetate (ETAC)</a:t>
            </a:r>
          </a:p>
          <a:p>
            <a:pPr marL="171450" indent="-171450">
              <a:buFont typeface="Arial" pitchFamily="34" charset="0"/>
              <a:buChar char="•"/>
            </a:pPr>
            <a:r>
              <a:rPr lang="en-US" sz="900" dirty="0">
                <a:solidFill>
                  <a:prstClr val="white"/>
                </a:solidFill>
                <a:latin typeface="Calibri"/>
              </a:rPr>
              <a:t>EDTA (Sodium Salts)</a:t>
            </a:r>
          </a:p>
          <a:p>
            <a:pPr marL="171450" indent="-171450">
              <a:buFont typeface="Arial" pitchFamily="34" charset="0"/>
              <a:buChar char="•"/>
            </a:pPr>
            <a:r>
              <a:rPr lang="en-US" sz="900" dirty="0">
                <a:solidFill>
                  <a:prstClr val="white"/>
                </a:solidFill>
                <a:latin typeface="Calibri"/>
              </a:rPr>
              <a:t>Iso-Propyl Acetate (IPAC)</a:t>
            </a:r>
          </a:p>
          <a:p>
            <a:pPr marL="171450" indent="-171450">
              <a:buFont typeface="Arial" pitchFamily="34" charset="0"/>
              <a:buChar char="•"/>
            </a:pPr>
            <a:r>
              <a:rPr lang="en-US" sz="900" dirty="0">
                <a:solidFill>
                  <a:prstClr val="white"/>
                </a:solidFill>
                <a:latin typeface="Calibri"/>
              </a:rPr>
              <a:t>N-Propyl Acetate (NPAC)</a:t>
            </a:r>
          </a:p>
          <a:p>
            <a:pPr marL="171450" indent="-171450">
              <a:buFont typeface="Arial" pitchFamily="34" charset="0"/>
              <a:buChar char="•"/>
            </a:pPr>
            <a:r>
              <a:rPr lang="en-US" sz="900" dirty="0">
                <a:solidFill>
                  <a:prstClr val="white"/>
                </a:solidFill>
                <a:latin typeface="Calibri"/>
              </a:rPr>
              <a:t>Purified Terephthalic Acid (PTA)</a:t>
            </a:r>
          </a:p>
          <a:p>
            <a:pPr marL="171450" indent="-171450">
              <a:buFont typeface="Arial" pitchFamily="34" charset="0"/>
              <a:buChar char="•"/>
            </a:pPr>
            <a:r>
              <a:rPr lang="en-US" sz="900" dirty="0">
                <a:solidFill>
                  <a:prstClr val="white"/>
                </a:solidFill>
                <a:latin typeface="Calibri"/>
              </a:rPr>
              <a:t>Triacetin (Food Grade)</a:t>
            </a:r>
          </a:p>
          <a:p>
            <a:pPr marL="171450" indent="-171450">
              <a:buFont typeface="Arial" pitchFamily="34" charset="0"/>
              <a:buChar char="•"/>
            </a:pPr>
            <a:r>
              <a:rPr lang="en-US" sz="900" dirty="0">
                <a:solidFill>
                  <a:prstClr val="white"/>
                </a:solidFill>
                <a:latin typeface="Calibri"/>
              </a:rPr>
              <a:t>Vinyl Acetate monomer (VAM)</a:t>
            </a:r>
          </a:p>
        </p:txBody>
      </p:sp>
      <p:sp>
        <p:nvSpPr>
          <p:cNvPr id="8" name="Rectangle 7">
            <a:extLst>
              <a:ext uri="{FF2B5EF4-FFF2-40B4-BE49-F238E27FC236}">
                <a16:creationId xmlns:a16="http://schemas.microsoft.com/office/drawing/2014/main" id="{A5D005FE-C162-5747-AA45-C960A56115BC}"/>
              </a:ext>
            </a:extLst>
          </p:cNvPr>
          <p:cNvSpPr/>
          <p:nvPr/>
        </p:nvSpPr>
        <p:spPr>
          <a:xfrm>
            <a:off x="1592330" y="5352366"/>
            <a:ext cx="812915" cy="307777"/>
          </a:xfrm>
          <a:prstGeom prst="rect">
            <a:avLst/>
          </a:prstGeom>
        </p:spPr>
        <p:txBody>
          <a:bodyPr wrap="none">
            <a:spAutoFit/>
          </a:bodyPr>
          <a:lstStyle/>
          <a:p>
            <a:r>
              <a:rPr lang="en-US" sz="1400" b="1" dirty="0">
                <a:solidFill>
                  <a:srgbClr val="FFC000"/>
                </a:solidFill>
                <a:latin typeface="Calibri"/>
              </a:rPr>
              <a:t>Solvents</a:t>
            </a:r>
          </a:p>
        </p:txBody>
      </p:sp>
      <p:sp>
        <p:nvSpPr>
          <p:cNvPr id="9" name="Rectangle 8">
            <a:extLst>
              <a:ext uri="{FF2B5EF4-FFF2-40B4-BE49-F238E27FC236}">
                <a16:creationId xmlns:a16="http://schemas.microsoft.com/office/drawing/2014/main" id="{556B4642-4AA9-0E43-AC35-BA5809F4C1C1}"/>
              </a:ext>
            </a:extLst>
          </p:cNvPr>
          <p:cNvSpPr/>
          <p:nvPr/>
        </p:nvSpPr>
        <p:spPr>
          <a:xfrm>
            <a:off x="1532022" y="5660142"/>
            <a:ext cx="2133593" cy="784830"/>
          </a:xfrm>
          <a:prstGeom prst="rect">
            <a:avLst/>
          </a:prstGeom>
        </p:spPr>
        <p:txBody>
          <a:bodyPr wrap="square">
            <a:spAutoFit/>
          </a:bodyPr>
          <a:lstStyle/>
          <a:p>
            <a:endParaRPr lang="en-US" sz="900" b="1" dirty="0">
              <a:solidFill>
                <a:srgbClr val="FFC000"/>
              </a:solidFill>
              <a:latin typeface="Calibri"/>
            </a:endParaRPr>
          </a:p>
          <a:p>
            <a:pPr marL="171450" indent="-171450">
              <a:buFont typeface="Arial" panose="020B0604020202020204" pitchFamily="34" charset="0"/>
              <a:buChar char="•"/>
            </a:pPr>
            <a:r>
              <a:rPr lang="en-US" sz="900" dirty="0">
                <a:solidFill>
                  <a:prstClr val="white"/>
                </a:solidFill>
                <a:latin typeface="Calibri"/>
              </a:rPr>
              <a:t>Bisphenol A (BHA)</a:t>
            </a:r>
          </a:p>
          <a:p>
            <a:pPr marL="171450" indent="-171450">
              <a:buFont typeface="Arial" panose="020B0604020202020204" pitchFamily="34" charset="0"/>
              <a:buChar char="•"/>
            </a:pPr>
            <a:r>
              <a:rPr lang="en-US" sz="900" dirty="0">
                <a:solidFill>
                  <a:prstClr val="white"/>
                </a:solidFill>
                <a:latin typeface="Calibri"/>
              </a:rPr>
              <a:t>Dibasic Ester (DBE)</a:t>
            </a:r>
          </a:p>
          <a:p>
            <a:pPr marL="171450" indent="-171450">
              <a:buFont typeface="Arial" panose="020B0604020202020204" pitchFamily="34" charset="0"/>
              <a:buChar char="•"/>
            </a:pPr>
            <a:r>
              <a:rPr lang="en-US" sz="900" dirty="0">
                <a:solidFill>
                  <a:prstClr val="white"/>
                </a:solidFill>
                <a:latin typeface="Calibri"/>
              </a:rPr>
              <a:t>Formic Acid  85% (FA 85%)</a:t>
            </a:r>
          </a:p>
          <a:p>
            <a:pPr marL="171450" indent="-171450">
              <a:buFont typeface="Arial" panose="020B0604020202020204" pitchFamily="34" charset="0"/>
              <a:buChar char="•"/>
            </a:pPr>
            <a:endParaRPr lang="en-US" sz="900" dirty="0">
              <a:solidFill>
                <a:prstClr val="white"/>
              </a:solidFill>
              <a:latin typeface="Calibri"/>
            </a:endParaRPr>
          </a:p>
        </p:txBody>
      </p:sp>
      <p:sp>
        <p:nvSpPr>
          <p:cNvPr id="10" name="Rectangle 9">
            <a:extLst>
              <a:ext uri="{FF2B5EF4-FFF2-40B4-BE49-F238E27FC236}">
                <a16:creationId xmlns:a16="http://schemas.microsoft.com/office/drawing/2014/main" id="{1D304B93-1594-2343-863A-20621A4AF95A}"/>
              </a:ext>
            </a:extLst>
          </p:cNvPr>
          <p:cNvSpPr/>
          <p:nvPr/>
        </p:nvSpPr>
        <p:spPr>
          <a:xfrm>
            <a:off x="3817454" y="2379949"/>
            <a:ext cx="1001621" cy="307777"/>
          </a:xfrm>
          <a:prstGeom prst="rect">
            <a:avLst/>
          </a:prstGeom>
        </p:spPr>
        <p:txBody>
          <a:bodyPr wrap="none">
            <a:spAutoFit/>
          </a:bodyPr>
          <a:lstStyle/>
          <a:p>
            <a:r>
              <a:rPr lang="en-US" sz="1400" b="1" dirty="0">
                <a:solidFill>
                  <a:srgbClr val="FFC000"/>
                </a:solidFill>
                <a:latin typeface="Calibri"/>
              </a:rPr>
              <a:t>Emulsifiers</a:t>
            </a:r>
          </a:p>
        </p:txBody>
      </p:sp>
      <p:sp>
        <p:nvSpPr>
          <p:cNvPr id="11" name="Rectangle 10">
            <a:extLst>
              <a:ext uri="{FF2B5EF4-FFF2-40B4-BE49-F238E27FC236}">
                <a16:creationId xmlns:a16="http://schemas.microsoft.com/office/drawing/2014/main" id="{8238E681-05B4-B844-91D5-78B01A4AFCE2}"/>
              </a:ext>
            </a:extLst>
          </p:cNvPr>
          <p:cNvSpPr/>
          <p:nvPr/>
        </p:nvSpPr>
        <p:spPr>
          <a:xfrm>
            <a:off x="3892682" y="2794531"/>
            <a:ext cx="1828800" cy="369332"/>
          </a:xfrm>
          <a:prstGeom prst="rect">
            <a:avLst/>
          </a:prstGeom>
        </p:spPr>
        <p:txBody>
          <a:bodyPr wrap="square">
            <a:spAutoFit/>
          </a:bodyPr>
          <a:lstStyle/>
          <a:p>
            <a:pPr marL="171450" indent="-171450">
              <a:buFont typeface="Arial" panose="020B0604020202020204" pitchFamily="34" charset="0"/>
              <a:buChar char="•"/>
            </a:pPr>
            <a:r>
              <a:rPr lang="en-US" sz="900" dirty="0">
                <a:solidFill>
                  <a:prstClr val="white"/>
                </a:solidFill>
                <a:latin typeface="Calibri"/>
              </a:rPr>
              <a:t>Polysorbate</a:t>
            </a:r>
          </a:p>
          <a:p>
            <a:pPr marL="171450" indent="-171450">
              <a:buFont typeface="Arial" panose="020B0604020202020204" pitchFamily="34" charset="0"/>
              <a:buChar char="•"/>
            </a:pPr>
            <a:r>
              <a:rPr lang="en-US" sz="900" dirty="0" err="1">
                <a:solidFill>
                  <a:prstClr val="white"/>
                </a:solidFill>
                <a:latin typeface="Calibri"/>
              </a:rPr>
              <a:t>Trimellitic</a:t>
            </a:r>
            <a:r>
              <a:rPr lang="en-US" sz="900" dirty="0">
                <a:solidFill>
                  <a:prstClr val="white"/>
                </a:solidFill>
                <a:latin typeface="Calibri"/>
              </a:rPr>
              <a:t> Anhydride (TMA) </a:t>
            </a:r>
          </a:p>
        </p:txBody>
      </p:sp>
      <p:sp>
        <p:nvSpPr>
          <p:cNvPr id="14" name="Rectangle 13">
            <a:extLst>
              <a:ext uri="{FF2B5EF4-FFF2-40B4-BE49-F238E27FC236}">
                <a16:creationId xmlns:a16="http://schemas.microsoft.com/office/drawing/2014/main" id="{6312A4B8-B1E8-664D-8158-7506758A01DF}"/>
              </a:ext>
            </a:extLst>
          </p:cNvPr>
          <p:cNvSpPr/>
          <p:nvPr/>
        </p:nvSpPr>
        <p:spPr>
          <a:xfrm>
            <a:off x="3889410" y="3567002"/>
            <a:ext cx="2313482" cy="307777"/>
          </a:xfrm>
          <a:prstGeom prst="rect">
            <a:avLst/>
          </a:prstGeom>
        </p:spPr>
        <p:txBody>
          <a:bodyPr wrap="square">
            <a:spAutoFit/>
          </a:bodyPr>
          <a:lstStyle/>
          <a:p>
            <a:r>
              <a:rPr lang="en-US" sz="1400" b="1" dirty="0">
                <a:solidFill>
                  <a:srgbClr val="FFC000"/>
                </a:solidFill>
                <a:latin typeface="Calibri"/>
              </a:rPr>
              <a:t>Amines</a:t>
            </a:r>
          </a:p>
        </p:txBody>
      </p:sp>
      <p:sp>
        <p:nvSpPr>
          <p:cNvPr id="16" name="Rectangle 15">
            <a:extLst>
              <a:ext uri="{FF2B5EF4-FFF2-40B4-BE49-F238E27FC236}">
                <a16:creationId xmlns:a16="http://schemas.microsoft.com/office/drawing/2014/main" id="{2E9C17D9-30D6-554E-B7CA-814034339638}"/>
              </a:ext>
            </a:extLst>
          </p:cNvPr>
          <p:cNvSpPr/>
          <p:nvPr/>
        </p:nvSpPr>
        <p:spPr>
          <a:xfrm>
            <a:off x="3856588" y="4126109"/>
            <a:ext cx="1900988" cy="507831"/>
          </a:xfrm>
          <a:prstGeom prst="rect">
            <a:avLst/>
          </a:prstGeom>
        </p:spPr>
        <p:txBody>
          <a:bodyPr wrap="square">
            <a:spAutoFit/>
          </a:bodyPr>
          <a:lstStyle/>
          <a:p>
            <a:pPr marL="171450" indent="-171450">
              <a:buFont typeface="Arial" panose="020B0604020202020204" pitchFamily="34" charset="0"/>
              <a:buChar char="•"/>
            </a:pPr>
            <a:r>
              <a:rPr lang="it" sz="900" dirty="0">
                <a:solidFill>
                  <a:prstClr val="white"/>
                </a:solidFill>
                <a:latin typeface="Calibri"/>
              </a:rPr>
              <a:t>Ethylamines (Mono, Di and Tri)</a:t>
            </a:r>
          </a:p>
          <a:p>
            <a:pPr marL="171450" indent="-171450">
              <a:buFont typeface="Arial" panose="020B0604020202020204" pitchFamily="34" charset="0"/>
              <a:buChar char="•"/>
            </a:pPr>
            <a:r>
              <a:rPr lang="en-US" sz="900" dirty="0" err="1">
                <a:solidFill>
                  <a:prstClr val="white"/>
                </a:solidFill>
                <a:latin typeface="Calibri"/>
              </a:rPr>
              <a:t>Monoethanolamine</a:t>
            </a:r>
            <a:r>
              <a:rPr lang="en-US" sz="900" dirty="0">
                <a:solidFill>
                  <a:prstClr val="white"/>
                </a:solidFill>
                <a:latin typeface="Calibri"/>
              </a:rPr>
              <a:t> (MEA)</a:t>
            </a:r>
          </a:p>
          <a:p>
            <a:pPr marL="171450" indent="-171450">
              <a:buFont typeface="Arial" panose="020B0604020202020204" pitchFamily="34" charset="0"/>
              <a:buChar char="•"/>
            </a:pPr>
            <a:r>
              <a:rPr lang="en-US" sz="900" dirty="0">
                <a:solidFill>
                  <a:prstClr val="white"/>
                </a:solidFill>
                <a:latin typeface="Calibri"/>
              </a:rPr>
              <a:t>Tertiary Amines</a:t>
            </a:r>
          </a:p>
        </p:txBody>
      </p:sp>
      <p:sp>
        <p:nvSpPr>
          <p:cNvPr id="17" name="Rectangle 16">
            <a:extLst>
              <a:ext uri="{FF2B5EF4-FFF2-40B4-BE49-F238E27FC236}">
                <a16:creationId xmlns:a16="http://schemas.microsoft.com/office/drawing/2014/main" id="{F721C07F-DA29-514D-9851-737611727677}"/>
              </a:ext>
            </a:extLst>
          </p:cNvPr>
          <p:cNvSpPr/>
          <p:nvPr/>
        </p:nvSpPr>
        <p:spPr>
          <a:xfrm>
            <a:off x="6270103" y="1384100"/>
            <a:ext cx="2096991" cy="307777"/>
          </a:xfrm>
          <a:prstGeom prst="rect">
            <a:avLst/>
          </a:prstGeom>
        </p:spPr>
        <p:txBody>
          <a:bodyPr wrap="square">
            <a:spAutoFit/>
          </a:bodyPr>
          <a:lstStyle/>
          <a:p>
            <a:r>
              <a:rPr lang="en-US" sz="1400" b="1" dirty="0">
                <a:solidFill>
                  <a:srgbClr val="FFC000"/>
                </a:solidFill>
                <a:latin typeface="Calibri"/>
              </a:rPr>
              <a:t>Alcohols / Diols / Polyols</a:t>
            </a:r>
          </a:p>
        </p:txBody>
      </p:sp>
      <p:sp>
        <p:nvSpPr>
          <p:cNvPr id="18" name="Rectangle 17">
            <a:extLst>
              <a:ext uri="{FF2B5EF4-FFF2-40B4-BE49-F238E27FC236}">
                <a16:creationId xmlns:a16="http://schemas.microsoft.com/office/drawing/2014/main" id="{5EE894AA-51E2-C74F-83F5-D93326BB148D}"/>
              </a:ext>
            </a:extLst>
          </p:cNvPr>
          <p:cNvSpPr/>
          <p:nvPr/>
        </p:nvSpPr>
        <p:spPr>
          <a:xfrm>
            <a:off x="6282512" y="1820982"/>
            <a:ext cx="1748589" cy="1061829"/>
          </a:xfrm>
          <a:prstGeom prst="rect">
            <a:avLst/>
          </a:prstGeom>
        </p:spPr>
        <p:txBody>
          <a:bodyPr wrap="square">
            <a:spAutoFit/>
          </a:bodyPr>
          <a:lstStyle/>
          <a:p>
            <a:pPr marL="171450" indent="-171450">
              <a:buFont typeface="Arial" panose="020B0604020202020204" pitchFamily="34" charset="0"/>
              <a:buChar char="•"/>
            </a:pPr>
            <a:r>
              <a:rPr lang="en-US" sz="900" dirty="0">
                <a:solidFill>
                  <a:prstClr val="white"/>
                </a:solidFill>
                <a:latin typeface="Calibri"/>
              </a:rPr>
              <a:t>1,3-Butylene Glycol</a:t>
            </a:r>
          </a:p>
          <a:p>
            <a:pPr marL="171450" indent="-171450">
              <a:buFont typeface="Arial" panose="020B0604020202020204" pitchFamily="34" charset="0"/>
              <a:buChar char="•"/>
            </a:pPr>
            <a:r>
              <a:rPr lang="en-US" sz="900" dirty="0">
                <a:solidFill>
                  <a:prstClr val="white"/>
                </a:solidFill>
                <a:latin typeface="Calibri"/>
              </a:rPr>
              <a:t>1,4-Butanediol (1,4-BDO)</a:t>
            </a:r>
          </a:p>
          <a:p>
            <a:pPr marL="171450" indent="-171450">
              <a:buFont typeface="Arial" panose="020B0604020202020204" pitchFamily="34" charset="0"/>
              <a:buChar char="•"/>
            </a:pPr>
            <a:r>
              <a:rPr lang="en-US" sz="900" dirty="0">
                <a:solidFill>
                  <a:prstClr val="white"/>
                </a:solidFill>
                <a:latin typeface="Calibri"/>
              </a:rPr>
              <a:t>1,6-Hexanediol (1,6-HDO)</a:t>
            </a:r>
          </a:p>
          <a:p>
            <a:pPr marL="171450" indent="-171450">
              <a:buFont typeface="Arial" panose="020B0604020202020204" pitchFamily="34" charset="0"/>
              <a:buChar char="•"/>
            </a:pPr>
            <a:r>
              <a:rPr lang="en-US" sz="900" dirty="0" err="1">
                <a:solidFill>
                  <a:prstClr val="white"/>
                </a:solidFill>
                <a:latin typeface="Calibri"/>
              </a:rPr>
              <a:t>Iso</a:t>
            </a:r>
            <a:r>
              <a:rPr lang="en-US" sz="900" dirty="0">
                <a:solidFill>
                  <a:prstClr val="white"/>
                </a:solidFill>
                <a:latin typeface="Calibri"/>
              </a:rPr>
              <a:t> Propyl Alcohol (IPA)</a:t>
            </a:r>
          </a:p>
          <a:p>
            <a:pPr marL="171450" indent="-171450">
              <a:buFont typeface="Arial" panose="020B0604020202020204" pitchFamily="34" charset="0"/>
              <a:buChar char="•"/>
            </a:pPr>
            <a:r>
              <a:rPr lang="en-US" sz="900" dirty="0">
                <a:solidFill>
                  <a:prstClr val="white"/>
                </a:solidFill>
                <a:latin typeface="Calibri"/>
              </a:rPr>
              <a:t>Neopentyl Glycol</a:t>
            </a:r>
          </a:p>
          <a:p>
            <a:pPr marL="171450" indent="-171450">
              <a:buFont typeface="Arial" panose="020B0604020202020204" pitchFamily="34" charset="0"/>
              <a:buChar char="•"/>
            </a:pPr>
            <a:r>
              <a:rPr lang="en-US" sz="900" dirty="0">
                <a:solidFill>
                  <a:prstClr val="white"/>
                </a:solidFill>
                <a:latin typeface="Calibri"/>
              </a:rPr>
              <a:t>Sorbitol (Liquid / Powder)</a:t>
            </a:r>
          </a:p>
          <a:p>
            <a:pPr marL="171450" indent="-171450">
              <a:buFont typeface="Arial" panose="020B0604020202020204" pitchFamily="34" charset="0"/>
              <a:buChar char="•"/>
            </a:pPr>
            <a:r>
              <a:rPr lang="en-US" sz="900" dirty="0" err="1">
                <a:solidFill>
                  <a:prstClr val="white"/>
                </a:solidFill>
                <a:latin typeface="Calibri"/>
              </a:rPr>
              <a:t>Trimethylol</a:t>
            </a:r>
            <a:r>
              <a:rPr lang="en-US" sz="900" dirty="0">
                <a:solidFill>
                  <a:prstClr val="white"/>
                </a:solidFill>
                <a:latin typeface="Calibri"/>
              </a:rPr>
              <a:t> Propane (TMP)</a:t>
            </a:r>
          </a:p>
        </p:txBody>
      </p:sp>
      <p:sp>
        <p:nvSpPr>
          <p:cNvPr id="20" name="Rectangle 19">
            <a:extLst>
              <a:ext uri="{FF2B5EF4-FFF2-40B4-BE49-F238E27FC236}">
                <a16:creationId xmlns:a16="http://schemas.microsoft.com/office/drawing/2014/main" id="{CCEB23FA-48AF-E848-87D2-C82EE06E27E1}"/>
              </a:ext>
            </a:extLst>
          </p:cNvPr>
          <p:cNvSpPr/>
          <p:nvPr/>
        </p:nvSpPr>
        <p:spPr>
          <a:xfrm>
            <a:off x="6300117" y="3045024"/>
            <a:ext cx="1694438" cy="307777"/>
          </a:xfrm>
          <a:prstGeom prst="rect">
            <a:avLst/>
          </a:prstGeom>
        </p:spPr>
        <p:txBody>
          <a:bodyPr wrap="none">
            <a:spAutoFit/>
          </a:bodyPr>
          <a:lstStyle/>
          <a:p>
            <a:r>
              <a:rPr lang="en-US" sz="1400" b="1" dirty="0">
                <a:solidFill>
                  <a:srgbClr val="FFC000"/>
                </a:solidFill>
                <a:latin typeface="Calibri"/>
              </a:rPr>
              <a:t>Turpentine Products</a:t>
            </a:r>
          </a:p>
        </p:txBody>
      </p:sp>
      <p:sp>
        <p:nvSpPr>
          <p:cNvPr id="22" name="Rectangle 21">
            <a:extLst>
              <a:ext uri="{FF2B5EF4-FFF2-40B4-BE49-F238E27FC236}">
                <a16:creationId xmlns:a16="http://schemas.microsoft.com/office/drawing/2014/main" id="{1A03A15E-5FD3-304E-B2ED-FB3F948EFCC6}"/>
              </a:ext>
            </a:extLst>
          </p:cNvPr>
          <p:cNvSpPr/>
          <p:nvPr/>
        </p:nvSpPr>
        <p:spPr>
          <a:xfrm>
            <a:off x="6276957" y="3523710"/>
            <a:ext cx="1965610" cy="507831"/>
          </a:xfrm>
          <a:prstGeom prst="rect">
            <a:avLst/>
          </a:prstGeom>
        </p:spPr>
        <p:txBody>
          <a:bodyPr wrap="square">
            <a:spAutoFit/>
          </a:bodyPr>
          <a:lstStyle/>
          <a:p>
            <a:pPr marL="171450" indent="-171450">
              <a:buFont typeface="Arial" panose="020B0604020202020204" pitchFamily="34" charset="0"/>
              <a:buChar char="•"/>
            </a:pPr>
            <a:r>
              <a:rPr lang="en-US" sz="900" dirty="0">
                <a:solidFill>
                  <a:prstClr val="white"/>
                </a:solidFill>
                <a:latin typeface="Calibri"/>
              </a:rPr>
              <a:t>Pine Oil</a:t>
            </a:r>
          </a:p>
          <a:p>
            <a:pPr marL="171450" indent="-171450">
              <a:buFont typeface="Arial" panose="020B0604020202020204" pitchFamily="34" charset="0"/>
              <a:buChar char="•"/>
            </a:pPr>
            <a:r>
              <a:rPr lang="en-US" sz="900" dirty="0">
                <a:solidFill>
                  <a:prstClr val="white"/>
                </a:solidFill>
                <a:latin typeface="Calibri"/>
              </a:rPr>
              <a:t>Terpineol</a:t>
            </a:r>
          </a:p>
          <a:p>
            <a:pPr marL="171450" indent="-171450">
              <a:buFont typeface="Arial" panose="020B0604020202020204" pitchFamily="34" charset="0"/>
              <a:buChar char="•"/>
            </a:pPr>
            <a:r>
              <a:rPr lang="en-US" sz="900" dirty="0" err="1">
                <a:solidFill>
                  <a:prstClr val="white"/>
                </a:solidFill>
                <a:latin typeface="Calibri"/>
              </a:rPr>
              <a:t>Terpinyl</a:t>
            </a:r>
            <a:r>
              <a:rPr lang="en-US" sz="900" dirty="0">
                <a:solidFill>
                  <a:prstClr val="white"/>
                </a:solidFill>
                <a:latin typeface="Calibri"/>
              </a:rPr>
              <a:t> Acetate</a:t>
            </a:r>
          </a:p>
        </p:txBody>
      </p:sp>
      <p:sp>
        <p:nvSpPr>
          <p:cNvPr id="25" name="Rectangle 24">
            <a:extLst>
              <a:ext uri="{FF2B5EF4-FFF2-40B4-BE49-F238E27FC236}">
                <a16:creationId xmlns:a16="http://schemas.microsoft.com/office/drawing/2014/main" id="{9CD1F5C0-DF98-3E4D-AD58-CE807DFBEE5C}"/>
              </a:ext>
            </a:extLst>
          </p:cNvPr>
          <p:cNvSpPr/>
          <p:nvPr/>
        </p:nvSpPr>
        <p:spPr>
          <a:xfrm>
            <a:off x="6419334" y="4109102"/>
            <a:ext cx="689035" cy="307777"/>
          </a:xfrm>
          <a:prstGeom prst="rect">
            <a:avLst/>
          </a:prstGeom>
        </p:spPr>
        <p:txBody>
          <a:bodyPr wrap="none">
            <a:spAutoFit/>
          </a:bodyPr>
          <a:lstStyle/>
          <a:p>
            <a:r>
              <a:rPr lang="en-US" sz="1400" b="1" dirty="0">
                <a:solidFill>
                  <a:srgbClr val="FFC000"/>
                </a:solidFill>
                <a:latin typeface="Calibri"/>
              </a:rPr>
              <a:t>Others</a:t>
            </a:r>
          </a:p>
        </p:txBody>
      </p:sp>
      <p:sp>
        <p:nvSpPr>
          <p:cNvPr id="26" name="Rectangle 25">
            <a:extLst>
              <a:ext uri="{FF2B5EF4-FFF2-40B4-BE49-F238E27FC236}">
                <a16:creationId xmlns:a16="http://schemas.microsoft.com/office/drawing/2014/main" id="{BDDF1C8B-D983-EE44-A801-7723F45DE622}"/>
              </a:ext>
            </a:extLst>
          </p:cNvPr>
          <p:cNvSpPr/>
          <p:nvPr/>
        </p:nvSpPr>
        <p:spPr>
          <a:xfrm>
            <a:off x="6290261" y="4701781"/>
            <a:ext cx="1952304" cy="1061829"/>
          </a:xfrm>
          <a:prstGeom prst="rect">
            <a:avLst/>
          </a:prstGeom>
        </p:spPr>
        <p:txBody>
          <a:bodyPr wrap="square">
            <a:spAutoFit/>
          </a:bodyPr>
          <a:lstStyle/>
          <a:p>
            <a:pPr marL="171450" indent="-171450">
              <a:buFont typeface="Arial" panose="020B0604020202020204" pitchFamily="34" charset="0"/>
              <a:buChar char="•"/>
            </a:pPr>
            <a:r>
              <a:rPr lang="en-US" sz="900" dirty="0">
                <a:solidFill>
                  <a:prstClr val="white"/>
                </a:solidFill>
                <a:latin typeface="Calibri"/>
              </a:rPr>
              <a:t>Epoxy Reactive Diluents</a:t>
            </a:r>
          </a:p>
          <a:p>
            <a:pPr marL="171450" indent="-171450">
              <a:buFont typeface="Arial" panose="020B0604020202020204" pitchFamily="34" charset="0"/>
              <a:buChar char="•"/>
            </a:pPr>
            <a:r>
              <a:rPr lang="en-US" sz="900" dirty="0">
                <a:solidFill>
                  <a:prstClr val="white"/>
                </a:solidFill>
                <a:latin typeface="Calibri"/>
              </a:rPr>
              <a:t>Hardener &amp; Epoxy Resin</a:t>
            </a:r>
          </a:p>
          <a:p>
            <a:pPr marL="171450" indent="-171450">
              <a:buFont typeface="Arial" panose="020B0604020202020204" pitchFamily="34" charset="0"/>
              <a:buChar char="•"/>
            </a:pPr>
            <a:r>
              <a:rPr lang="en-US" sz="900" dirty="0">
                <a:solidFill>
                  <a:prstClr val="white"/>
                </a:solidFill>
                <a:latin typeface="Calibri"/>
              </a:rPr>
              <a:t>Maleic Anhydride</a:t>
            </a:r>
          </a:p>
          <a:p>
            <a:pPr marL="171450" indent="-171450">
              <a:buFont typeface="Arial" panose="020B0604020202020204" pitchFamily="34" charset="0"/>
              <a:buChar char="•"/>
            </a:pPr>
            <a:r>
              <a:rPr lang="en-US" sz="900" dirty="0">
                <a:solidFill>
                  <a:prstClr val="white"/>
                </a:solidFill>
                <a:latin typeface="Calibri"/>
              </a:rPr>
              <a:t>(Briquettes/Molten)</a:t>
            </a:r>
          </a:p>
          <a:p>
            <a:pPr marL="171450" indent="-171450">
              <a:buFont typeface="Arial" panose="020B0604020202020204" pitchFamily="34" charset="0"/>
              <a:buChar char="•"/>
            </a:pPr>
            <a:r>
              <a:rPr lang="en-US" sz="900" dirty="0">
                <a:solidFill>
                  <a:prstClr val="white"/>
                </a:solidFill>
                <a:latin typeface="Calibri"/>
              </a:rPr>
              <a:t>Phthalic Anhydride </a:t>
            </a:r>
          </a:p>
          <a:p>
            <a:pPr marL="171450" indent="-171450">
              <a:buFont typeface="Arial" panose="020B0604020202020204" pitchFamily="34" charset="0"/>
              <a:buChar char="•"/>
            </a:pPr>
            <a:r>
              <a:rPr lang="en-IN" sz="900" dirty="0">
                <a:solidFill>
                  <a:prstClr val="white"/>
                </a:solidFill>
                <a:latin typeface="Calibri"/>
              </a:rPr>
              <a:t>Sodium Sulphide 60% </a:t>
            </a:r>
          </a:p>
          <a:p>
            <a:r>
              <a:rPr lang="en-IN" sz="900" dirty="0">
                <a:solidFill>
                  <a:prstClr val="white"/>
                </a:solidFill>
                <a:latin typeface="Calibri"/>
              </a:rPr>
              <a:t>      (Yellow Flakes)</a:t>
            </a:r>
            <a:endParaRPr lang="en-US" sz="900" dirty="0">
              <a:solidFill>
                <a:prstClr val="white"/>
              </a:solidFill>
              <a:latin typeface="Calibri"/>
            </a:endParaRPr>
          </a:p>
        </p:txBody>
      </p:sp>
      <p:sp>
        <p:nvSpPr>
          <p:cNvPr id="27" name="Rectangle 26">
            <a:extLst>
              <a:ext uri="{FF2B5EF4-FFF2-40B4-BE49-F238E27FC236}">
                <a16:creationId xmlns:a16="http://schemas.microsoft.com/office/drawing/2014/main" id="{557429B3-B760-354D-B66C-F65EDE590534}"/>
              </a:ext>
            </a:extLst>
          </p:cNvPr>
          <p:cNvSpPr/>
          <p:nvPr/>
        </p:nvSpPr>
        <p:spPr>
          <a:xfrm>
            <a:off x="3938134" y="4748709"/>
            <a:ext cx="1240468" cy="307777"/>
          </a:xfrm>
          <a:prstGeom prst="rect">
            <a:avLst/>
          </a:prstGeom>
        </p:spPr>
        <p:txBody>
          <a:bodyPr wrap="none">
            <a:spAutoFit/>
          </a:bodyPr>
          <a:lstStyle/>
          <a:p>
            <a:r>
              <a:rPr lang="en-US" sz="1400" b="1" dirty="0">
                <a:solidFill>
                  <a:srgbClr val="FFC000"/>
                </a:solidFill>
                <a:latin typeface="Calibri"/>
              </a:rPr>
              <a:t>Benz Products</a:t>
            </a:r>
          </a:p>
        </p:txBody>
      </p:sp>
      <p:sp>
        <p:nvSpPr>
          <p:cNvPr id="28" name="Rectangle 27">
            <a:extLst>
              <a:ext uri="{FF2B5EF4-FFF2-40B4-BE49-F238E27FC236}">
                <a16:creationId xmlns:a16="http://schemas.microsoft.com/office/drawing/2014/main" id="{B78B5A0A-FD01-1D42-87CD-536DC915B8C6}"/>
              </a:ext>
            </a:extLst>
          </p:cNvPr>
          <p:cNvSpPr/>
          <p:nvPr/>
        </p:nvSpPr>
        <p:spPr>
          <a:xfrm>
            <a:off x="3922887" y="5177135"/>
            <a:ext cx="1967205" cy="923330"/>
          </a:xfrm>
          <a:prstGeom prst="rect">
            <a:avLst/>
          </a:prstGeom>
        </p:spPr>
        <p:txBody>
          <a:bodyPr wrap="square">
            <a:spAutoFit/>
          </a:bodyPr>
          <a:lstStyle/>
          <a:p>
            <a:pPr marL="171450" indent="-171450">
              <a:buFont typeface="Arial" panose="020B0604020202020204" pitchFamily="34" charset="0"/>
              <a:buChar char="•"/>
            </a:pPr>
            <a:r>
              <a:rPr lang="en-US" sz="900" dirty="0">
                <a:solidFill>
                  <a:prstClr val="white"/>
                </a:solidFill>
                <a:latin typeface="Calibri"/>
              </a:rPr>
              <a:t>Benzaldehyde</a:t>
            </a:r>
          </a:p>
          <a:p>
            <a:pPr marL="171450" indent="-171450">
              <a:buFont typeface="Arial" panose="020B0604020202020204" pitchFamily="34" charset="0"/>
              <a:buChar char="•"/>
            </a:pPr>
            <a:r>
              <a:rPr lang="en-IN" sz="900" dirty="0">
                <a:solidFill>
                  <a:prstClr val="white"/>
                </a:solidFill>
                <a:latin typeface="Calibri"/>
              </a:rPr>
              <a:t>Benzoic Acid (Tech Grade 99%)</a:t>
            </a:r>
          </a:p>
          <a:p>
            <a:pPr marL="171450" indent="-171450">
              <a:buFont typeface="Arial" panose="020B0604020202020204" pitchFamily="34" charset="0"/>
              <a:buChar char="•"/>
            </a:pPr>
            <a:r>
              <a:rPr lang="en-US" sz="900" dirty="0">
                <a:solidFill>
                  <a:prstClr val="white"/>
                </a:solidFill>
                <a:latin typeface="Calibri"/>
              </a:rPr>
              <a:t>Benzyl Acetate</a:t>
            </a:r>
          </a:p>
          <a:p>
            <a:pPr marL="171450" indent="-171450">
              <a:buFont typeface="Arial" panose="020B0604020202020204" pitchFamily="34" charset="0"/>
              <a:buChar char="•"/>
            </a:pPr>
            <a:r>
              <a:rPr lang="en-US" sz="900" dirty="0">
                <a:solidFill>
                  <a:prstClr val="white"/>
                </a:solidFill>
                <a:latin typeface="Calibri"/>
              </a:rPr>
              <a:t>Benzyl Alcohol</a:t>
            </a:r>
          </a:p>
          <a:p>
            <a:pPr marL="171450" indent="-171450">
              <a:buFont typeface="Arial" panose="020B0604020202020204" pitchFamily="34" charset="0"/>
              <a:buChar char="•"/>
            </a:pPr>
            <a:r>
              <a:rPr lang="en-US" sz="900" dirty="0">
                <a:solidFill>
                  <a:prstClr val="white"/>
                </a:solidFill>
                <a:latin typeface="Calibri"/>
              </a:rPr>
              <a:t>Benzyl Benzoate</a:t>
            </a:r>
          </a:p>
          <a:p>
            <a:pPr marL="171450" indent="-171450">
              <a:buFont typeface="Arial" panose="020B0604020202020204" pitchFamily="34" charset="0"/>
              <a:buChar char="•"/>
            </a:pPr>
            <a:r>
              <a:rPr lang="en-US" sz="900" dirty="0">
                <a:solidFill>
                  <a:prstClr val="white"/>
                </a:solidFill>
                <a:latin typeface="Calibri"/>
              </a:rPr>
              <a:t>Sodium Benzoate</a:t>
            </a:r>
          </a:p>
        </p:txBody>
      </p:sp>
      <p:sp>
        <p:nvSpPr>
          <p:cNvPr id="29" name="Rectangle 28">
            <a:extLst>
              <a:ext uri="{FF2B5EF4-FFF2-40B4-BE49-F238E27FC236}">
                <a16:creationId xmlns:a16="http://schemas.microsoft.com/office/drawing/2014/main" id="{D96D58CD-914E-5444-9A32-941018D16582}"/>
              </a:ext>
            </a:extLst>
          </p:cNvPr>
          <p:cNvSpPr/>
          <p:nvPr/>
        </p:nvSpPr>
        <p:spPr>
          <a:xfrm>
            <a:off x="8399936" y="1390046"/>
            <a:ext cx="1940403" cy="307777"/>
          </a:xfrm>
          <a:prstGeom prst="rect">
            <a:avLst/>
          </a:prstGeom>
        </p:spPr>
        <p:txBody>
          <a:bodyPr wrap="none">
            <a:spAutoFit/>
          </a:bodyPr>
          <a:lstStyle/>
          <a:p>
            <a:r>
              <a:rPr lang="en-US" sz="1400" b="1" dirty="0">
                <a:solidFill>
                  <a:srgbClr val="FFC000"/>
                </a:solidFill>
                <a:latin typeface="Calibri"/>
              </a:rPr>
              <a:t>Phosphorus Derivatives</a:t>
            </a:r>
          </a:p>
        </p:txBody>
      </p:sp>
      <p:sp>
        <p:nvSpPr>
          <p:cNvPr id="30" name="Rectangle 29">
            <a:extLst>
              <a:ext uri="{FF2B5EF4-FFF2-40B4-BE49-F238E27FC236}">
                <a16:creationId xmlns:a16="http://schemas.microsoft.com/office/drawing/2014/main" id="{974D9C13-7725-C14B-90C6-0B2A7F441AA7}"/>
              </a:ext>
            </a:extLst>
          </p:cNvPr>
          <p:cNvSpPr/>
          <p:nvPr/>
        </p:nvSpPr>
        <p:spPr>
          <a:xfrm>
            <a:off x="8375682" y="1845254"/>
            <a:ext cx="2366353" cy="507831"/>
          </a:xfrm>
          <a:prstGeom prst="rect">
            <a:avLst/>
          </a:prstGeom>
        </p:spPr>
        <p:txBody>
          <a:bodyPr wrap="none">
            <a:spAutoFit/>
          </a:bodyPr>
          <a:lstStyle/>
          <a:p>
            <a:pPr marL="171450" indent="-171450">
              <a:buFont typeface="Arial" panose="020B0604020202020204" pitchFamily="34" charset="0"/>
              <a:buChar char="•"/>
            </a:pPr>
            <a:r>
              <a:rPr lang="en-US" sz="900" dirty="0">
                <a:solidFill>
                  <a:prstClr val="white"/>
                </a:solidFill>
                <a:latin typeface="Calibri"/>
              </a:rPr>
              <a:t>Phosphoric Acid (75% &amp; 85%)</a:t>
            </a:r>
          </a:p>
          <a:p>
            <a:pPr marL="171450" indent="-171450">
              <a:buFont typeface="Arial" panose="020B0604020202020204" pitchFamily="34" charset="0"/>
              <a:buChar char="•"/>
            </a:pPr>
            <a:r>
              <a:rPr lang="en-US" sz="900" dirty="0">
                <a:solidFill>
                  <a:prstClr val="white"/>
                </a:solidFill>
                <a:latin typeface="Calibri"/>
              </a:rPr>
              <a:t>Tris-(2-chloro isopropyl)  Phosphate (TCPP)</a:t>
            </a:r>
          </a:p>
          <a:p>
            <a:pPr marL="171450" indent="-171450">
              <a:buFont typeface="Arial" panose="020B0604020202020204" pitchFamily="34" charset="0"/>
              <a:buChar char="•"/>
            </a:pPr>
            <a:r>
              <a:rPr lang="en-US" sz="900" dirty="0">
                <a:solidFill>
                  <a:prstClr val="white"/>
                </a:solidFill>
                <a:latin typeface="Calibri"/>
              </a:rPr>
              <a:t>Tri Ethyl Phosphate (TEP)</a:t>
            </a:r>
          </a:p>
        </p:txBody>
      </p:sp>
      <p:sp>
        <p:nvSpPr>
          <p:cNvPr id="31" name="Rectangle 30">
            <a:extLst>
              <a:ext uri="{FF2B5EF4-FFF2-40B4-BE49-F238E27FC236}">
                <a16:creationId xmlns:a16="http://schemas.microsoft.com/office/drawing/2014/main" id="{2A08BDF6-BCF4-6046-9585-740EABE5A373}"/>
              </a:ext>
            </a:extLst>
          </p:cNvPr>
          <p:cNvSpPr/>
          <p:nvPr/>
        </p:nvSpPr>
        <p:spPr>
          <a:xfrm>
            <a:off x="8397107" y="2431138"/>
            <a:ext cx="4572000" cy="523220"/>
          </a:xfrm>
          <a:prstGeom prst="rect">
            <a:avLst/>
          </a:prstGeom>
        </p:spPr>
        <p:txBody>
          <a:bodyPr>
            <a:spAutoFit/>
          </a:bodyPr>
          <a:lstStyle/>
          <a:p>
            <a:r>
              <a:rPr lang="en-US" sz="1400" b="1" dirty="0">
                <a:solidFill>
                  <a:srgbClr val="FFC000"/>
                </a:solidFill>
                <a:latin typeface="Calibri"/>
              </a:rPr>
              <a:t>Propylene based:  Glycol </a:t>
            </a:r>
          </a:p>
          <a:p>
            <a:r>
              <a:rPr lang="en-US" sz="1400" b="1" dirty="0">
                <a:solidFill>
                  <a:srgbClr val="FFC000"/>
                </a:solidFill>
                <a:latin typeface="Calibri"/>
              </a:rPr>
              <a:t>Ether and Acetates</a:t>
            </a:r>
          </a:p>
        </p:txBody>
      </p:sp>
      <p:sp>
        <p:nvSpPr>
          <p:cNvPr id="32" name="TextBox 31">
            <a:extLst>
              <a:ext uri="{FF2B5EF4-FFF2-40B4-BE49-F238E27FC236}">
                <a16:creationId xmlns:a16="http://schemas.microsoft.com/office/drawing/2014/main" id="{0A979414-25EA-C342-8BE3-0C9E78E70328}"/>
              </a:ext>
            </a:extLst>
          </p:cNvPr>
          <p:cNvSpPr txBox="1"/>
          <p:nvPr/>
        </p:nvSpPr>
        <p:spPr>
          <a:xfrm>
            <a:off x="8445484" y="3122276"/>
            <a:ext cx="2049925" cy="369332"/>
          </a:xfrm>
          <a:prstGeom prst="rect">
            <a:avLst/>
          </a:prstGeom>
          <a:noFill/>
        </p:spPr>
        <p:txBody>
          <a:bodyPr wrap="square" rtlCol="0">
            <a:spAutoFit/>
          </a:bodyPr>
          <a:lstStyle/>
          <a:p>
            <a:pPr marL="171450" indent="-171450">
              <a:buFont typeface="Arial" panose="020B0604020202020204" pitchFamily="34" charset="0"/>
              <a:buChar char="•"/>
            </a:pPr>
            <a:r>
              <a:rPr lang="en-US" sz="900" dirty="0">
                <a:solidFill>
                  <a:prstClr val="white"/>
                </a:solidFill>
                <a:latin typeface="Calibri"/>
              </a:rPr>
              <a:t>Methoxy Propyl Acetate (PMA)</a:t>
            </a:r>
          </a:p>
          <a:p>
            <a:pPr marL="171450" indent="-171450">
              <a:buFont typeface="Arial" panose="020B0604020202020204" pitchFamily="34" charset="0"/>
              <a:buChar char="•"/>
            </a:pPr>
            <a:r>
              <a:rPr lang="en-US" sz="900" dirty="0" err="1">
                <a:solidFill>
                  <a:prstClr val="white"/>
                </a:solidFill>
                <a:latin typeface="Calibri"/>
              </a:rPr>
              <a:t>Monopropylene</a:t>
            </a:r>
            <a:r>
              <a:rPr lang="en-US" sz="900" dirty="0">
                <a:solidFill>
                  <a:prstClr val="white"/>
                </a:solidFill>
                <a:latin typeface="Calibri"/>
              </a:rPr>
              <a:t> Glycol (MPG)</a:t>
            </a:r>
          </a:p>
        </p:txBody>
      </p:sp>
      <p:sp>
        <p:nvSpPr>
          <p:cNvPr id="33" name="Rectangle 32">
            <a:extLst>
              <a:ext uri="{FF2B5EF4-FFF2-40B4-BE49-F238E27FC236}">
                <a16:creationId xmlns:a16="http://schemas.microsoft.com/office/drawing/2014/main" id="{02CF1D8C-578A-474A-96F3-00604C8930EC}"/>
              </a:ext>
            </a:extLst>
          </p:cNvPr>
          <p:cNvSpPr/>
          <p:nvPr/>
        </p:nvSpPr>
        <p:spPr>
          <a:xfrm>
            <a:off x="3873483" y="1417007"/>
            <a:ext cx="4572000" cy="923330"/>
          </a:xfrm>
          <a:prstGeom prst="rect">
            <a:avLst/>
          </a:prstGeom>
        </p:spPr>
        <p:txBody>
          <a:bodyPr>
            <a:spAutoFit/>
          </a:bodyPr>
          <a:lstStyle/>
          <a:p>
            <a:pPr marL="171450" indent="-171450">
              <a:buFont typeface="Arial" panose="020B0604020202020204" pitchFamily="34" charset="0"/>
              <a:buChar char="•"/>
            </a:pPr>
            <a:r>
              <a:rPr lang="en-US" sz="900" dirty="0">
                <a:solidFill>
                  <a:prstClr val="white"/>
                </a:solidFill>
                <a:latin typeface="Calibri"/>
              </a:rPr>
              <a:t>Methyl Ethyl Ketone (MEK)</a:t>
            </a:r>
          </a:p>
          <a:p>
            <a:pPr marL="171450" indent="-171450">
              <a:buFont typeface="Arial" panose="020B0604020202020204" pitchFamily="34" charset="0"/>
              <a:buChar char="•"/>
            </a:pPr>
            <a:r>
              <a:rPr lang="en-US" sz="900" dirty="0">
                <a:solidFill>
                  <a:prstClr val="white"/>
                </a:solidFill>
                <a:latin typeface="Calibri"/>
              </a:rPr>
              <a:t>Methyl Ethyl Ketoxime(MEKO)</a:t>
            </a:r>
          </a:p>
          <a:p>
            <a:pPr marL="171450" indent="-171450">
              <a:buFont typeface="Arial" panose="020B0604020202020204" pitchFamily="34" charset="0"/>
              <a:buChar char="•"/>
            </a:pPr>
            <a:r>
              <a:rPr lang="en-US" sz="900" dirty="0">
                <a:solidFill>
                  <a:prstClr val="white"/>
                </a:solidFill>
                <a:latin typeface="Calibri"/>
              </a:rPr>
              <a:t>Methyl Isobutyl Ketone (MIBK)</a:t>
            </a:r>
          </a:p>
          <a:p>
            <a:pPr marL="171450" indent="-171450">
              <a:buFont typeface="Arial" panose="020B0604020202020204" pitchFamily="34" charset="0"/>
              <a:buChar char="•"/>
            </a:pPr>
            <a:r>
              <a:rPr lang="en-US" sz="900" dirty="0">
                <a:solidFill>
                  <a:prstClr val="white"/>
                </a:solidFill>
                <a:latin typeface="Calibri"/>
              </a:rPr>
              <a:t>N-Methyl-2-Pyrrolidone (NMP)</a:t>
            </a:r>
          </a:p>
          <a:p>
            <a:pPr marL="171450" indent="-171450">
              <a:buFont typeface="Arial" panose="020B0604020202020204" pitchFamily="34" charset="0"/>
              <a:buChar char="•"/>
            </a:pPr>
            <a:r>
              <a:rPr lang="en-US" sz="900" dirty="0">
                <a:solidFill>
                  <a:prstClr val="white"/>
                </a:solidFill>
                <a:latin typeface="Calibri"/>
              </a:rPr>
              <a:t>Propylene Carbonate (PC)</a:t>
            </a:r>
          </a:p>
          <a:p>
            <a:pPr marL="171450" indent="-171450">
              <a:buFont typeface="Arial" panose="020B0604020202020204" pitchFamily="34" charset="0"/>
              <a:buChar char="•"/>
            </a:pPr>
            <a:r>
              <a:rPr lang="en-US" sz="900" dirty="0">
                <a:solidFill>
                  <a:prstClr val="white"/>
                </a:solidFill>
                <a:latin typeface="Calibri"/>
              </a:rPr>
              <a:t>Tetrahydrofuran (THF)</a:t>
            </a:r>
          </a:p>
        </p:txBody>
      </p:sp>
      <p:sp>
        <p:nvSpPr>
          <p:cNvPr id="34" name="Rectangle 33">
            <a:extLst>
              <a:ext uri="{FF2B5EF4-FFF2-40B4-BE49-F238E27FC236}">
                <a16:creationId xmlns:a16="http://schemas.microsoft.com/office/drawing/2014/main" id="{40FCDB3C-A11E-9242-B8D5-600CA9FE48BE}"/>
              </a:ext>
            </a:extLst>
          </p:cNvPr>
          <p:cNvSpPr/>
          <p:nvPr/>
        </p:nvSpPr>
        <p:spPr>
          <a:xfrm>
            <a:off x="8457608" y="3588386"/>
            <a:ext cx="1123449" cy="307777"/>
          </a:xfrm>
          <a:prstGeom prst="rect">
            <a:avLst/>
          </a:prstGeom>
        </p:spPr>
        <p:txBody>
          <a:bodyPr wrap="none">
            <a:spAutoFit/>
          </a:bodyPr>
          <a:lstStyle/>
          <a:p>
            <a:r>
              <a:rPr lang="en-US" sz="1400" b="1" dirty="0">
                <a:solidFill>
                  <a:srgbClr val="FFC000"/>
                </a:solidFill>
                <a:latin typeface="Calibri"/>
              </a:rPr>
              <a:t>Chlor-Alkalis</a:t>
            </a:r>
          </a:p>
        </p:txBody>
      </p:sp>
      <p:sp>
        <p:nvSpPr>
          <p:cNvPr id="35" name="Rectangle 34">
            <a:extLst>
              <a:ext uri="{FF2B5EF4-FFF2-40B4-BE49-F238E27FC236}">
                <a16:creationId xmlns:a16="http://schemas.microsoft.com/office/drawing/2014/main" id="{D43E99FF-2AC3-F44C-BCB5-AFE2130539BE}"/>
              </a:ext>
            </a:extLst>
          </p:cNvPr>
          <p:cNvSpPr/>
          <p:nvPr/>
        </p:nvSpPr>
        <p:spPr>
          <a:xfrm>
            <a:off x="8424405" y="3953313"/>
            <a:ext cx="2159566" cy="646331"/>
          </a:xfrm>
          <a:prstGeom prst="rect">
            <a:avLst/>
          </a:prstGeom>
        </p:spPr>
        <p:txBody>
          <a:bodyPr wrap="none">
            <a:spAutoFit/>
          </a:bodyPr>
          <a:lstStyle/>
          <a:p>
            <a:pPr marL="171450" indent="-171450">
              <a:buFont typeface="Arial" panose="020B0604020202020204" pitchFamily="34" charset="0"/>
              <a:buChar char="•"/>
            </a:pPr>
            <a:r>
              <a:rPr lang="en-US" sz="900" dirty="0">
                <a:solidFill>
                  <a:prstClr val="white"/>
                </a:solidFill>
                <a:latin typeface="Calibri"/>
              </a:rPr>
              <a:t>Caustic Soda ( Solution, Flakes &amp; </a:t>
            </a:r>
            <a:r>
              <a:rPr lang="en-US" sz="900" dirty="0" err="1">
                <a:solidFill>
                  <a:prstClr val="white"/>
                </a:solidFill>
                <a:latin typeface="Calibri"/>
              </a:rPr>
              <a:t>Prills</a:t>
            </a:r>
            <a:r>
              <a:rPr lang="en-US" sz="900" dirty="0">
                <a:solidFill>
                  <a:prstClr val="white"/>
                </a:solidFill>
                <a:latin typeface="Calibri"/>
              </a:rPr>
              <a:t>)</a:t>
            </a:r>
          </a:p>
          <a:p>
            <a:pPr marL="171450" indent="-171450">
              <a:buFont typeface="Arial" panose="020B0604020202020204" pitchFamily="34" charset="0"/>
              <a:buChar char="•"/>
            </a:pPr>
            <a:r>
              <a:rPr lang="en-US" sz="900" dirty="0">
                <a:solidFill>
                  <a:prstClr val="white"/>
                </a:solidFill>
                <a:latin typeface="Calibri"/>
              </a:rPr>
              <a:t>Calcium Hydroxide</a:t>
            </a:r>
          </a:p>
          <a:p>
            <a:pPr marL="171450" indent="-171450">
              <a:buFont typeface="Arial" panose="020B0604020202020204" pitchFamily="34" charset="0"/>
              <a:buChar char="•"/>
            </a:pPr>
            <a:r>
              <a:rPr lang="en-US" sz="900" dirty="0">
                <a:solidFill>
                  <a:prstClr val="white"/>
                </a:solidFill>
                <a:latin typeface="Calibri"/>
              </a:rPr>
              <a:t>SLES 70%</a:t>
            </a:r>
          </a:p>
          <a:p>
            <a:pPr marL="171450" indent="-171450">
              <a:buFont typeface="Arial" panose="020B0604020202020204" pitchFamily="34" charset="0"/>
              <a:buChar char="•"/>
            </a:pPr>
            <a:r>
              <a:rPr lang="en-US" sz="900" dirty="0">
                <a:solidFill>
                  <a:prstClr val="white"/>
                </a:solidFill>
                <a:latin typeface="Calibri"/>
              </a:rPr>
              <a:t>Potassium Chloride- Tech Grade  (</a:t>
            </a:r>
            <a:r>
              <a:rPr lang="en-US" sz="900" dirty="0" err="1">
                <a:solidFill>
                  <a:prstClr val="white"/>
                </a:solidFill>
                <a:latin typeface="Calibri"/>
              </a:rPr>
              <a:t>KCl</a:t>
            </a:r>
            <a:r>
              <a:rPr lang="en-US" sz="900" dirty="0">
                <a:solidFill>
                  <a:prstClr val="white"/>
                </a:solidFill>
                <a:latin typeface="Calibri"/>
              </a:rPr>
              <a:t>) </a:t>
            </a:r>
          </a:p>
        </p:txBody>
      </p:sp>
      <p:sp>
        <p:nvSpPr>
          <p:cNvPr id="36" name="Rectangle 35">
            <a:extLst>
              <a:ext uri="{FF2B5EF4-FFF2-40B4-BE49-F238E27FC236}">
                <a16:creationId xmlns:a16="http://schemas.microsoft.com/office/drawing/2014/main" id="{C1A39EBC-A5B2-A543-9528-A404B5558A42}"/>
              </a:ext>
            </a:extLst>
          </p:cNvPr>
          <p:cNvSpPr/>
          <p:nvPr/>
        </p:nvSpPr>
        <p:spPr>
          <a:xfrm>
            <a:off x="8466720" y="4637744"/>
            <a:ext cx="1620380" cy="307777"/>
          </a:xfrm>
          <a:prstGeom prst="rect">
            <a:avLst/>
          </a:prstGeom>
        </p:spPr>
        <p:txBody>
          <a:bodyPr wrap="square">
            <a:spAutoFit/>
          </a:bodyPr>
          <a:lstStyle/>
          <a:p>
            <a:r>
              <a:rPr lang="en-US" sz="1400" b="1" dirty="0">
                <a:solidFill>
                  <a:srgbClr val="FFC000"/>
                </a:solidFill>
                <a:latin typeface="Calibri"/>
              </a:rPr>
              <a:t>Bio-based Products</a:t>
            </a:r>
          </a:p>
        </p:txBody>
      </p:sp>
      <p:sp>
        <p:nvSpPr>
          <p:cNvPr id="37" name="Rectangle 36">
            <a:extLst>
              <a:ext uri="{FF2B5EF4-FFF2-40B4-BE49-F238E27FC236}">
                <a16:creationId xmlns:a16="http://schemas.microsoft.com/office/drawing/2014/main" id="{31BECF05-5C40-8A42-8D6D-0ED519ED566B}"/>
              </a:ext>
            </a:extLst>
          </p:cNvPr>
          <p:cNvSpPr/>
          <p:nvPr/>
        </p:nvSpPr>
        <p:spPr>
          <a:xfrm>
            <a:off x="8432215" y="5105401"/>
            <a:ext cx="2125089" cy="507831"/>
          </a:xfrm>
          <a:prstGeom prst="rect">
            <a:avLst/>
          </a:prstGeom>
        </p:spPr>
        <p:txBody>
          <a:bodyPr wrap="square">
            <a:spAutoFit/>
          </a:bodyPr>
          <a:lstStyle/>
          <a:p>
            <a:pPr marL="171450" indent="-171450">
              <a:buFont typeface="Arial" panose="020B0604020202020204" pitchFamily="34" charset="0"/>
              <a:buChar char="•"/>
            </a:pPr>
            <a:r>
              <a:rPr lang="en-US" sz="900" dirty="0">
                <a:solidFill>
                  <a:prstClr val="white"/>
                </a:solidFill>
                <a:latin typeface="Calibri"/>
              </a:rPr>
              <a:t>Carbon Black</a:t>
            </a:r>
          </a:p>
          <a:p>
            <a:pPr marL="171450" indent="-171450">
              <a:buFont typeface="Arial" panose="020B0604020202020204" pitchFamily="34" charset="0"/>
              <a:buChar char="•"/>
            </a:pPr>
            <a:r>
              <a:rPr lang="en-US" sz="900" dirty="0">
                <a:solidFill>
                  <a:prstClr val="white"/>
                </a:solidFill>
                <a:latin typeface="Calibri"/>
              </a:rPr>
              <a:t>Cinnamic Aldehyde</a:t>
            </a:r>
          </a:p>
          <a:p>
            <a:endParaRPr lang="en-US" sz="900" dirty="0">
              <a:solidFill>
                <a:prstClr val="white"/>
              </a:solidFill>
              <a:latin typeface="Calibri"/>
            </a:endParaRPr>
          </a:p>
        </p:txBody>
      </p:sp>
      <p:cxnSp>
        <p:nvCxnSpPr>
          <p:cNvPr id="39" name="Straight Connector 38">
            <a:extLst>
              <a:ext uri="{FF2B5EF4-FFF2-40B4-BE49-F238E27FC236}">
                <a16:creationId xmlns:a16="http://schemas.microsoft.com/office/drawing/2014/main" id="{13D3FCEC-D4A3-ED46-A5D5-3DBBEC51CFE8}"/>
              </a:ext>
            </a:extLst>
          </p:cNvPr>
          <p:cNvCxnSpPr>
            <a:cxnSpLocks/>
          </p:cNvCxnSpPr>
          <p:nvPr/>
        </p:nvCxnSpPr>
        <p:spPr>
          <a:xfrm>
            <a:off x="3805989" y="1295400"/>
            <a:ext cx="0" cy="52920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C4CAC868-490B-6B45-91DD-FC6CEC9C54E8}"/>
              </a:ext>
            </a:extLst>
          </p:cNvPr>
          <p:cNvCxnSpPr>
            <a:cxnSpLocks/>
          </p:cNvCxnSpPr>
          <p:nvPr/>
        </p:nvCxnSpPr>
        <p:spPr>
          <a:xfrm>
            <a:off x="6235472" y="1295400"/>
            <a:ext cx="0" cy="52920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3009029-7FB7-9D4E-B873-CCCA591E92CB}"/>
              </a:ext>
            </a:extLst>
          </p:cNvPr>
          <p:cNvCxnSpPr>
            <a:cxnSpLocks/>
          </p:cNvCxnSpPr>
          <p:nvPr/>
        </p:nvCxnSpPr>
        <p:spPr>
          <a:xfrm>
            <a:off x="8360562" y="1295400"/>
            <a:ext cx="0" cy="52920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24AE646C-4FE4-F947-98DB-2087C3FB10EF}"/>
              </a:ext>
            </a:extLst>
          </p:cNvPr>
          <p:cNvCxnSpPr/>
          <p:nvPr/>
        </p:nvCxnSpPr>
        <p:spPr>
          <a:xfrm>
            <a:off x="1524000" y="1676400"/>
            <a:ext cx="2273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43BE072B-3944-A74E-82C7-933889E8E66C}"/>
              </a:ext>
            </a:extLst>
          </p:cNvPr>
          <p:cNvCxnSpPr/>
          <p:nvPr/>
        </p:nvCxnSpPr>
        <p:spPr>
          <a:xfrm>
            <a:off x="1524000" y="3810000"/>
            <a:ext cx="2273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98766CDD-8062-7E42-B180-8A0C0CAA12C7}"/>
              </a:ext>
            </a:extLst>
          </p:cNvPr>
          <p:cNvCxnSpPr/>
          <p:nvPr/>
        </p:nvCxnSpPr>
        <p:spPr>
          <a:xfrm>
            <a:off x="1532021" y="5638800"/>
            <a:ext cx="227396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348FEB60-D88D-D146-BFDA-2744BCC62C21}"/>
              </a:ext>
            </a:extLst>
          </p:cNvPr>
          <p:cNvCxnSpPr>
            <a:cxnSpLocks/>
          </p:cNvCxnSpPr>
          <p:nvPr/>
        </p:nvCxnSpPr>
        <p:spPr>
          <a:xfrm flipV="1">
            <a:off x="3810000" y="2733212"/>
            <a:ext cx="2413440" cy="99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E8AE3CD3-7098-384D-9BD7-804E603F6DDC}"/>
              </a:ext>
            </a:extLst>
          </p:cNvPr>
          <p:cNvCxnSpPr>
            <a:cxnSpLocks/>
          </p:cNvCxnSpPr>
          <p:nvPr/>
        </p:nvCxnSpPr>
        <p:spPr>
          <a:xfrm flipV="1">
            <a:off x="6229296" y="1752601"/>
            <a:ext cx="2131266" cy="49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BC100866-F2C0-0F4B-9CAF-14FE5414AD33}"/>
              </a:ext>
            </a:extLst>
          </p:cNvPr>
          <p:cNvCxnSpPr>
            <a:cxnSpLocks/>
          </p:cNvCxnSpPr>
          <p:nvPr/>
        </p:nvCxnSpPr>
        <p:spPr>
          <a:xfrm flipV="1">
            <a:off x="6225196" y="3347806"/>
            <a:ext cx="2131266" cy="49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53D0505-A695-394E-80FA-40347154F9C3}"/>
              </a:ext>
            </a:extLst>
          </p:cNvPr>
          <p:cNvCxnSpPr>
            <a:cxnSpLocks/>
          </p:cNvCxnSpPr>
          <p:nvPr/>
        </p:nvCxnSpPr>
        <p:spPr>
          <a:xfrm flipV="1">
            <a:off x="6220812" y="4495801"/>
            <a:ext cx="2131266" cy="4995"/>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6503896-9136-AD4B-AE4D-BB1F25708753}"/>
              </a:ext>
            </a:extLst>
          </p:cNvPr>
          <p:cNvCxnSpPr>
            <a:cxnSpLocks/>
          </p:cNvCxnSpPr>
          <p:nvPr/>
        </p:nvCxnSpPr>
        <p:spPr>
          <a:xfrm flipV="1">
            <a:off x="3812334" y="5090138"/>
            <a:ext cx="2430592" cy="152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0898F83B-260A-FB44-AD35-259795C059B5}"/>
              </a:ext>
            </a:extLst>
          </p:cNvPr>
          <p:cNvCxnSpPr>
            <a:cxnSpLocks/>
          </p:cNvCxnSpPr>
          <p:nvPr/>
        </p:nvCxnSpPr>
        <p:spPr>
          <a:xfrm flipV="1">
            <a:off x="8364793" y="1745120"/>
            <a:ext cx="2307438" cy="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73A18459-5A66-E541-9731-CE6161F04FAC}"/>
              </a:ext>
            </a:extLst>
          </p:cNvPr>
          <p:cNvCxnSpPr>
            <a:cxnSpLocks/>
          </p:cNvCxnSpPr>
          <p:nvPr/>
        </p:nvCxnSpPr>
        <p:spPr>
          <a:xfrm flipV="1">
            <a:off x="8369553" y="2964320"/>
            <a:ext cx="2307438" cy="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370F6F50-CA6D-4F4D-BB1A-1CACE00F20A4}"/>
              </a:ext>
            </a:extLst>
          </p:cNvPr>
          <p:cNvCxnSpPr>
            <a:cxnSpLocks/>
          </p:cNvCxnSpPr>
          <p:nvPr/>
        </p:nvCxnSpPr>
        <p:spPr>
          <a:xfrm flipV="1">
            <a:off x="8360562" y="3878720"/>
            <a:ext cx="2307438" cy="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48500E6-3B1C-F441-B50D-4CF25EF7A2E6}"/>
              </a:ext>
            </a:extLst>
          </p:cNvPr>
          <p:cNvCxnSpPr>
            <a:cxnSpLocks/>
          </p:cNvCxnSpPr>
          <p:nvPr/>
        </p:nvCxnSpPr>
        <p:spPr>
          <a:xfrm flipV="1">
            <a:off x="8360562" y="5021720"/>
            <a:ext cx="2307438" cy="74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770778BB-FE24-751D-753B-88C4B14ACAEC}"/>
              </a:ext>
            </a:extLst>
          </p:cNvPr>
          <p:cNvCxnSpPr>
            <a:cxnSpLocks/>
          </p:cNvCxnSpPr>
          <p:nvPr/>
        </p:nvCxnSpPr>
        <p:spPr>
          <a:xfrm flipV="1">
            <a:off x="3810000" y="3962401"/>
            <a:ext cx="2413440" cy="99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2785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4" name="Rectangle 3">
            <a:extLst>
              <a:ext uri="{FF2B5EF4-FFF2-40B4-BE49-F238E27FC236}">
                <a16:creationId xmlns:a16="http://schemas.microsoft.com/office/drawing/2014/main" id="{F3A36BAB-B171-F045-8661-4A94574E9602}"/>
              </a:ext>
            </a:extLst>
          </p:cNvPr>
          <p:cNvSpPr/>
          <p:nvPr/>
        </p:nvSpPr>
        <p:spPr>
          <a:xfrm>
            <a:off x="304800" y="1780401"/>
            <a:ext cx="3530640" cy="276999"/>
          </a:xfrm>
          <a:prstGeom prst="rect">
            <a:avLst/>
          </a:prstGeom>
        </p:spPr>
        <p:txBody>
          <a:bodyPr wrap="square">
            <a:spAutoFit/>
          </a:bodyPr>
          <a:lstStyle/>
          <a:p>
            <a:r>
              <a:rPr lang="en-US" sz="1200" b="1" dirty="0">
                <a:solidFill>
                  <a:srgbClr val="FFC000"/>
                </a:solidFill>
              </a:rPr>
              <a:t>Printing Inks, Coating &amp;  Adhesives</a:t>
            </a:r>
          </a:p>
        </p:txBody>
      </p:sp>
      <p:sp>
        <p:nvSpPr>
          <p:cNvPr id="5" name="Rectangle 4">
            <a:extLst>
              <a:ext uri="{FF2B5EF4-FFF2-40B4-BE49-F238E27FC236}">
                <a16:creationId xmlns:a16="http://schemas.microsoft.com/office/drawing/2014/main" id="{A38F618D-CE51-6647-B497-6EAB9E9523C5}"/>
              </a:ext>
            </a:extLst>
          </p:cNvPr>
          <p:cNvSpPr/>
          <p:nvPr/>
        </p:nvSpPr>
        <p:spPr>
          <a:xfrm>
            <a:off x="516503" y="2249269"/>
            <a:ext cx="2156518" cy="646331"/>
          </a:xfrm>
          <a:prstGeom prst="rect">
            <a:avLst/>
          </a:prstGeom>
        </p:spPr>
        <p:txBody>
          <a:bodyPr wrap="square">
            <a:spAutoFit/>
          </a:bodyPr>
          <a:lstStyle/>
          <a:p>
            <a:pPr marL="171450" indent="-171450">
              <a:buFont typeface="Arial" panose="020B0604020202020204" pitchFamily="34" charset="0"/>
              <a:buChar char="•"/>
            </a:pPr>
            <a:r>
              <a:rPr lang="en-US" sz="900" dirty="0">
                <a:solidFill>
                  <a:schemeClr val="bg1"/>
                </a:solidFill>
              </a:rPr>
              <a:t>Diacetone Alcohol </a:t>
            </a:r>
          </a:p>
          <a:p>
            <a:pPr marL="171450" indent="-171450">
              <a:buFont typeface="Arial" panose="020B0604020202020204" pitchFamily="34" charset="0"/>
              <a:buChar char="•"/>
            </a:pPr>
            <a:r>
              <a:rPr lang="en-US" sz="900" dirty="0" err="1">
                <a:solidFill>
                  <a:schemeClr val="bg1"/>
                </a:solidFill>
              </a:rPr>
              <a:t>Mesityl</a:t>
            </a:r>
            <a:r>
              <a:rPr lang="en-US" sz="900" dirty="0">
                <a:solidFill>
                  <a:schemeClr val="bg1"/>
                </a:solidFill>
              </a:rPr>
              <a:t> Oxide</a:t>
            </a:r>
          </a:p>
          <a:p>
            <a:pPr marL="171450" indent="-171450">
              <a:buFont typeface="Arial" panose="020B0604020202020204" pitchFamily="34" charset="0"/>
              <a:buChar char="•"/>
            </a:pPr>
            <a:r>
              <a:rPr lang="en-US" sz="900" dirty="0">
                <a:solidFill>
                  <a:schemeClr val="bg1"/>
                </a:solidFill>
              </a:rPr>
              <a:t>Ortho </a:t>
            </a:r>
            <a:r>
              <a:rPr lang="en-US" sz="900" dirty="0" err="1">
                <a:solidFill>
                  <a:schemeClr val="bg1"/>
                </a:solidFill>
              </a:rPr>
              <a:t>Dichloro</a:t>
            </a:r>
            <a:r>
              <a:rPr lang="en-US" sz="900" dirty="0">
                <a:solidFill>
                  <a:schemeClr val="bg1"/>
                </a:solidFill>
              </a:rPr>
              <a:t> Benzene</a:t>
            </a:r>
          </a:p>
          <a:p>
            <a:pPr marL="171450" indent="-171450">
              <a:buFont typeface="Arial" panose="020B0604020202020204" pitchFamily="34" charset="0"/>
              <a:buChar char="•"/>
            </a:pPr>
            <a:r>
              <a:rPr lang="en-US" sz="900" dirty="0" err="1">
                <a:solidFill>
                  <a:schemeClr val="bg1"/>
                </a:solidFill>
              </a:rPr>
              <a:t>Phenoxy</a:t>
            </a:r>
            <a:r>
              <a:rPr lang="en-US" sz="900" dirty="0">
                <a:solidFill>
                  <a:schemeClr val="bg1"/>
                </a:solidFill>
              </a:rPr>
              <a:t> Ethanol</a:t>
            </a:r>
          </a:p>
        </p:txBody>
      </p:sp>
      <p:sp>
        <p:nvSpPr>
          <p:cNvPr id="6" name="Rectangle 5">
            <a:extLst>
              <a:ext uri="{FF2B5EF4-FFF2-40B4-BE49-F238E27FC236}">
                <a16:creationId xmlns:a16="http://schemas.microsoft.com/office/drawing/2014/main" id="{AEB3C334-AB6E-8E45-A3E5-97F25F20D837}"/>
              </a:ext>
            </a:extLst>
          </p:cNvPr>
          <p:cNvSpPr/>
          <p:nvPr/>
        </p:nvSpPr>
        <p:spPr>
          <a:xfrm>
            <a:off x="347894" y="3065210"/>
            <a:ext cx="2484573" cy="276999"/>
          </a:xfrm>
          <a:prstGeom prst="rect">
            <a:avLst/>
          </a:prstGeom>
        </p:spPr>
        <p:txBody>
          <a:bodyPr wrap="square">
            <a:spAutoFit/>
          </a:bodyPr>
          <a:lstStyle/>
          <a:p>
            <a:r>
              <a:rPr lang="en-US" sz="1200" b="1" dirty="0">
                <a:solidFill>
                  <a:srgbClr val="FFC000"/>
                </a:solidFill>
              </a:rPr>
              <a:t>Personal Care &amp;  Cosmetics</a:t>
            </a:r>
          </a:p>
        </p:txBody>
      </p:sp>
      <p:sp>
        <p:nvSpPr>
          <p:cNvPr id="7" name="Rectangle 6">
            <a:extLst>
              <a:ext uri="{FF2B5EF4-FFF2-40B4-BE49-F238E27FC236}">
                <a16:creationId xmlns:a16="http://schemas.microsoft.com/office/drawing/2014/main" id="{CF305D26-535E-3445-B213-A71A76526FA3}"/>
              </a:ext>
            </a:extLst>
          </p:cNvPr>
          <p:cNvSpPr/>
          <p:nvPr/>
        </p:nvSpPr>
        <p:spPr>
          <a:xfrm>
            <a:off x="524024" y="3530221"/>
            <a:ext cx="2132315" cy="2446824"/>
          </a:xfrm>
          <a:prstGeom prst="rect">
            <a:avLst/>
          </a:prstGeom>
        </p:spPr>
        <p:txBody>
          <a:bodyPr wrap="none">
            <a:spAutoFit/>
          </a:bodyPr>
          <a:lstStyle/>
          <a:p>
            <a:pPr marL="171450" indent="-171450">
              <a:buFont typeface="Arial" panose="020B0604020202020204" pitchFamily="34" charset="0"/>
              <a:buChar char="•"/>
            </a:pPr>
            <a:r>
              <a:rPr lang="en-US" sz="900" dirty="0">
                <a:solidFill>
                  <a:schemeClr val="bg1"/>
                </a:solidFill>
              </a:rPr>
              <a:t>1,2-Hexanediol (1,2- HDO)</a:t>
            </a:r>
          </a:p>
          <a:p>
            <a:pPr marL="171450" indent="-171450">
              <a:buFont typeface="Arial" panose="020B0604020202020204" pitchFamily="34" charset="0"/>
              <a:buChar char="•"/>
            </a:pPr>
            <a:r>
              <a:rPr lang="en-US" sz="900" dirty="0">
                <a:solidFill>
                  <a:schemeClr val="bg1"/>
                </a:solidFill>
              </a:rPr>
              <a:t>1,2-Octanediol / Caprylyl Glycol</a:t>
            </a:r>
          </a:p>
          <a:p>
            <a:pPr marL="171450" indent="-171450">
              <a:buFont typeface="Arial" panose="020B0604020202020204" pitchFamily="34" charset="0"/>
              <a:buChar char="•"/>
            </a:pPr>
            <a:r>
              <a:rPr lang="en-US" sz="900" dirty="0">
                <a:solidFill>
                  <a:schemeClr val="bg1"/>
                </a:solidFill>
              </a:rPr>
              <a:t>2-Methoxy Naphthalene</a:t>
            </a:r>
          </a:p>
          <a:p>
            <a:pPr marL="171450" indent="-171450">
              <a:buFont typeface="Arial" panose="020B0604020202020204" pitchFamily="34" charset="0"/>
              <a:buChar char="•"/>
            </a:pPr>
            <a:r>
              <a:rPr lang="en-US" sz="900" dirty="0" err="1">
                <a:solidFill>
                  <a:schemeClr val="bg1"/>
                </a:solidFill>
              </a:rPr>
              <a:t>Amodimethicone</a:t>
            </a:r>
            <a:r>
              <a:rPr lang="en-US" sz="900" dirty="0">
                <a:solidFill>
                  <a:schemeClr val="bg1"/>
                </a:solidFill>
              </a:rPr>
              <a:t> </a:t>
            </a:r>
          </a:p>
          <a:p>
            <a:pPr marL="171450" indent="-171450">
              <a:buFont typeface="Arial" panose="020B0604020202020204" pitchFamily="34" charset="0"/>
              <a:buChar char="•"/>
            </a:pPr>
            <a:r>
              <a:rPr lang="en-US" sz="900" dirty="0" err="1">
                <a:solidFill>
                  <a:schemeClr val="bg1"/>
                </a:solidFill>
              </a:rPr>
              <a:t>Cetyl</a:t>
            </a:r>
            <a:r>
              <a:rPr lang="en-US" sz="900" dirty="0">
                <a:solidFill>
                  <a:schemeClr val="bg1"/>
                </a:solidFill>
              </a:rPr>
              <a:t> </a:t>
            </a:r>
            <a:r>
              <a:rPr lang="en-US" sz="900" dirty="0" err="1">
                <a:solidFill>
                  <a:schemeClr val="bg1"/>
                </a:solidFill>
              </a:rPr>
              <a:t>Methicone</a:t>
            </a:r>
            <a:endParaRPr lang="en-US" sz="900" dirty="0">
              <a:solidFill>
                <a:schemeClr val="bg1"/>
              </a:solidFill>
            </a:endParaRPr>
          </a:p>
          <a:p>
            <a:pPr marL="171450" indent="-171450">
              <a:buFont typeface="Arial" panose="020B0604020202020204" pitchFamily="34" charset="0"/>
              <a:buChar char="•"/>
            </a:pPr>
            <a:r>
              <a:rPr lang="en-US" sz="900" dirty="0" err="1">
                <a:solidFill>
                  <a:schemeClr val="bg1"/>
                </a:solidFill>
              </a:rPr>
              <a:t>Cyclopentasiloxane</a:t>
            </a:r>
            <a:endParaRPr lang="en-US" sz="900" dirty="0">
              <a:solidFill>
                <a:schemeClr val="bg1"/>
              </a:solidFill>
            </a:endParaRPr>
          </a:p>
          <a:p>
            <a:pPr marL="171450" indent="-171450">
              <a:buFont typeface="Arial" panose="020B0604020202020204" pitchFamily="34" charset="0"/>
              <a:buChar char="•"/>
            </a:pPr>
            <a:r>
              <a:rPr lang="en-US" sz="900" dirty="0" err="1">
                <a:solidFill>
                  <a:schemeClr val="bg1"/>
                </a:solidFill>
              </a:rPr>
              <a:t>Ethylhexylglycerin</a:t>
            </a:r>
            <a:endParaRPr lang="en-US" sz="900" dirty="0">
              <a:solidFill>
                <a:schemeClr val="bg1"/>
              </a:solidFill>
            </a:endParaRPr>
          </a:p>
          <a:p>
            <a:pPr marL="171450" indent="-171450">
              <a:buFont typeface="Arial" panose="020B0604020202020204" pitchFamily="34" charset="0"/>
              <a:buChar char="•"/>
            </a:pPr>
            <a:r>
              <a:rPr lang="en-US" sz="900" dirty="0" err="1">
                <a:solidFill>
                  <a:schemeClr val="bg1"/>
                </a:solidFill>
              </a:rPr>
              <a:t>Nonylphenol</a:t>
            </a:r>
            <a:r>
              <a:rPr lang="en-US" sz="900" dirty="0">
                <a:solidFill>
                  <a:schemeClr val="bg1"/>
                </a:solidFill>
              </a:rPr>
              <a:t> </a:t>
            </a:r>
            <a:r>
              <a:rPr lang="en-US" sz="900" dirty="0" err="1">
                <a:solidFill>
                  <a:schemeClr val="bg1"/>
                </a:solidFill>
              </a:rPr>
              <a:t>Ethoxylates</a:t>
            </a: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Polydimethylsiloxanes-200/350/1000 </a:t>
            </a:r>
          </a:p>
          <a:p>
            <a:r>
              <a:rPr lang="en-US" sz="900" dirty="0">
                <a:solidFill>
                  <a:schemeClr val="bg1"/>
                </a:solidFill>
              </a:rPr>
              <a:t>      (PDMS)</a:t>
            </a:r>
          </a:p>
          <a:p>
            <a:pPr marL="171450" indent="-171450">
              <a:buFont typeface="Arial" panose="020B0604020202020204" pitchFamily="34" charset="0"/>
              <a:buChar char="•"/>
            </a:pPr>
            <a:r>
              <a:rPr lang="en-US" sz="900" dirty="0">
                <a:solidFill>
                  <a:schemeClr val="bg1"/>
                </a:solidFill>
              </a:rPr>
              <a:t>Phenyl </a:t>
            </a:r>
            <a:r>
              <a:rPr lang="en-US" sz="900" dirty="0" err="1">
                <a:solidFill>
                  <a:schemeClr val="bg1"/>
                </a:solidFill>
              </a:rPr>
              <a:t>Trimethicone</a:t>
            </a:r>
            <a:endParaRPr lang="en-US" sz="900" dirty="0">
              <a:solidFill>
                <a:schemeClr val="bg1"/>
              </a:solidFill>
            </a:endParaRPr>
          </a:p>
          <a:p>
            <a:pPr marL="171450" indent="-171450">
              <a:buFont typeface="Arial" panose="020B0604020202020204" pitchFamily="34" charset="0"/>
              <a:buChar char="•"/>
            </a:pPr>
            <a:r>
              <a:rPr lang="en-US" sz="900" dirty="0" err="1">
                <a:solidFill>
                  <a:schemeClr val="bg1"/>
                </a:solidFill>
              </a:rPr>
              <a:t>Trimethylsiloxysilicate</a:t>
            </a: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p:txBody>
      </p:sp>
      <p:sp>
        <p:nvSpPr>
          <p:cNvPr id="9" name="Rectangle 8">
            <a:extLst>
              <a:ext uri="{FF2B5EF4-FFF2-40B4-BE49-F238E27FC236}">
                <a16:creationId xmlns:a16="http://schemas.microsoft.com/office/drawing/2014/main" id="{3B78726A-5D55-CF49-87B4-1577EA6BB4DE}"/>
              </a:ext>
            </a:extLst>
          </p:cNvPr>
          <p:cNvSpPr/>
          <p:nvPr/>
        </p:nvSpPr>
        <p:spPr>
          <a:xfrm>
            <a:off x="3174110" y="1772168"/>
            <a:ext cx="1300356" cy="276999"/>
          </a:xfrm>
          <a:prstGeom prst="rect">
            <a:avLst/>
          </a:prstGeom>
        </p:spPr>
        <p:txBody>
          <a:bodyPr wrap="none">
            <a:spAutoFit/>
          </a:bodyPr>
          <a:lstStyle/>
          <a:p>
            <a:r>
              <a:rPr lang="en-US" sz="1200" b="1" dirty="0">
                <a:solidFill>
                  <a:srgbClr val="FFC000"/>
                </a:solidFill>
              </a:rPr>
              <a:t>Flame Retardants</a:t>
            </a:r>
          </a:p>
        </p:txBody>
      </p:sp>
      <p:sp>
        <p:nvSpPr>
          <p:cNvPr id="10" name="Rectangle 9">
            <a:extLst>
              <a:ext uri="{FF2B5EF4-FFF2-40B4-BE49-F238E27FC236}">
                <a16:creationId xmlns:a16="http://schemas.microsoft.com/office/drawing/2014/main" id="{17FCFCB2-0F31-364E-9F74-E234CCD243D6}"/>
              </a:ext>
            </a:extLst>
          </p:cNvPr>
          <p:cNvSpPr/>
          <p:nvPr/>
        </p:nvSpPr>
        <p:spPr>
          <a:xfrm>
            <a:off x="3267638" y="3910072"/>
            <a:ext cx="2371162" cy="2031325"/>
          </a:xfrm>
          <a:prstGeom prst="rect">
            <a:avLst/>
          </a:prstGeom>
        </p:spPr>
        <p:txBody>
          <a:bodyPr wrap="none">
            <a:spAutoFit/>
          </a:bodyPr>
          <a:lstStyle/>
          <a:p>
            <a:endParaRPr lang="en-IN" sz="900" dirty="0">
              <a:solidFill>
                <a:schemeClr val="bg1"/>
              </a:solidFill>
            </a:endParaRPr>
          </a:p>
          <a:p>
            <a:pPr marL="171450" indent="-171450">
              <a:buFont typeface="Arial" panose="020B0604020202020204" pitchFamily="34" charset="0"/>
              <a:buChar char="•"/>
            </a:pPr>
            <a:r>
              <a:rPr lang="en-IN" sz="900" dirty="0">
                <a:solidFill>
                  <a:schemeClr val="bg1"/>
                </a:solidFill>
              </a:rPr>
              <a:t>1-Acetyl Naphthalene</a:t>
            </a:r>
          </a:p>
          <a:p>
            <a:pPr marL="171450" indent="-171450">
              <a:buFont typeface="Arial" panose="020B0604020202020204" pitchFamily="34" charset="0"/>
              <a:buChar char="•"/>
            </a:pPr>
            <a:r>
              <a:rPr lang="en-IN" sz="900" dirty="0">
                <a:solidFill>
                  <a:schemeClr val="bg1"/>
                </a:solidFill>
              </a:rPr>
              <a:t>2-Acetyl Naphthalene</a:t>
            </a:r>
          </a:p>
          <a:p>
            <a:pPr marL="171450" indent="-171450">
              <a:buFont typeface="Arial" panose="020B0604020202020204" pitchFamily="34" charset="0"/>
              <a:buChar char="•"/>
            </a:pPr>
            <a:r>
              <a:rPr lang="en-IN" sz="900" dirty="0">
                <a:solidFill>
                  <a:schemeClr val="bg1"/>
                </a:solidFill>
              </a:rPr>
              <a:t>Acetic Anhydride (AAH)</a:t>
            </a:r>
          </a:p>
          <a:p>
            <a:pPr marL="171450" indent="-171450">
              <a:buFont typeface="Arial" panose="020B0604020202020204" pitchFamily="34" charset="0"/>
              <a:buChar char="•"/>
            </a:pPr>
            <a:r>
              <a:rPr lang="en-IN" sz="900" dirty="0">
                <a:solidFill>
                  <a:schemeClr val="bg1"/>
                </a:solidFill>
              </a:rPr>
              <a:t>Ethyl Acetate (ETAC) –Normal &amp; Bio-based</a:t>
            </a:r>
          </a:p>
          <a:p>
            <a:pPr marL="171450" indent="-171450">
              <a:buFont typeface="Arial" panose="020B0604020202020204" pitchFamily="34" charset="0"/>
              <a:buChar char="•"/>
            </a:pPr>
            <a:r>
              <a:rPr lang="it-IT" sz="900" dirty="0">
                <a:solidFill>
                  <a:schemeClr val="bg1"/>
                </a:solidFill>
              </a:rPr>
              <a:t>Ethyl Amine (Mono, Di &amp; Tri)</a:t>
            </a:r>
          </a:p>
          <a:p>
            <a:pPr marL="171450" indent="-171450">
              <a:buFont typeface="Arial" panose="020B0604020202020204" pitchFamily="34" charset="0"/>
              <a:buChar char="•"/>
            </a:pPr>
            <a:r>
              <a:rPr lang="en-US" sz="900" dirty="0">
                <a:solidFill>
                  <a:schemeClr val="bg1"/>
                </a:solidFill>
              </a:rPr>
              <a:t>Phosphoric Acid (Food Grade)</a:t>
            </a:r>
            <a:endParaRPr lang="en-IN" sz="900" dirty="0">
              <a:solidFill>
                <a:schemeClr val="bg1"/>
              </a:solidFill>
            </a:endParaRPr>
          </a:p>
          <a:p>
            <a:pPr marL="171450" indent="-171450">
              <a:buFont typeface="Arial" panose="020B0604020202020204" pitchFamily="34" charset="0"/>
              <a:buChar char="•"/>
            </a:pPr>
            <a:r>
              <a:rPr lang="en-IN" sz="900" dirty="0">
                <a:solidFill>
                  <a:schemeClr val="bg1"/>
                </a:solidFill>
              </a:rPr>
              <a:t>Phosphorus Pentachloride</a:t>
            </a:r>
          </a:p>
          <a:p>
            <a:pPr marL="171450" indent="-171450">
              <a:buFont typeface="Arial" panose="020B0604020202020204" pitchFamily="34" charset="0"/>
              <a:buChar char="•"/>
            </a:pPr>
            <a:r>
              <a:rPr lang="en-IN" sz="900" dirty="0" err="1">
                <a:solidFill>
                  <a:schemeClr val="bg1"/>
                </a:solidFill>
              </a:rPr>
              <a:t>Polysorbate</a:t>
            </a:r>
            <a:endParaRPr lang="en-IN" sz="900" dirty="0">
              <a:solidFill>
                <a:schemeClr val="bg1"/>
              </a:solidFill>
            </a:endParaRPr>
          </a:p>
          <a:p>
            <a:pPr marL="171450" indent="-171450">
              <a:buFont typeface="Arial" panose="020B0604020202020204" pitchFamily="34" charset="0"/>
              <a:buChar char="•"/>
            </a:pPr>
            <a:r>
              <a:rPr lang="en-IN" sz="900" dirty="0">
                <a:solidFill>
                  <a:schemeClr val="bg1"/>
                </a:solidFill>
              </a:rPr>
              <a:t>Sorbitol Liquid 70%</a:t>
            </a:r>
          </a:p>
          <a:p>
            <a:endParaRPr lang="en-US" sz="900" dirty="0">
              <a:solidFill>
                <a:schemeClr val="bg1"/>
              </a:solidFill>
            </a:endParaRPr>
          </a:p>
          <a:p>
            <a:pPr marL="171450" indent="-171450">
              <a:buFont typeface="Arial" panose="020B0604020202020204" pitchFamily="34" charset="0"/>
              <a:buChar char="•"/>
            </a:pPr>
            <a:endParaRPr lang="en-IN" sz="900" dirty="0">
              <a:solidFill>
                <a:schemeClr val="bg1"/>
              </a:solidFill>
            </a:endParaRPr>
          </a:p>
          <a:p>
            <a:pPr marL="171450" indent="-171450">
              <a:buFont typeface="Arial" panose="020B0604020202020204" pitchFamily="34" charset="0"/>
              <a:buChar char="•"/>
            </a:pPr>
            <a:endParaRPr lang="en-IN" sz="900" dirty="0">
              <a:solidFill>
                <a:schemeClr val="bg1"/>
              </a:solidFill>
            </a:endParaRPr>
          </a:p>
          <a:p>
            <a:pPr marL="171450" indent="-171450">
              <a:buFont typeface="Arial" panose="020B0604020202020204" pitchFamily="34" charset="0"/>
              <a:buChar char="•"/>
            </a:pPr>
            <a:endParaRPr lang="en-IN" sz="900" dirty="0">
              <a:solidFill>
                <a:schemeClr val="bg1"/>
              </a:solidFill>
            </a:endParaRPr>
          </a:p>
        </p:txBody>
      </p:sp>
      <p:sp>
        <p:nvSpPr>
          <p:cNvPr id="19" name="Rectangle 18">
            <a:extLst>
              <a:ext uri="{FF2B5EF4-FFF2-40B4-BE49-F238E27FC236}">
                <a16:creationId xmlns:a16="http://schemas.microsoft.com/office/drawing/2014/main" id="{73C386C8-A896-B74D-BFA0-C02EE0B88326}"/>
              </a:ext>
            </a:extLst>
          </p:cNvPr>
          <p:cNvSpPr/>
          <p:nvPr/>
        </p:nvSpPr>
        <p:spPr>
          <a:xfrm>
            <a:off x="6259976" y="1752600"/>
            <a:ext cx="4233763" cy="276999"/>
          </a:xfrm>
          <a:prstGeom prst="rect">
            <a:avLst/>
          </a:prstGeom>
        </p:spPr>
        <p:txBody>
          <a:bodyPr wrap="square">
            <a:spAutoFit/>
          </a:bodyPr>
          <a:lstStyle/>
          <a:p>
            <a:r>
              <a:rPr lang="en-US" sz="1200" b="1" dirty="0">
                <a:solidFill>
                  <a:srgbClr val="FFC000"/>
                </a:solidFill>
              </a:rPr>
              <a:t>Flavors &amp; Fragrances (Aroma Chemicals)</a:t>
            </a:r>
          </a:p>
        </p:txBody>
      </p:sp>
      <p:sp>
        <p:nvSpPr>
          <p:cNvPr id="23" name="Rectangle 22">
            <a:extLst>
              <a:ext uri="{FF2B5EF4-FFF2-40B4-BE49-F238E27FC236}">
                <a16:creationId xmlns:a16="http://schemas.microsoft.com/office/drawing/2014/main" id="{6D6AA4DB-2F10-2047-BF74-6276F98F2E28}"/>
              </a:ext>
            </a:extLst>
          </p:cNvPr>
          <p:cNvSpPr/>
          <p:nvPr/>
        </p:nvSpPr>
        <p:spPr>
          <a:xfrm>
            <a:off x="9508068" y="1784460"/>
            <a:ext cx="2220241" cy="276999"/>
          </a:xfrm>
          <a:prstGeom prst="rect">
            <a:avLst/>
          </a:prstGeom>
        </p:spPr>
        <p:txBody>
          <a:bodyPr wrap="square">
            <a:spAutoFit/>
          </a:bodyPr>
          <a:lstStyle/>
          <a:p>
            <a:r>
              <a:rPr lang="en-US" sz="1200" b="1" dirty="0">
                <a:solidFill>
                  <a:srgbClr val="FFC000"/>
                </a:solidFill>
              </a:rPr>
              <a:t>Plant Protection / Agriculture</a:t>
            </a:r>
          </a:p>
        </p:txBody>
      </p:sp>
      <p:sp>
        <p:nvSpPr>
          <p:cNvPr id="24" name="Rectangle 23">
            <a:extLst>
              <a:ext uri="{FF2B5EF4-FFF2-40B4-BE49-F238E27FC236}">
                <a16:creationId xmlns:a16="http://schemas.microsoft.com/office/drawing/2014/main" id="{838F4E5F-CE7E-8A41-8314-F331E14CA11A}"/>
              </a:ext>
            </a:extLst>
          </p:cNvPr>
          <p:cNvSpPr/>
          <p:nvPr/>
        </p:nvSpPr>
        <p:spPr>
          <a:xfrm>
            <a:off x="9332146" y="2041361"/>
            <a:ext cx="2278188" cy="1892826"/>
          </a:xfrm>
          <a:prstGeom prst="rect">
            <a:avLst/>
          </a:prstGeom>
        </p:spPr>
        <p:txBody>
          <a:bodyPr wrap="none">
            <a:spAutoFit/>
          </a:bodyPr>
          <a:lstStyle/>
          <a:p>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2-Ethylhexylamine</a:t>
            </a:r>
          </a:p>
          <a:p>
            <a:pPr marL="171450" indent="-171450">
              <a:buFont typeface="Arial" panose="020B0604020202020204" pitchFamily="34" charset="0"/>
              <a:buChar char="•"/>
            </a:pPr>
            <a:r>
              <a:rPr lang="en-US" sz="900" dirty="0" err="1">
                <a:solidFill>
                  <a:schemeClr val="bg1"/>
                </a:solidFill>
              </a:rPr>
              <a:t>Acrolein</a:t>
            </a:r>
            <a:r>
              <a:rPr lang="en-US" sz="900" dirty="0">
                <a:solidFill>
                  <a:schemeClr val="bg1"/>
                </a:solidFill>
              </a:rPr>
              <a:t> (2-Propanal)</a:t>
            </a:r>
          </a:p>
          <a:p>
            <a:pPr marL="171450" indent="-171450">
              <a:buFont typeface="Arial" panose="020B0604020202020204" pitchFamily="34" charset="0"/>
              <a:buChar char="•"/>
            </a:pPr>
            <a:r>
              <a:rPr lang="en-US" sz="900" dirty="0">
                <a:solidFill>
                  <a:schemeClr val="bg1"/>
                </a:solidFill>
              </a:rPr>
              <a:t>Benzyl Amine</a:t>
            </a:r>
          </a:p>
          <a:p>
            <a:pPr marL="171450" indent="-171450">
              <a:buFont typeface="Arial" panose="020B0604020202020204" pitchFamily="34" charset="0"/>
              <a:buChar char="•"/>
            </a:pPr>
            <a:r>
              <a:rPr lang="en-US" sz="900" dirty="0">
                <a:solidFill>
                  <a:schemeClr val="bg1"/>
                </a:solidFill>
              </a:rPr>
              <a:t>Bis-2-Ethylhexylamine</a:t>
            </a:r>
          </a:p>
          <a:p>
            <a:pPr marL="171450" indent="-171450">
              <a:buFont typeface="Arial" panose="020B0604020202020204" pitchFamily="34" charset="0"/>
              <a:buChar char="•"/>
            </a:pPr>
            <a:r>
              <a:rPr lang="en-US" sz="900" dirty="0">
                <a:solidFill>
                  <a:schemeClr val="bg1"/>
                </a:solidFill>
              </a:rPr>
              <a:t>Diethyl Amino Ethanol (DEAE)</a:t>
            </a:r>
          </a:p>
          <a:p>
            <a:pPr marL="171450" indent="-171450">
              <a:buFont typeface="Arial" panose="020B0604020202020204" pitchFamily="34" charset="0"/>
              <a:buChar char="•"/>
            </a:pPr>
            <a:r>
              <a:rPr lang="en-US" sz="900" dirty="0" err="1">
                <a:solidFill>
                  <a:schemeClr val="bg1"/>
                </a:solidFill>
              </a:rPr>
              <a:t>Diethylhydroxylamine</a:t>
            </a:r>
            <a:r>
              <a:rPr lang="en-US" sz="900" dirty="0">
                <a:solidFill>
                  <a:schemeClr val="bg1"/>
                </a:solidFill>
              </a:rPr>
              <a:t> (DEHA)</a:t>
            </a:r>
          </a:p>
          <a:p>
            <a:pPr marL="171450" indent="-171450">
              <a:buFont typeface="Arial" panose="020B0604020202020204" pitchFamily="34" charset="0"/>
              <a:buChar char="•"/>
            </a:pPr>
            <a:r>
              <a:rPr lang="en-US" sz="900" dirty="0" err="1">
                <a:solidFill>
                  <a:schemeClr val="bg1"/>
                </a:solidFill>
              </a:rPr>
              <a:t>Diisopropylamine</a:t>
            </a:r>
            <a:r>
              <a:rPr lang="en-US" sz="900" dirty="0">
                <a:solidFill>
                  <a:schemeClr val="bg1"/>
                </a:solidFill>
              </a:rPr>
              <a:t> (DIPA)</a:t>
            </a:r>
          </a:p>
          <a:p>
            <a:pPr marL="171450" indent="-171450">
              <a:buFont typeface="Arial" panose="020B0604020202020204" pitchFamily="34" charset="0"/>
              <a:buChar char="•"/>
            </a:pPr>
            <a:r>
              <a:rPr lang="en-US" sz="900" dirty="0">
                <a:solidFill>
                  <a:schemeClr val="bg1"/>
                </a:solidFill>
              </a:rPr>
              <a:t>Dimethylamine hydrochloride (DMAHCL)</a:t>
            </a:r>
          </a:p>
          <a:p>
            <a:pPr marL="171450" indent="-171450">
              <a:buFont typeface="Arial" panose="020B0604020202020204" pitchFamily="34" charset="0"/>
              <a:buChar char="•"/>
            </a:pPr>
            <a:r>
              <a:rPr lang="en-US" sz="900" dirty="0">
                <a:solidFill>
                  <a:schemeClr val="bg1"/>
                </a:solidFill>
              </a:rPr>
              <a:t>Gamma-Butyrolactone (GBL)</a:t>
            </a:r>
          </a:p>
          <a:p>
            <a:pPr marL="171450" indent="-171450">
              <a:buFont typeface="Arial" panose="020B0604020202020204" pitchFamily="34" charset="0"/>
              <a:buChar char="•"/>
            </a:pPr>
            <a:r>
              <a:rPr lang="en-US" sz="900" dirty="0">
                <a:solidFill>
                  <a:schemeClr val="bg1"/>
                </a:solidFill>
              </a:rPr>
              <a:t>Methylene Chloride</a:t>
            </a:r>
          </a:p>
          <a:p>
            <a:pPr marL="171450" indent="-171450">
              <a:buFont typeface="Arial" panose="020B0604020202020204" pitchFamily="34" charset="0"/>
              <a:buChar char="•"/>
            </a:pPr>
            <a:r>
              <a:rPr lang="en-US" sz="900" dirty="0" err="1">
                <a:solidFill>
                  <a:schemeClr val="bg1"/>
                </a:solidFill>
              </a:rPr>
              <a:t>Morpholine</a:t>
            </a: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p:txBody>
      </p:sp>
      <p:sp>
        <p:nvSpPr>
          <p:cNvPr id="25" name="Rectangle 24">
            <a:extLst>
              <a:ext uri="{FF2B5EF4-FFF2-40B4-BE49-F238E27FC236}">
                <a16:creationId xmlns:a16="http://schemas.microsoft.com/office/drawing/2014/main" id="{07FBD408-20E3-D64C-98AD-F35971988D5A}"/>
              </a:ext>
            </a:extLst>
          </p:cNvPr>
          <p:cNvSpPr/>
          <p:nvPr/>
        </p:nvSpPr>
        <p:spPr>
          <a:xfrm>
            <a:off x="9220200" y="5182190"/>
            <a:ext cx="1443893" cy="276999"/>
          </a:xfrm>
          <a:prstGeom prst="rect">
            <a:avLst/>
          </a:prstGeom>
        </p:spPr>
        <p:txBody>
          <a:bodyPr wrap="square">
            <a:spAutoFit/>
          </a:bodyPr>
          <a:lstStyle/>
          <a:p>
            <a:r>
              <a:rPr lang="en-US" sz="1200" b="1" dirty="0">
                <a:solidFill>
                  <a:srgbClr val="FFC000"/>
                </a:solidFill>
              </a:rPr>
              <a:t>Rubber / Latex</a:t>
            </a:r>
          </a:p>
        </p:txBody>
      </p:sp>
      <p:sp>
        <p:nvSpPr>
          <p:cNvPr id="26" name="Rectangle 25">
            <a:extLst>
              <a:ext uri="{FF2B5EF4-FFF2-40B4-BE49-F238E27FC236}">
                <a16:creationId xmlns:a16="http://schemas.microsoft.com/office/drawing/2014/main" id="{C58E55FF-0874-C447-90BC-7F3E5EF38D9D}"/>
              </a:ext>
            </a:extLst>
          </p:cNvPr>
          <p:cNvSpPr/>
          <p:nvPr/>
        </p:nvSpPr>
        <p:spPr>
          <a:xfrm>
            <a:off x="9376896" y="5627375"/>
            <a:ext cx="966931" cy="230832"/>
          </a:xfrm>
          <a:prstGeom prst="rect">
            <a:avLst/>
          </a:prstGeom>
        </p:spPr>
        <p:txBody>
          <a:bodyPr wrap="none">
            <a:spAutoFit/>
          </a:bodyPr>
          <a:lstStyle/>
          <a:p>
            <a:pPr marL="171450" indent="-171450">
              <a:buFont typeface="Arial" panose="020B0604020202020204" pitchFamily="34" charset="0"/>
              <a:buChar char="•"/>
            </a:pPr>
            <a:r>
              <a:rPr lang="en-US" sz="900" dirty="0">
                <a:solidFill>
                  <a:schemeClr val="bg1"/>
                </a:solidFill>
              </a:rPr>
              <a:t>Carbon Black</a:t>
            </a:r>
          </a:p>
        </p:txBody>
      </p:sp>
      <p:cxnSp>
        <p:nvCxnSpPr>
          <p:cNvPr id="37" name="Straight Connector 36">
            <a:extLst>
              <a:ext uri="{FF2B5EF4-FFF2-40B4-BE49-F238E27FC236}">
                <a16:creationId xmlns:a16="http://schemas.microsoft.com/office/drawing/2014/main" id="{00221918-F921-D640-AA56-B8D8578F2609}"/>
              </a:ext>
            </a:extLst>
          </p:cNvPr>
          <p:cNvCxnSpPr>
            <a:cxnSpLocks/>
          </p:cNvCxnSpPr>
          <p:nvPr/>
        </p:nvCxnSpPr>
        <p:spPr>
          <a:xfrm flipV="1">
            <a:off x="457200" y="2072675"/>
            <a:ext cx="11153134" cy="4701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A429A8A-DEE4-644A-B01D-9E635655376A}"/>
              </a:ext>
            </a:extLst>
          </p:cNvPr>
          <p:cNvCxnSpPr/>
          <p:nvPr/>
        </p:nvCxnSpPr>
        <p:spPr>
          <a:xfrm>
            <a:off x="9220200" y="4267200"/>
            <a:ext cx="221551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Rectangle 42">
            <a:extLst>
              <a:ext uri="{FF2B5EF4-FFF2-40B4-BE49-F238E27FC236}">
                <a16:creationId xmlns:a16="http://schemas.microsoft.com/office/drawing/2014/main" id="{C58E55FF-0874-C447-90BC-7F3E5EF38D9D}"/>
              </a:ext>
            </a:extLst>
          </p:cNvPr>
          <p:cNvSpPr/>
          <p:nvPr/>
        </p:nvSpPr>
        <p:spPr>
          <a:xfrm>
            <a:off x="6192815" y="2036794"/>
            <a:ext cx="2864275" cy="2723823"/>
          </a:xfrm>
          <a:prstGeom prst="rect">
            <a:avLst/>
          </a:prstGeom>
        </p:spPr>
        <p:txBody>
          <a:bodyPr wrap="square">
            <a:spAutoFit/>
          </a:bodyPr>
          <a:lstStyle/>
          <a:p>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4-Methyl </a:t>
            </a:r>
            <a:r>
              <a:rPr lang="en-US" sz="900" dirty="0" err="1">
                <a:solidFill>
                  <a:schemeClr val="bg1"/>
                </a:solidFill>
              </a:rPr>
              <a:t>Acetophenone</a:t>
            </a:r>
            <a:endParaRPr lang="en-US" sz="900" dirty="0">
              <a:solidFill>
                <a:schemeClr val="bg1"/>
              </a:solidFill>
            </a:endParaRPr>
          </a:p>
          <a:p>
            <a:pPr marL="171450" indent="-171450">
              <a:buFont typeface="Arial" panose="020B0604020202020204" pitchFamily="34" charset="0"/>
              <a:buChar char="•"/>
            </a:pPr>
            <a:r>
              <a:rPr lang="en-US" sz="900" dirty="0">
                <a:solidFill>
                  <a:schemeClr val="bg1"/>
                </a:solidFill>
              </a:rPr>
              <a:t>4-Methyl Catechol Diacetate</a:t>
            </a:r>
          </a:p>
          <a:p>
            <a:pPr marL="171450" indent="-171450">
              <a:buFont typeface="Arial" panose="020B0604020202020204" pitchFamily="34" charset="0"/>
              <a:buChar char="•"/>
            </a:pPr>
            <a:r>
              <a:rPr lang="en-US" sz="900" dirty="0">
                <a:solidFill>
                  <a:schemeClr val="bg1"/>
                </a:solidFill>
              </a:rPr>
              <a:t>Benzyl Alcohol (Tech Grade)</a:t>
            </a:r>
          </a:p>
          <a:p>
            <a:pPr marL="171450" indent="-171450">
              <a:buFont typeface="Arial" panose="020B0604020202020204" pitchFamily="34" charset="0"/>
              <a:buChar char="•"/>
            </a:pPr>
            <a:r>
              <a:rPr lang="en-US" sz="900" dirty="0">
                <a:solidFill>
                  <a:schemeClr val="bg1"/>
                </a:solidFill>
              </a:rPr>
              <a:t>Benzaldehyde</a:t>
            </a:r>
          </a:p>
          <a:p>
            <a:pPr marL="171450" indent="-171450">
              <a:buFont typeface="Arial" panose="020B0604020202020204" pitchFamily="34" charset="0"/>
              <a:buChar char="•"/>
            </a:pPr>
            <a:r>
              <a:rPr lang="en-US" sz="900" dirty="0">
                <a:solidFill>
                  <a:schemeClr val="bg1"/>
                </a:solidFill>
              </a:rPr>
              <a:t>Iso Propyl Alcohol ( Food Grade)</a:t>
            </a:r>
          </a:p>
          <a:p>
            <a:pPr marL="171450" indent="-171450">
              <a:buFont typeface="Arial" panose="020B0604020202020204" pitchFamily="34" charset="0"/>
              <a:buChar char="•"/>
            </a:pPr>
            <a:r>
              <a:rPr lang="en-US" sz="900" dirty="0">
                <a:solidFill>
                  <a:schemeClr val="bg1"/>
                </a:solidFill>
              </a:rPr>
              <a:t>Methyl </a:t>
            </a:r>
            <a:r>
              <a:rPr lang="en-US" sz="900" dirty="0" err="1">
                <a:solidFill>
                  <a:schemeClr val="bg1"/>
                </a:solidFill>
              </a:rPr>
              <a:t>Heptyl</a:t>
            </a:r>
            <a:r>
              <a:rPr lang="en-US" sz="900" dirty="0">
                <a:solidFill>
                  <a:schemeClr val="bg1"/>
                </a:solidFill>
              </a:rPr>
              <a:t> Ketone</a:t>
            </a:r>
          </a:p>
          <a:p>
            <a:pPr marL="171450" indent="-171450">
              <a:buFont typeface="Arial" panose="020B0604020202020204" pitchFamily="34" charset="0"/>
              <a:buChar char="•"/>
            </a:pPr>
            <a:r>
              <a:rPr lang="en-US" sz="900" dirty="0">
                <a:solidFill>
                  <a:schemeClr val="bg1"/>
                </a:solidFill>
              </a:rPr>
              <a:t>Methyl Hexyl Ketone</a:t>
            </a:r>
          </a:p>
          <a:p>
            <a:pPr marL="171450" indent="-171450">
              <a:buFont typeface="Arial" panose="020B0604020202020204" pitchFamily="34" charset="0"/>
              <a:buChar char="•"/>
            </a:pPr>
            <a:r>
              <a:rPr lang="en-US" sz="900" dirty="0">
                <a:solidFill>
                  <a:schemeClr val="bg1"/>
                </a:solidFill>
              </a:rPr>
              <a:t>Methyl </a:t>
            </a:r>
            <a:r>
              <a:rPr lang="en-US" sz="900" dirty="0" err="1">
                <a:solidFill>
                  <a:schemeClr val="bg1"/>
                </a:solidFill>
              </a:rPr>
              <a:t>Naphthyl</a:t>
            </a:r>
            <a:r>
              <a:rPr lang="en-US" sz="900" dirty="0">
                <a:solidFill>
                  <a:schemeClr val="bg1"/>
                </a:solidFill>
              </a:rPr>
              <a:t> Ketone Alpha</a:t>
            </a:r>
          </a:p>
          <a:p>
            <a:pPr marL="171450" indent="-171450">
              <a:buFont typeface="Arial" panose="020B0604020202020204" pitchFamily="34" charset="0"/>
              <a:buChar char="•"/>
            </a:pPr>
            <a:r>
              <a:rPr lang="en-US" sz="900" dirty="0">
                <a:solidFill>
                  <a:schemeClr val="bg1"/>
                </a:solidFill>
              </a:rPr>
              <a:t>Methyl </a:t>
            </a:r>
            <a:r>
              <a:rPr lang="en-US" sz="900" dirty="0" err="1">
                <a:solidFill>
                  <a:schemeClr val="bg1"/>
                </a:solidFill>
              </a:rPr>
              <a:t>Naphthyl</a:t>
            </a:r>
            <a:r>
              <a:rPr lang="en-US" sz="900" dirty="0">
                <a:solidFill>
                  <a:schemeClr val="bg1"/>
                </a:solidFill>
              </a:rPr>
              <a:t> Ketone Beta</a:t>
            </a:r>
          </a:p>
          <a:p>
            <a:pPr marL="171450" indent="-171450">
              <a:buFont typeface="Arial" panose="020B0604020202020204" pitchFamily="34" charset="0"/>
              <a:buChar char="•"/>
            </a:pPr>
            <a:r>
              <a:rPr lang="en-US" sz="900" dirty="0">
                <a:solidFill>
                  <a:schemeClr val="bg1"/>
                </a:solidFill>
              </a:rPr>
              <a:t>Methyl </a:t>
            </a:r>
            <a:r>
              <a:rPr lang="en-US" sz="900" dirty="0" err="1">
                <a:solidFill>
                  <a:schemeClr val="bg1"/>
                </a:solidFill>
              </a:rPr>
              <a:t>Nonyl</a:t>
            </a:r>
            <a:r>
              <a:rPr lang="en-US" sz="900" dirty="0">
                <a:solidFill>
                  <a:schemeClr val="bg1"/>
                </a:solidFill>
              </a:rPr>
              <a:t> Ketone</a:t>
            </a:r>
          </a:p>
          <a:p>
            <a:pPr marL="171450" indent="-171450">
              <a:buFont typeface="Arial" panose="020B0604020202020204" pitchFamily="34" charset="0"/>
              <a:buChar char="•"/>
            </a:pPr>
            <a:r>
              <a:rPr lang="en-US" sz="900" dirty="0">
                <a:solidFill>
                  <a:schemeClr val="bg1"/>
                </a:solidFill>
              </a:rPr>
              <a:t>Methyl </a:t>
            </a:r>
            <a:r>
              <a:rPr lang="en-US" sz="900" dirty="0" err="1">
                <a:solidFill>
                  <a:schemeClr val="bg1"/>
                </a:solidFill>
              </a:rPr>
              <a:t>Undecylanate</a:t>
            </a:r>
            <a:endParaRPr lang="en-US" sz="900" dirty="0">
              <a:solidFill>
                <a:schemeClr val="bg1"/>
              </a:solidFill>
            </a:endParaRPr>
          </a:p>
          <a:p>
            <a:pPr marL="171450" indent="-171450">
              <a:buFont typeface="Arial" panose="020B0604020202020204" pitchFamily="34" charset="0"/>
              <a:buChar char="•"/>
            </a:pPr>
            <a:r>
              <a:rPr lang="en-US" sz="900" dirty="0" err="1">
                <a:solidFill>
                  <a:schemeClr val="bg1"/>
                </a:solidFill>
              </a:rPr>
              <a:t>Verdyl</a:t>
            </a:r>
            <a:r>
              <a:rPr lang="en-US" sz="900" dirty="0">
                <a:solidFill>
                  <a:schemeClr val="bg1"/>
                </a:solidFill>
              </a:rPr>
              <a:t> Acetate</a:t>
            </a:r>
          </a:p>
          <a:p>
            <a:pPr marL="171450" indent="-171450">
              <a:buFont typeface="Arial" panose="020B0604020202020204" pitchFamily="34" charset="0"/>
              <a:buChar char="•"/>
            </a:pPr>
            <a:r>
              <a:rPr lang="en-US" sz="900" dirty="0" err="1">
                <a:solidFill>
                  <a:schemeClr val="bg1"/>
                </a:solidFill>
              </a:rPr>
              <a:t>Verdyl</a:t>
            </a:r>
            <a:r>
              <a:rPr lang="en-US" sz="900" dirty="0">
                <a:solidFill>
                  <a:schemeClr val="bg1"/>
                </a:solidFill>
              </a:rPr>
              <a:t> </a:t>
            </a:r>
            <a:r>
              <a:rPr lang="en-US" sz="900" dirty="0" err="1">
                <a:solidFill>
                  <a:schemeClr val="bg1"/>
                </a:solidFill>
              </a:rPr>
              <a:t>Isobutyrate</a:t>
            </a:r>
            <a:endParaRPr lang="en-US" sz="900" dirty="0">
              <a:solidFill>
                <a:schemeClr val="bg1"/>
              </a:solidFill>
            </a:endParaRPr>
          </a:p>
          <a:p>
            <a:pPr marL="171450" indent="-171450">
              <a:buFont typeface="Arial" panose="020B0604020202020204" pitchFamily="34" charset="0"/>
              <a:buChar char="•"/>
            </a:pPr>
            <a:r>
              <a:rPr lang="en-US" sz="900" dirty="0" err="1">
                <a:solidFill>
                  <a:schemeClr val="bg1"/>
                </a:solidFill>
              </a:rPr>
              <a:t>Verdyl</a:t>
            </a:r>
            <a:r>
              <a:rPr lang="en-US" sz="900" dirty="0">
                <a:solidFill>
                  <a:schemeClr val="bg1"/>
                </a:solidFill>
              </a:rPr>
              <a:t> Propionate</a:t>
            </a: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p:txBody>
      </p:sp>
      <p:sp>
        <p:nvSpPr>
          <p:cNvPr id="2" name="TextBox 1"/>
          <p:cNvSpPr txBox="1"/>
          <p:nvPr/>
        </p:nvSpPr>
        <p:spPr>
          <a:xfrm>
            <a:off x="1054302" y="6551706"/>
            <a:ext cx="9168995" cy="256480"/>
          </a:xfrm>
          <a:prstGeom prst="rect">
            <a:avLst/>
          </a:prstGeom>
          <a:noFill/>
        </p:spPr>
        <p:txBody>
          <a:bodyPr wrap="square" rtlCol="0">
            <a:spAutoFit/>
          </a:bodyPr>
          <a:lstStyle/>
          <a:p>
            <a:pPr algn="ctr"/>
            <a:r>
              <a:rPr lang="en-US" sz="1600" b="1" baseline="-25000" dirty="0">
                <a:latin typeface="Open Sans" pitchFamily="2" charset="0"/>
                <a:ea typeface="Open Sans" pitchFamily="2" charset="0"/>
                <a:cs typeface="Open Sans" pitchFamily="2" charset="0"/>
              </a:rPr>
              <a:t>Contact us</a:t>
            </a:r>
            <a:r>
              <a:rPr lang="en-US" sz="1600" baseline="-25000" dirty="0">
                <a:latin typeface="Open Sans" pitchFamily="2" charset="0"/>
                <a:ea typeface="Open Sans" pitchFamily="2" charset="0"/>
                <a:cs typeface="Open Sans" pitchFamily="2" charset="0"/>
              </a:rPr>
              <a:t>: marketing@bloomchemag.com |info@bloomchemag.com | salessupport@bloomchemag.com</a:t>
            </a:r>
            <a:r>
              <a:rPr lang="en-IN" sz="1600" baseline="-25000" dirty="0">
                <a:latin typeface="Open Sans" pitchFamily="2" charset="0"/>
                <a:ea typeface="Open Sans" pitchFamily="2" charset="0"/>
                <a:cs typeface="Open Sans" pitchFamily="2" charset="0"/>
              </a:rPr>
              <a:t> </a:t>
            </a:r>
            <a:r>
              <a:rPr lang="en-US" sz="1600" baseline="-25000" dirty="0">
                <a:latin typeface="Open Sans" pitchFamily="2" charset="0"/>
                <a:ea typeface="Open Sans" pitchFamily="2" charset="0"/>
                <a:cs typeface="Open Sans" pitchFamily="2" charset="0"/>
              </a:rPr>
              <a:t>|mktg@bloomchemag.com</a:t>
            </a:r>
            <a:endParaRPr lang="en-IN" sz="1600" baseline="-25000" dirty="0">
              <a:latin typeface="Open Sans" pitchFamily="2" charset="0"/>
              <a:ea typeface="Open Sans" pitchFamily="2" charset="0"/>
              <a:cs typeface="Open Sans" pitchFamily="2" charset="0"/>
            </a:endParaRPr>
          </a:p>
        </p:txBody>
      </p:sp>
      <p:sp>
        <p:nvSpPr>
          <p:cNvPr id="8" name="TextBox 7"/>
          <p:cNvSpPr txBox="1"/>
          <p:nvPr/>
        </p:nvSpPr>
        <p:spPr>
          <a:xfrm>
            <a:off x="3691115" y="678419"/>
            <a:ext cx="4473488" cy="646331"/>
          </a:xfrm>
          <a:prstGeom prst="rect">
            <a:avLst/>
          </a:prstGeom>
          <a:noFill/>
        </p:spPr>
        <p:txBody>
          <a:bodyPr wrap="square" rtlCol="0">
            <a:spAutoFit/>
          </a:bodyPr>
          <a:lstStyle/>
          <a:p>
            <a:pPr algn="ctr"/>
            <a:r>
              <a:rPr lang="en-IN" b="1" dirty="0"/>
              <a:t>EU REACH Registered Products</a:t>
            </a:r>
          </a:p>
          <a:p>
            <a:pPr algn="ctr"/>
            <a:r>
              <a:rPr lang="en-IN" b="1" dirty="0"/>
              <a:t>India-Origin only</a:t>
            </a:r>
          </a:p>
        </p:txBody>
      </p:sp>
      <p:cxnSp>
        <p:nvCxnSpPr>
          <p:cNvPr id="35" name="Straight Connector 34">
            <a:extLst>
              <a:ext uri="{FF2B5EF4-FFF2-40B4-BE49-F238E27FC236}">
                <a16:creationId xmlns:a16="http://schemas.microsoft.com/office/drawing/2014/main" id="{8626EC1E-9676-E74C-B1CB-8647FCC5E342}"/>
              </a:ext>
            </a:extLst>
          </p:cNvPr>
          <p:cNvCxnSpPr>
            <a:cxnSpLocks/>
          </p:cNvCxnSpPr>
          <p:nvPr/>
        </p:nvCxnSpPr>
        <p:spPr>
          <a:xfrm>
            <a:off x="6163594" y="4622524"/>
            <a:ext cx="301168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626EC1E-9676-E74C-B1CB-8647FCC5E342}"/>
              </a:ext>
            </a:extLst>
          </p:cNvPr>
          <p:cNvCxnSpPr>
            <a:cxnSpLocks/>
          </p:cNvCxnSpPr>
          <p:nvPr/>
        </p:nvCxnSpPr>
        <p:spPr>
          <a:xfrm flipV="1">
            <a:off x="9190267" y="5538003"/>
            <a:ext cx="2209204" cy="176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3B78726A-5D55-CF49-87B4-1577EA6BB4DE}"/>
              </a:ext>
            </a:extLst>
          </p:cNvPr>
          <p:cNvSpPr/>
          <p:nvPr/>
        </p:nvSpPr>
        <p:spPr>
          <a:xfrm>
            <a:off x="3174110" y="3515702"/>
            <a:ext cx="1559145" cy="276999"/>
          </a:xfrm>
          <a:prstGeom prst="rect">
            <a:avLst/>
          </a:prstGeom>
        </p:spPr>
        <p:txBody>
          <a:bodyPr wrap="none">
            <a:spAutoFit/>
          </a:bodyPr>
          <a:lstStyle/>
          <a:p>
            <a:r>
              <a:rPr lang="en-US" sz="1200" b="1" dirty="0">
                <a:solidFill>
                  <a:srgbClr val="FFC000"/>
                </a:solidFill>
              </a:rPr>
              <a:t>Pharma, Food &amp; Feed</a:t>
            </a:r>
          </a:p>
        </p:txBody>
      </p:sp>
      <p:sp>
        <p:nvSpPr>
          <p:cNvPr id="30" name="Rectangle 29">
            <a:extLst>
              <a:ext uri="{FF2B5EF4-FFF2-40B4-BE49-F238E27FC236}">
                <a16:creationId xmlns:a16="http://schemas.microsoft.com/office/drawing/2014/main" id="{17FCFCB2-0F31-364E-9F74-E234CCD243D6}"/>
              </a:ext>
            </a:extLst>
          </p:cNvPr>
          <p:cNvSpPr/>
          <p:nvPr/>
        </p:nvSpPr>
        <p:spPr>
          <a:xfrm>
            <a:off x="3215871" y="2072675"/>
            <a:ext cx="2484573" cy="1754326"/>
          </a:xfrm>
          <a:prstGeom prst="rect">
            <a:avLst/>
          </a:prstGeom>
        </p:spPr>
        <p:txBody>
          <a:bodyPr wrap="square">
            <a:spAutoFit/>
          </a:bodyPr>
          <a:lstStyle/>
          <a:p>
            <a:endParaRPr lang="en-IN" sz="900" dirty="0">
              <a:solidFill>
                <a:schemeClr val="bg1"/>
              </a:solidFill>
            </a:endParaRPr>
          </a:p>
          <a:p>
            <a:pPr marL="171450" indent="-171450">
              <a:buFont typeface="Arial" panose="020B0604020202020204" pitchFamily="34" charset="0"/>
              <a:buChar char="•"/>
            </a:pPr>
            <a:r>
              <a:rPr lang="en-IN" sz="900" dirty="0" err="1">
                <a:solidFill>
                  <a:schemeClr val="bg1"/>
                </a:solidFill>
              </a:rPr>
              <a:t>Cresyl</a:t>
            </a:r>
            <a:r>
              <a:rPr lang="en-IN" sz="900" dirty="0">
                <a:solidFill>
                  <a:schemeClr val="bg1"/>
                </a:solidFill>
              </a:rPr>
              <a:t> Diphenyl Phosphate </a:t>
            </a:r>
          </a:p>
          <a:p>
            <a:pPr marL="171450" indent="-171450">
              <a:buFont typeface="Arial" panose="020B0604020202020204" pitchFamily="34" charset="0"/>
              <a:buChar char="•"/>
            </a:pPr>
            <a:r>
              <a:rPr lang="en-IN" sz="900" dirty="0">
                <a:solidFill>
                  <a:schemeClr val="bg1"/>
                </a:solidFill>
              </a:rPr>
              <a:t>Diphenyl </a:t>
            </a:r>
            <a:r>
              <a:rPr lang="en-IN" sz="900" dirty="0" err="1">
                <a:solidFill>
                  <a:schemeClr val="bg1"/>
                </a:solidFill>
              </a:rPr>
              <a:t>Isodecyl</a:t>
            </a:r>
            <a:r>
              <a:rPr lang="en-IN" sz="900" dirty="0">
                <a:solidFill>
                  <a:schemeClr val="bg1"/>
                </a:solidFill>
              </a:rPr>
              <a:t> </a:t>
            </a:r>
            <a:r>
              <a:rPr lang="en-IN" sz="900" dirty="0" err="1">
                <a:solidFill>
                  <a:schemeClr val="bg1"/>
                </a:solidFill>
              </a:rPr>
              <a:t>Phosphite</a:t>
            </a:r>
            <a:r>
              <a:rPr lang="en-IN" sz="900" dirty="0">
                <a:solidFill>
                  <a:schemeClr val="bg1"/>
                </a:solidFill>
              </a:rPr>
              <a:t> (</a:t>
            </a:r>
            <a:r>
              <a:rPr lang="en-IN" sz="900" dirty="0" err="1">
                <a:solidFill>
                  <a:schemeClr val="bg1"/>
                </a:solidFill>
              </a:rPr>
              <a:t>DPDPi</a:t>
            </a:r>
            <a:r>
              <a:rPr lang="en-IN" sz="900" dirty="0">
                <a:solidFill>
                  <a:schemeClr val="bg1"/>
                </a:solidFill>
              </a:rPr>
              <a:t>)</a:t>
            </a:r>
          </a:p>
          <a:p>
            <a:pPr marL="171450" indent="-171450">
              <a:buFont typeface="Arial" panose="020B0604020202020204" pitchFamily="34" charset="0"/>
              <a:buChar char="•"/>
            </a:pPr>
            <a:r>
              <a:rPr lang="en-IN" sz="900" dirty="0">
                <a:solidFill>
                  <a:schemeClr val="bg1"/>
                </a:solidFill>
              </a:rPr>
              <a:t>Tri </a:t>
            </a:r>
            <a:r>
              <a:rPr lang="en-IN" sz="900" dirty="0" err="1">
                <a:solidFill>
                  <a:schemeClr val="bg1"/>
                </a:solidFill>
              </a:rPr>
              <a:t>Cresyl</a:t>
            </a:r>
            <a:r>
              <a:rPr lang="en-IN" sz="900" dirty="0">
                <a:solidFill>
                  <a:schemeClr val="bg1"/>
                </a:solidFill>
              </a:rPr>
              <a:t> Phosphate</a:t>
            </a:r>
          </a:p>
          <a:p>
            <a:pPr marL="171450" indent="-171450">
              <a:buFont typeface="Arial" panose="020B0604020202020204" pitchFamily="34" charset="0"/>
              <a:buChar char="•"/>
            </a:pPr>
            <a:r>
              <a:rPr lang="en-IN" sz="900" dirty="0" err="1">
                <a:solidFill>
                  <a:schemeClr val="bg1"/>
                </a:solidFill>
              </a:rPr>
              <a:t>Triethyl</a:t>
            </a:r>
            <a:r>
              <a:rPr lang="en-IN" sz="900" dirty="0">
                <a:solidFill>
                  <a:schemeClr val="bg1"/>
                </a:solidFill>
              </a:rPr>
              <a:t> </a:t>
            </a:r>
            <a:r>
              <a:rPr lang="en-IN" sz="900" dirty="0" err="1">
                <a:solidFill>
                  <a:schemeClr val="bg1"/>
                </a:solidFill>
              </a:rPr>
              <a:t>Phosphite</a:t>
            </a:r>
            <a:r>
              <a:rPr lang="en-IN" sz="900" dirty="0">
                <a:solidFill>
                  <a:schemeClr val="bg1"/>
                </a:solidFill>
              </a:rPr>
              <a:t> (</a:t>
            </a:r>
            <a:r>
              <a:rPr lang="en-IN" sz="900" dirty="0" err="1">
                <a:solidFill>
                  <a:schemeClr val="bg1"/>
                </a:solidFill>
              </a:rPr>
              <a:t>TEPi</a:t>
            </a:r>
            <a:r>
              <a:rPr lang="en-IN" sz="900" dirty="0">
                <a:solidFill>
                  <a:schemeClr val="bg1"/>
                </a:solidFill>
              </a:rPr>
              <a:t>)</a:t>
            </a:r>
          </a:p>
          <a:p>
            <a:pPr marL="171450" indent="-171450">
              <a:buFont typeface="Arial" panose="020B0604020202020204" pitchFamily="34" charset="0"/>
              <a:buChar char="•"/>
            </a:pPr>
            <a:r>
              <a:rPr lang="en-IN" sz="900" dirty="0" err="1">
                <a:solidFill>
                  <a:schemeClr val="bg1"/>
                </a:solidFill>
              </a:rPr>
              <a:t>Trimethyl</a:t>
            </a:r>
            <a:r>
              <a:rPr lang="en-IN" sz="900" dirty="0">
                <a:solidFill>
                  <a:schemeClr val="bg1"/>
                </a:solidFill>
              </a:rPr>
              <a:t> </a:t>
            </a:r>
            <a:r>
              <a:rPr lang="en-IN" sz="900" dirty="0" err="1">
                <a:solidFill>
                  <a:schemeClr val="bg1"/>
                </a:solidFill>
              </a:rPr>
              <a:t>Phosphite</a:t>
            </a:r>
            <a:r>
              <a:rPr lang="en-IN" sz="900" dirty="0">
                <a:solidFill>
                  <a:schemeClr val="bg1"/>
                </a:solidFill>
              </a:rPr>
              <a:t> (</a:t>
            </a:r>
            <a:r>
              <a:rPr lang="en-IN" sz="900" dirty="0" err="1">
                <a:solidFill>
                  <a:schemeClr val="bg1"/>
                </a:solidFill>
              </a:rPr>
              <a:t>TMPi</a:t>
            </a:r>
            <a:r>
              <a:rPr lang="en-IN" sz="900" dirty="0">
                <a:solidFill>
                  <a:schemeClr val="bg1"/>
                </a:solidFill>
              </a:rPr>
              <a:t>)</a:t>
            </a:r>
          </a:p>
          <a:p>
            <a:pPr marL="171450" indent="-171450">
              <a:buFont typeface="Arial" panose="020B0604020202020204" pitchFamily="34" charset="0"/>
              <a:buChar char="•"/>
            </a:pPr>
            <a:r>
              <a:rPr lang="en-IN" sz="900" dirty="0">
                <a:solidFill>
                  <a:schemeClr val="bg1"/>
                </a:solidFill>
              </a:rPr>
              <a:t>Tri Phenyl Phosphate</a:t>
            </a:r>
          </a:p>
          <a:p>
            <a:pPr marL="171450" indent="-171450">
              <a:buFont typeface="Arial" panose="020B0604020202020204" pitchFamily="34" charset="0"/>
              <a:buChar char="•"/>
            </a:pPr>
            <a:r>
              <a:rPr lang="en-IN" sz="900" dirty="0" err="1">
                <a:solidFill>
                  <a:schemeClr val="bg1"/>
                </a:solidFill>
              </a:rPr>
              <a:t>Triphenyl</a:t>
            </a:r>
            <a:r>
              <a:rPr lang="en-IN" sz="900" dirty="0">
                <a:solidFill>
                  <a:schemeClr val="bg1"/>
                </a:solidFill>
              </a:rPr>
              <a:t> </a:t>
            </a:r>
            <a:r>
              <a:rPr lang="en-IN" sz="900" dirty="0" err="1">
                <a:solidFill>
                  <a:schemeClr val="bg1"/>
                </a:solidFill>
              </a:rPr>
              <a:t>Phosphie</a:t>
            </a:r>
            <a:r>
              <a:rPr lang="en-IN" sz="900" dirty="0">
                <a:solidFill>
                  <a:schemeClr val="bg1"/>
                </a:solidFill>
              </a:rPr>
              <a:t> (</a:t>
            </a:r>
            <a:r>
              <a:rPr lang="en-IN" sz="900" dirty="0" err="1">
                <a:solidFill>
                  <a:schemeClr val="bg1"/>
                </a:solidFill>
              </a:rPr>
              <a:t>TPPi</a:t>
            </a:r>
            <a:r>
              <a:rPr lang="en-IN" sz="900" dirty="0">
                <a:solidFill>
                  <a:schemeClr val="bg1"/>
                </a:solidFill>
              </a:rPr>
              <a:t>)</a:t>
            </a:r>
          </a:p>
          <a:p>
            <a:pPr marL="171450" indent="-171450">
              <a:buFont typeface="Arial" panose="020B0604020202020204" pitchFamily="34" charset="0"/>
              <a:buChar char="•"/>
            </a:pPr>
            <a:r>
              <a:rPr lang="en-IN" sz="900" dirty="0" err="1">
                <a:solidFill>
                  <a:schemeClr val="bg1"/>
                </a:solidFill>
              </a:rPr>
              <a:t>Tris</a:t>
            </a:r>
            <a:r>
              <a:rPr lang="en-IN" sz="900" dirty="0">
                <a:solidFill>
                  <a:schemeClr val="bg1"/>
                </a:solidFill>
              </a:rPr>
              <a:t>-(</a:t>
            </a:r>
            <a:r>
              <a:rPr lang="en-IN" sz="900" dirty="0" err="1">
                <a:solidFill>
                  <a:schemeClr val="bg1"/>
                </a:solidFill>
              </a:rPr>
              <a:t>nonylphenyl</a:t>
            </a:r>
            <a:r>
              <a:rPr lang="en-IN" sz="900" dirty="0">
                <a:solidFill>
                  <a:schemeClr val="bg1"/>
                </a:solidFill>
              </a:rPr>
              <a:t>)-</a:t>
            </a:r>
            <a:r>
              <a:rPr lang="en-IN" sz="900" dirty="0" err="1">
                <a:solidFill>
                  <a:schemeClr val="bg1"/>
                </a:solidFill>
              </a:rPr>
              <a:t>Phosphite</a:t>
            </a:r>
            <a:r>
              <a:rPr lang="en-IN" sz="900" dirty="0">
                <a:solidFill>
                  <a:schemeClr val="bg1"/>
                </a:solidFill>
              </a:rPr>
              <a:t> (</a:t>
            </a:r>
            <a:r>
              <a:rPr lang="en-IN" sz="900" dirty="0" err="1">
                <a:solidFill>
                  <a:schemeClr val="bg1"/>
                </a:solidFill>
              </a:rPr>
              <a:t>TNPPi</a:t>
            </a:r>
            <a:r>
              <a:rPr lang="en-IN" sz="900" dirty="0">
                <a:solidFill>
                  <a:schemeClr val="bg1"/>
                </a:solidFill>
              </a:rPr>
              <a:t>)</a:t>
            </a:r>
          </a:p>
          <a:p>
            <a:pPr marL="171450" indent="-171450">
              <a:buFont typeface="Arial" panose="020B0604020202020204" pitchFamily="34" charset="0"/>
              <a:buChar char="•"/>
            </a:pPr>
            <a:endParaRPr lang="en-IN" sz="900" dirty="0">
              <a:solidFill>
                <a:schemeClr val="bg1"/>
              </a:solidFill>
            </a:endParaRPr>
          </a:p>
          <a:p>
            <a:pPr marL="171450" indent="-171450">
              <a:buFont typeface="Arial" panose="020B0604020202020204" pitchFamily="34" charset="0"/>
              <a:buChar char="•"/>
            </a:pPr>
            <a:endParaRPr lang="en-IN" sz="900" dirty="0">
              <a:solidFill>
                <a:schemeClr val="bg1"/>
              </a:solidFill>
            </a:endParaRPr>
          </a:p>
          <a:p>
            <a:pPr marL="171450" indent="-171450">
              <a:buFont typeface="Arial" panose="020B0604020202020204" pitchFamily="34" charset="0"/>
              <a:buChar char="•"/>
            </a:pPr>
            <a:endParaRPr lang="en-US" sz="900" dirty="0">
              <a:solidFill>
                <a:schemeClr val="bg1"/>
              </a:solidFill>
            </a:endParaRPr>
          </a:p>
        </p:txBody>
      </p:sp>
      <p:sp>
        <p:nvSpPr>
          <p:cNvPr id="15" name="Rectangle 14"/>
          <p:cNvSpPr/>
          <p:nvPr/>
        </p:nvSpPr>
        <p:spPr>
          <a:xfrm>
            <a:off x="6229264" y="4314705"/>
            <a:ext cx="1682577" cy="276999"/>
          </a:xfrm>
          <a:prstGeom prst="rect">
            <a:avLst/>
          </a:prstGeom>
        </p:spPr>
        <p:txBody>
          <a:bodyPr wrap="none">
            <a:spAutoFit/>
          </a:bodyPr>
          <a:lstStyle/>
          <a:p>
            <a:pPr lvl="0"/>
            <a:r>
              <a:rPr lang="en-US" sz="1200" b="1" dirty="0">
                <a:solidFill>
                  <a:srgbClr val="FFC000"/>
                </a:solidFill>
              </a:rPr>
              <a:t>Performance Chemicals</a:t>
            </a:r>
          </a:p>
        </p:txBody>
      </p:sp>
      <p:sp>
        <p:nvSpPr>
          <p:cNvPr id="17" name="Rectangle 16"/>
          <p:cNvSpPr/>
          <p:nvPr/>
        </p:nvSpPr>
        <p:spPr>
          <a:xfrm>
            <a:off x="6250099" y="4695379"/>
            <a:ext cx="1816523" cy="1338828"/>
          </a:xfrm>
          <a:prstGeom prst="rect">
            <a:avLst/>
          </a:prstGeom>
        </p:spPr>
        <p:txBody>
          <a:bodyPr wrap="none">
            <a:spAutoFit/>
          </a:bodyPr>
          <a:lstStyle/>
          <a:p>
            <a:pPr lvl="0"/>
            <a:endParaRPr lang="en-US" sz="900" dirty="0">
              <a:solidFill>
                <a:prstClr val="white"/>
              </a:solidFill>
            </a:endParaRPr>
          </a:p>
          <a:p>
            <a:pPr marL="171450" indent="-171450">
              <a:buFont typeface="Arial" panose="020B0604020202020204" pitchFamily="34" charset="0"/>
              <a:buChar char="•"/>
            </a:pPr>
            <a:r>
              <a:rPr lang="en-US" sz="900" dirty="0">
                <a:solidFill>
                  <a:prstClr val="white"/>
                </a:solidFill>
              </a:rPr>
              <a:t>2-Ethylhexyl Nitrate</a:t>
            </a:r>
          </a:p>
          <a:p>
            <a:pPr marL="171450" indent="-171450">
              <a:buFont typeface="Arial" panose="020B0604020202020204" pitchFamily="34" charset="0"/>
              <a:buChar char="•"/>
            </a:pPr>
            <a:r>
              <a:rPr lang="en-US" sz="900" dirty="0">
                <a:solidFill>
                  <a:prstClr val="white"/>
                </a:solidFill>
              </a:rPr>
              <a:t>3,3,5-Trimethyl Cyclohexanone</a:t>
            </a:r>
          </a:p>
          <a:p>
            <a:pPr marL="171450" indent="-171450">
              <a:buFont typeface="Arial" panose="020B0604020202020204" pitchFamily="34" charset="0"/>
              <a:buChar char="•"/>
            </a:pPr>
            <a:r>
              <a:rPr lang="en-US" sz="900" dirty="0">
                <a:solidFill>
                  <a:prstClr val="white"/>
                </a:solidFill>
              </a:rPr>
              <a:t>Caustic Soda ( Flakes)</a:t>
            </a:r>
          </a:p>
          <a:p>
            <a:pPr marL="171450" indent="-171450">
              <a:buFont typeface="Arial" panose="020B0604020202020204" pitchFamily="34" charset="0"/>
              <a:buChar char="•"/>
            </a:pPr>
            <a:r>
              <a:rPr lang="en-US" sz="900" dirty="0" err="1">
                <a:solidFill>
                  <a:prstClr val="white"/>
                </a:solidFill>
              </a:rPr>
              <a:t>Hexylene</a:t>
            </a:r>
            <a:r>
              <a:rPr lang="en-US" sz="900" dirty="0">
                <a:solidFill>
                  <a:prstClr val="white"/>
                </a:solidFill>
              </a:rPr>
              <a:t> Glycol</a:t>
            </a:r>
          </a:p>
          <a:p>
            <a:pPr marL="171450" indent="-171450">
              <a:buFont typeface="Arial" panose="020B0604020202020204" pitchFamily="34" charset="0"/>
              <a:buChar char="•"/>
            </a:pPr>
            <a:r>
              <a:rPr lang="en-US" sz="900" dirty="0">
                <a:solidFill>
                  <a:prstClr val="white"/>
                </a:solidFill>
              </a:rPr>
              <a:t>N-Ethyl-2-Pyrrolidone (NEP)</a:t>
            </a:r>
          </a:p>
          <a:p>
            <a:pPr marL="171450" indent="-171450">
              <a:buFont typeface="Arial" panose="020B0604020202020204" pitchFamily="34" charset="0"/>
              <a:buChar char="•"/>
            </a:pPr>
            <a:r>
              <a:rPr lang="en-US" sz="900" dirty="0">
                <a:solidFill>
                  <a:prstClr val="white"/>
                </a:solidFill>
              </a:rPr>
              <a:t>N-Methyl-2-Pyrrolidone (NMP)</a:t>
            </a:r>
          </a:p>
          <a:p>
            <a:pPr marL="171450" indent="-171450">
              <a:buFont typeface="Arial" panose="020B0604020202020204" pitchFamily="34" charset="0"/>
              <a:buChar char="•"/>
            </a:pPr>
            <a:endParaRPr lang="en-US" sz="900" dirty="0">
              <a:solidFill>
                <a:prstClr val="white"/>
              </a:solidFill>
            </a:endParaRPr>
          </a:p>
          <a:p>
            <a:pPr marL="171450" indent="-171450">
              <a:buFont typeface="Arial" panose="020B0604020202020204" pitchFamily="34" charset="0"/>
              <a:buChar char="•"/>
            </a:pPr>
            <a:endParaRPr lang="en-US" sz="900" dirty="0">
              <a:solidFill>
                <a:prstClr val="white"/>
              </a:solidFill>
            </a:endParaRPr>
          </a:p>
        </p:txBody>
      </p:sp>
      <p:sp>
        <p:nvSpPr>
          <p:cNvPr id="20" name="Rectangle 19"/>
          <p:cNvSpPr/>
          <p:nvPr/>
        </p:nvSpPr>
        <p:spPr>
          <a:xfrm>
            <a:off x="9175276" y="3935247"/>
            <a:ext cx="3069588" cy="461665"/>
          </a:xfrm>
          <a:prstGeom prst="rect">
            <a:avLst/>
          </a:prstGeom>
        </p:spPr>
        <p:txBody>
          <a:bodyPr wrap="square">
            <a:spAutoFit/>
          </a:bodyPr>
          <a:lstStyle/>
          <a:p>
            <a:pPr lvl="0"/>
            <a:r>
              <a:rPr lang="en-US" sz="1200" b="1" dirty="0">
                <a:solidFill>
                  <a:srgbClr val="FFC000"/>
                </a:solidFill>
              </a:rPr>
              <a:t>Surfactants / Water Treatment Chemicals</a:t>
            </a:r>
          </a:p>
          <a:p>
            <a:pPr lvl="0"/>
            <a:endParaRPr lang="en-US" sz="1200" b="1" dirty="0">
              <a:solidFill>
                <a:srgbClr val="FFC000"/>
              </a:solidFill>
            </a:endParaRPr>
          </a:p>
        </p:txBody>
      </p:sp>
      <p:sp>
        <p:nvSpPr>
          <p:cNvPr id="22" name="Rectangle 21"/>
          <p:cNvSpPr/>
          <p:nvPr/>
        </p:nvSpPr>
        <p:spPr>
          <a:xfrm>
            <a:off x="9332146" y="4242381"/>
            <a:ext cx="2517004" cy="1754326"/>
          </a:xfrm>
          <a:prstGeom prst="rect">
            <a:avLst/>
          </a:prstGeom>
        </p:spPr>
        <p:txBody>
          <a:bodyPr wrap="square">
            <a:spAutoFit/>
          </a:bodyPr>
          <a:lstStyle/>
          <a:p>
            <a:pPr lvl="0"/>
            <a:endParaRPr lang="en-US" sz="900" dirty="0">
              <a:solidFill>
                <a:prstClr val="white"/>
              </a:solidFill>
            </a:endParaRPr>
          </a:p>
          <a:p>
            <a:pPr marL="171450" indent="-171450">
              <a:buFont typeface="Arial" panose="020B0604020202020204" pitchFamily="34" charset="0"/>
              <a:buChar char="•"/>
            </a:pPr>
            <a:r>
              <a:rPr lang="fr-FR" sz="900" dirty="0">
                <a:solidFill>
                  <a:prstClr val="white"/>
                </a:solidFill>
              </a:rPr>
              <a:t>Acrylamide Liquid (30% / 40% / 50%)</a:t>
            </a:r>
          </a:p>
          <a:p>
            <a:pPr marL="171450" indent="-171450">
              <a:buFont typeface="Arial" panose="020B0604020202020204" pitchFamily="34" charset="0"/>
              <a:buChar char="•"/>
            </a:pPr>
            <a:r>
              <a:rPr lang="fr-FR" sz="900" dirty="0" err="1">
                <a:solidFill>
                  <a:prstClr val="white"/>
                </a:solidFill>
              </a:rPr>
              <a:t>Dimethyl</a:t>
            </a:r>
            <a:r>
              <a:rPr lang="fr-FR" sz="900" dirty="0">
                <a:solidFill>
                  <a:prstClr val="white"/>
                </a:solidFill>
              </a:rPr>
              <a:t> </a:t>
            </a:r>
            <a:r>
              <a:rPr lang="fr-FR" sz="900" dirty="0" err="1">
                <a:solidFill>
                  <a:prstClr val="white"/>
                </a:solidFill>
              </a:rPr>
              <a:t>Sulphate</a:t>
            </a:r>
            <a:endParaRPr lang="fr-FR" sz="900" dirty="0">
              <a:solidFill>
                <a:prstClr val="white"/>
              </a:solidFill>
            </a:endParaRPr>
          </a:p>
          <a:p>
            <a:pPr marL="171450" indent="-171450">
              <a:buFont typeface="Arial" panose="020B0604020202020204" pitchFamily="34" charset="0"/>
              <a:buChar char="•"/>
            </a:pPr>
            <a:r>
              <a:rPr lang="fr-FR" sz="900" dirty="0">
                <a:solidFill>
                  <a:prstClr val="white"/>
                </a:solidFill>
              </a:rPr>
              <a:t>N-</a:t>
            </a:r>
            <a:r>
              <a:rPr lang="fr-FR" sz="900" dirty="0" err="1">
                <a:solidFill>
                  <a:prstClr val="white"/>
                </a:solidFill>
              </a:rPr>
              <a:t>Methylol</a:t>
            </a:r>
            <a:r>
              <a:rPr lang="fr-FR" sz="900" dirty="0">
                <a:solidFill>
                  <a:prstClr val="white"/>
                </a:solidFill>
              </a:rPr>
              <a:t> Acrylamide</a:t>
            </a:r>
          </a:p>
          <a:p>
            <a:pPr marL="171450" indent="-171450">
              <a:buFont typeface="Arial" panose="020B0604020202020204" pitchFamily="34" charset="0"/>
              <a:buChar char="•"/>
            </a:pPr>
            <a:r>
              <a:rPr lang="fr-FR" sz="900" dirty="0" err="1">
                <a:solidFill>
                  <a:prstClr val="white"/>
                </a:solidFill>
              </a:rPr>
              <a:t>Octyl</a:t>
            </a:r>
            <a:r>
              <a:rPr lang="fr-FR" sz="900" dirty="0">
                <a:solidFill>
                  <a:prstClr val="white"/>
                </a:solidFill>
              </a:rPr>
              <a:t> </a:t>
            </a:r>
            <a:r>
              <a:rPr lang="fr-FR" sz="900" dirty="0" err="1">
                <a:solidFill>
                  <a:prstClr val="white"/>
                </a:solidFill>
              </a:rPr>
              <a:t>Phenol</a:t>
            </a:r>
            <a:r>
              <a:rPr lang="fr-FR" sz="900" dirty="0">
                <a:solidFill>
                  <a:prstClr val="white"/>
                </a:solidFill>
              </a:rPr>
              <a:t> </a:t>
            </a:r>
            <a:r>
              <a:rPr lang="fr-FR" sz="900" dirty="0" err="1">
                <a:solidFill>
                  <a:prstClr val="white"/>
                </a:solidFill>
              </a:rPr>
              <a:t>Ethoxylates</a:t>
            </a:r>
            <a:endParaRPr lang="fr-FR" sz="900" dirty="0">
              <a:solidFill>
                <a:prstClr val="white"/>
              </a:solidFill>
            </a:endParaRPr>
          </a:p>
          <a:p>
            <a:pPr marL="171450" indent="-171450">
              <a:buFont typeface="Arial" panose="020B0604020202020204" pitchFamily="34" charset="0"/>
              <a:buChar char="•"/>
            </a:pPr>
            <a:r>
              <a:rPr lang="fr-FR" sz="900" dirty="0" err="1">
                <a:solidFill>
                  <a:prstClr val="white"/>
                </a:solidFill>
              </a:rPr>
              <a:t>Polyethylene</a:t>
            </a:r>
            <a:r>
              <a:rPr lang="fr-FR" sz="900" dirty="0">
                <a:solidFill>
                  <a:prstClr val="white"/>
                </a:solidFill>
              </a:rPr>
              <a:t> Glycol</a:t>
            </a:r>
          </a:p>
          <a:p>
            <a:pPr marL="171450" indent="-171450">
              <a:buFont typeface="Arial" panose="020B0604020202020204" pitchFamily="34" charset="0"/>
              <a:buChar char="•"/>
            </a:pPr>
            <a:endParaRPr lang="fr-FR" sz="900" dirty="0">
              <a:solidFill>
                <a:prstClr val="white"/>
              </a:solidFill>
            </a:endParaRPr>
          </a:p>
          <a:p>
            <a:pPr marL="171450" indent="-171450">
              <a:buFont typeface="Arial" panose="020B0604020202020204" pitchFamily="34" charset="0"/>
              <a:buChar char="•"/>
            </a:pPr>
            <a:endParaRPr lang="fr-FR" sz="900" dirty="0">
              <a:solidFill>
                <a:prstClr val="white"/>
              </a:solidFill>
            </a:endParaRPr>
          </a:p>
          <a:p>
            <a:pPr marL="171450" indent="-171450">
              <a:buFont typeface="Arial" panose="020B0604020202020204" pitchFamily="34" charset="0"/>
              <a:buChar char="•"/>
            </a:pPr>
            <a:endParaRPr lang="fr-FR" sz="900" dirty="0">
              <a:solidFill>
                <a:prstClr val="white"/>
              </a:solidFill>
            </a:endParaRPr>
          </a:p>
          <a:p>
            <a:pPr marL="171450" indent="-171450">
              <a:buFont typeface="Arial" panose="020B0604020202020204" pitchFamily="34" charset="0"/>
              <a:buChar char="•"/>
            </a:pPr>
            <a:endParaRPr lang="fr-FR" sz="900" dirty="0">
              <a:solidFill>
                <a:prstClr val="white"/>
              </a:solidFill>
            </a:endParaRPr>
          </a:p>
          <a:p>
            <a:endParaRPr lang="fr-FR" sz="900" dirty="0">
              <a:solidFill>
                <a:prstClr val="white"/>
              </a:solidFill>
            </a:endParaRPr>
          </a:p>
          <a:p>
            <a:pPr marL="171450" indent="-171450">
              <a:buFont typeface="Arial" panose="020B0604020202020204" pitchFamily="34" charset="0"/>
              <a:buChar char="•"/>
            </a:pPr>
            <a:endParaRPr lang="en-US" sz="900" dirty="0">
              <a:solidFill>
                <a:prstClr val="white"/>
              </a:solidFill>
            </a:endParaRPr>
          </a:p>
        </p:txBody>
      </p:sp>
      <p:cxnSp>
        <p:nvCxnSpPr>
          <p:cNvPr id="12" name="Straight Connector 11">
            <a:extLst>
              <a:ext uri="{FF2B5EF4-FFF2-40B4-BE49-F238E27FC236}">
                <a16:creationId xmlns:a16="http://schemas.microsoft.com/office/drawing/2014/main" id="{4AFCE5BE-7DFA-FAA4-C8B8-DAEFF44D4E3C}"/>
              </a:ext>
            </a:extLst>
          </p:cNvPr>
          <p:cNvCxnSpPr>
            <a:cxnSpLocks/>
          </p:cNvCxnSpPr>
          <p:nvPr/>
        </p:nvCxnSpPr>
        <p:spPr>
          <a:xfrm flipV="1">
            <a:off x="3015751" y="3811261"/>
            <a:ext cx="3124200" cy="1809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528B4B3E-D539-7A97-3F1E-232542C2E70A}"/>
              </a:ext>
            </a:extLst>
          </p:cNvPr>
          <p:cNvCxnSpPr>
            <a:cxnSpLocks/>
          </p:cNvCxnSpPr>
          <p:nvPr/>
        </p:nvCxnSpPr>
        <p:spPr>
          <a:xfrm flipV="1">
            <a:off x="424951" y="3341347"/>
            <a:ext cx="2590800" cy="111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22846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735619" y="2200912"/>
            <a:ext cx="3061335" cy="2037714"/>
          </a:xfrm>
          <a:prstGeom prst="rect">
            <a:avLst/>
          </a:prstGeom>
        </p:spPr>
        <p:txBody>
          <a:bodyPr vert="horz" wrap="square" lIns="0" tIns="12700" rIns="0" bIns="0" rtlCol="0">
            <a:spAutoFit/>
          </a:bodyPr>
          <a:lstStyle/>
          <a:p>
            <a:pPr marL="184785" indent="-172720">
              <a:lnSpc>
                <a:spcPct val="100000"/>
              </a:lnSpc>
              <a:spcBef>
                <a:spcPts val="100"/>
              </a:spcBef>
              <a:buClr>
                <a:srgbClr val="FFFFFF"/>
              </a:buClr>
              <a:buFont typeface="Arial MT"/>
              <a:buChar char="•"/>
              <a:tabLst>
                <a:tab pos="185420" algn="l"/>
              </a:tabLst>
            </a:pPr>
            <a:r>
              <a:rPr sz="1200" dirty="0">
                <a:solidFill>
                  <a:srgbClr val="FFFFFF"/>
                </a:solidFill>
                <a:latin typeface="Calibri"/>
                <a:cs typeface="Calibri"/>
              </a:rPr>
              <a:t>1,4</a:t>
            </a:r>
            <a:r>
              <a:rPr sz="1200" spc="-20" dirty="0">
                <a:solidFill>
                  <a:srgbClr val="FFFFFF"/>
                </a:solidFill>
                <a:latin typeface="Calibri"/>
                <a:cs typeface="Calibri"/>
              </a:rPr>
              <a:t> </a:t>
            </a:r>
            <a:r>
              <a:rPr sz="1200" spc="-5" dirty="0">
                <a:solidFill>
                  <a:srgbClr val="FFFFFF"/>
                </a:solidFill>
                <a:latin typeface="Calibri"/>
                <a:cs typeface="Calibri"/>
              </a:rPr>
              <a:t>Butanediol</a:t>
            </a:r>
            <a:r>
              <a:rPr sz="1200" spc="-50" dirty="0">
                <a:solidFill>
                  <a:srgbClr val="FFFFFF"/>
                </a:solidFill>
                <a:latin typeface="Calibri"/>
                <a:cs typeface="Calibri"/>
              </a:rPr>
              <a:t> </a:t>
            </a:r>
            <a:r>
              <a:rPr sz="1200" spc="-5" dirty="0">
                <a:solidFill>
                  <a:srgbClr val="FFFFFF"/>
                </a:solidFill>
                <a:latin typeface="Calibri"/>
                <a:cs typeface="Calibri"/>
              </a:rPr>
              <a:t>(1,4-BDO)</a:t>
            </a:r>
            <a:endParaRPr sz="1200" dirty="0">
              <a:latin typeface="Calibri"/>
              <a:cs typeface="Calibri"/>
            </a:endParaRPr>
          </a:p>
          <a:p>
            <a:pPr marL="184785" indent="-172720">
              <a:lnSpc>
                <a:spcPct val="100000"/>
              </a:lnSpc>
              <a:buFont typeface="Arial MT"/>
              <a:buChar char="•"/>
              <a:tabLst>
                <a:tab pos="185420" algn="l"/>
              </a:tabLst>
            </a:pPr>
            <a:r>
              <a:rPr sz="1200" spc="-10" dirty="0">
                <a:solidFill>
                  <a:srgbClr val="FFFFFF"/>
                </a:solidFill>
                <a:latin typeface="Calibri"/>
                <a:cs typeface="Calibri"/>
              </a:rPr>
              <a:t>2-Hydroxyethyl</a:t>
            </a:r>
            <a:r>
              <a:rPr sz="1200" spc="-45" dirty="0">
                <a:solidFill>
                  <a:srgbClr val="FFFFFF"/>
                </a:solidFill>
                <a:latin typeface="Calibri"/>
                <a:cs typeface="Calibri"/>
              </a:rPr>
              <a:t> </a:t>
            </a:r>
            <a:r>
              <a:rPr sz="1200" spc="-5" dirty="0">
                <a:solidFill>
                  <a:srgbClr val="FFFFFF"/>
                </a:solidFill>
                <a:latin typeface="Calibri"/>
                <a:cs typeface="Calibri"/>
              </a:rPr>
              <a:t>Methacrylate</a:t>
            </a:r>
            <a:r>
              <a:rPr sz="1200" spc="-30" dirty="0">
                <a:solidFill>
                  <a:srgbClr val="FFFFFF"/>
                </a:solidFill>
                <a:latin typeface="Calibri"/>
                <a:cs typeface="Calibri"/>
              </a:rPr>
              <a:t> </a:t>
            </a:r>
            <a:r>
              <a:rPr sz="1200" spc="-5" dirty="0">
                <a:solidFill>
                  <a:srgbClr val="FFFFFF"/>
                </a:solidFill>
                <a:latin typeface="Calibri"/>
                <a:cs typeface="Calibri"/>
              </a:rPr>
              <a:t>(2-HEMA)</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Benzyl</a:t>
            </a:r>
            <a:r>
              <a:rPr sz="1200" spc="-40" dirty="0">
                <a:solidFill>
                  <a:srgbClr val="FFFFFF"/>
                </a:solidFill>
                <a:latin typeface="Calibri"/>
                <a:cs typeface="Calibri"/>
              </a:rPr>
              <a:t> </a:t>
            </a:r>
            <a:r>
              <a:rPr sz="1200" spc="-5" dirty="0">
                <a:solidFill>
                  <a:srgbClr val="FFFFFF"/>
                </a:solidFill>
                <a:latin typeface="Calibri"/>
                <a:cs typeface="Calibri"/>
              </a:rPr>
              <a:t>Alcohol</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Butyl</a:t>
            </a:r>
            <a:r>
              <a:rPr sz="1200" spc="-40" dirty="0">
                <a:solidFill>
                  <a:srgbClr val="FFFFFF"/>
                </a:solidFill>
                <a:latin typeface="Calibri"/>
                <a:cs typeface="Calibri"/>
              </a:rPr>
              <a:t> </a:t>
            </a:r>
            <a:r>
              <a:rPr sz="1200" spc="-10" dirty="0">
                <a:solidFill>
                  <a:srgbClr val="FFFFFF"/>
                </a:solidFill>
                <a:latin typeface="Calibri"/>
                <a:cs typeface="Calibri"/>
              </a:rPr>
              <a:t>Acetate </a:t>
            </a:r>
            <a:r>
              <a:rPr sz="1200" spc="-20" dirty="0">
                <a:solidFill>
                  <a:srgbClr val="FFFFFF"/>
                </a:solidFill>
                <a:latin typeface="Calibri"/>
                <a:cs typeface="Calibri"/>
              </a:rPr>
              <a:t>(BUTAC)</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Butyl</a:t>
            </a:r>
            <a:r>
              <a:rPr sz="1200" spc="-55" dirty="0">
                <a:solidFill>
                  <a:srgbClr val="FFFFFF"/>
                </a:solidFill>
                <a:latin typeface="Calibri"/>
                <a:cs typeface="Calibri"/>
              </a:rPr>
              <a:t> </a:t>
            </a:r>
            <a:r>
              <a:rPr sz="1200" spc="-5" dirty="0">
                <a:solidFill>
                  <a:srgbClr val="FFFFFF"/>
                </a:solidFill>
                <a:latin typeface="Calibri"/>
                <a:cs typeface="Calibri"/>
              </a:rPr>
              <a:t>Acrylate</a:t>
            </a:r>
            <a:r>
              <a:rPr sz="1200" spc="-25" dirty="0">
                <a:solidFill>
                  <a:srgbClr val="FFFFFF"/>
                </a:solidFill>
                <a:latin typeface="Calibri"/>
                <a:cs typeface="Calibri"/>
              </a:rPr>
              <a:t> </a:t>
            </a:r>
            <a:r>
              <a:rPr sz="1200" spc="-10" dirty="0">
                <a:solidFill>
                  <a:srgbClr val="FFFFFF"/>
                </a:solidFill>
                <a:latin typeface="Calibri"/>
                <a:cs typeface="Calibri"/>
              </a:rPr>
              <a:t>(BA)</a:t>
            </a:r>
            <a:endParaRPr sz="1200" dirty="0">
              <a:latin typeface="Calibri"/>
              <a:cs typeface="Calibri"/>
            </a:endParaRPr>
          </a:p>
          <a:p>
            <a:pPr marL="184785" indent="-172720">
              <a:lnSpc>
                <a:spcPct val="100000"/>
              </a:lnSpc>
              <a:buFont typeface="Arial MT"/>
              <a:buChar char="•"/>
              <a:tabLst>
                <a:tab pos="185420" algn="l"/>
              </a:tabLst>
            </a:pPr>
            <a:r>
              <a:rPr sz="1200" dirty="0">
                <a:solidFill>
                  <a:srgbClr val="FFFFFF"/>
                </a:solidFill>
                <a:latin typeface="Calibri"/>
                <a:cs typeface="Calibri"/>
              </a:rPr>
              <a:t>Dibasic</a:t>
            </a:r>
            <a:r>
              <a:rPr sz="1200" spc="-55" dirty="0">
                <a:solidFill>
                  <a:srgbClr val="FFFFFF"/>
                </a:solidFill>
                <a:latin typeface="Calibri"/>
                <a:cs typeface="Calibri"/>
              </a:rPr>
              <a:t> </a:t>
            </a:r>
            <a:r>
              <a:rPr sz="1200" spc="-10" dirty="0">
                <a:solidFill>
                  <a:srgbClr val="FFFFFF"/>
                </a:solidFill>
                <a:latin typeface="Calibri"/>
                <a:cs typeface="Calibri"/>
              </a:rPr>
              <a:t>Ester</a:t>
            </a:r>
            <a:r>
              <a:rPr sz="1200" spc="-40" dirty="0">
                <a:solidFill>
                  <a:srgbClr val="FFFFFF"/>
                </a:solidFill>
                <a:latin typeface="Calibri"/>
                <a:cs typeface="Calibri"/>
              </a:rPr>
              <a:t> </a:t>
            </a:r>
            <a:r>
              <a:rPr sz="1200" spc="-5" dirty="0">
                <a:solidFill>
                  <a:srgbClr val="FFFFFF"/>
                </a:solidFill>
                <a:latin typeface="Calibri"/>
                <a:cs typeface="Calibri"/>
              </a:rPr>
              <a:t>(DBE)</a:t>
            </a:r>
            <a:endParaRPr sz="1200" dirty="0">
              <a:latin typeface="Calibri"/>
              <a:cs typeface="Calibri"/>
            </a:endParaRPr>
          </a:p>
          <a:p>
            <a:pPr marL="184785" indent="-172720">
              <a:lnSpc>
                <a:spcPct val="100000"/>
              </a:lnSpc>
              <a:buFont typeface="Arial MT"/>
              <a:buChar char="•"/>
              <a:tabLst>
                <a:tab pos="185420" algn="l"/>
              </a:tabLst>
            </a:pPr>
            <a:r>
              <a:rPr sz="1200" spc="-10" dirty="0">
                <a:solidFill>
                  <a:srgbClr val="FFFFFF"/>
                </a:solidFill>
                <a:latin typeface="Calibri"/>
                <a:cs typeface="Calibri"/>
              </a:rPr>
              <a:t>Ethyl</a:t>
            </a:r>
            <a:r>
              <a:rPr sz="1200" spc="-35" dirty="0">
                <a:solidFill>
                  <a:srgbClr val="FFFFFF"/>
                </a:solidFill>
                <a:latin typeface="Calibri"/>
                <a:cs typeface="Calibri"/>
              </a:rPr>
              <a:t> </a:t>
            </a:r>
            <a:r>
              <a:rPr sz="1200" spc="-10" dirty="0">
                <a:solidFill>
                  <a:srgbClr val="FFFFFF"/>
                </a:solidFill>
                <a:latin typeface="Calibri"/>
                <a:cs typeface="Calibri"/>
              </a:rPr>
              <a:t>Acetate</a:t>
            </a:r>
            <a:r>
              <a:rPr sz="1200" spc="-5" dirty="0">
                <a:solidFill>
                  <a:srgbClr val="FFFFFF"/>
                </a:solidFill>
                <a:latin typeface="Calibri"/>
                <a:cs typeface="Calibri"/>
              </a:rPr>
              <a:t> </a:t>
            </a:r>
            <a:r>
              <a:rPr sz="1200" spc="-25" dirty="0">
                <a:solidFill>
                  <a:srgbClr val="FFFFFF"/>
                </a:solidFill>
                <a:latin typeface="Calibri"/>
                <a:cs typeface="Calibri"/>
              </a:rPr>
              <a:t>(ETAC)</a:t>
            </a:r>
            <a:endParaRPr sz="1200" dirty="0">
              <a:latin typeface="Calibri"/>
              <a:cs typeface="Calibri"/>
            </a:endParaRPr>
          </a:p>
          <a:p>
            <a:pPr marL="184785" indent="-172720">
              <a:lnSpc>
                <a:spcPct val="100000"/>
              </a:lnSpc>
              <a:buFont typeface="Arial MT"/>
              <a:buChar char="•"/>
              <a:tabLst>
                <a:tab pos="185420" algn="l"/>
              </a:tabLst>
            </a:pPr>
            <a:r>
              <a:rPr sz="1200" spc="-10" dirty="0">
                <a:solidFill>
                  <a:srgbClr val="FFFFFF"/>
                </a:solidFill>
                <a:latin typeface="Calibri"/>
                <a:cs typeface="Calibri"/>
              </a:rPr>
              <a:t>Methoxy</a:t>
            </a:r>
            <a:r>
              <a:rPr sz="1200" spc="-20" dirty="0">
                <a:solidFill>
                  <a:srgbClr val="FFFFFF"/>
                </a:solidFill>
                <a:latin typeface="Calibri"/>
                <a:cs typeface="Calibri"/>
              </a:rPr>
              <a:t> </a:t>
            </a:r>
            <a:r>
              <a:rPr sz="1200" spc="-5" dirty="0">
                <a:solidFill>
                  <a:srgbClr val="FFFFFF"/>
                </a:solidFill>
                <a:latin typeface="Calibri"/>
                <a:cs typeface="Calibri"/>
              </a:rPr>
              <a:t>Propyl</a:t>
            </a:r>
            <a:r>
              <a:rPr sz="1200" spc="-30" dirty="0">
                <a:solidFill>
                  <a:srgbClr val="FFFFFF"/>
                </a:solidFill>
                <a:latin typeface="Calibri"/>
                <a:cs typeface="Calibri"/>
              </a:rPr>
              <a:t> </a:t>
            </a:r>
            <a:r>
              <a:rPr sz="1200" spc="-10" dirty="0">
                <a:solidFill>
                  <a:srgbClr val="FFFFFF"/>
                </a:solidFill>
                <a:latin typeface="Calibri"/>
                <a:cs typeface="Calibri"/>
              </a:rPr>
              <a:t>Acetate</a:t>
            </a:r>
            <a:r>
              <a:rPr sz="1200" dirty="0">
                <a:solidFill>
                  <a:srgbClr val="FFFFFF"/>
                </a:solidFill>
                <a:latin typeface="Calibri"/>
                <a:cs typeface="Calibri"/>
              </a:rPr>
              <a:t> </a:t>
            </a:r>
            <a:r>
              <a:rPr sz="1200" spc="-5" dirty="0">
                <a:solidFill>
                  <a:srgbClr val="FFFFFF"/>
                </a:solidFill>
                <a:latin typeface="Calibri"/>
                <a:cs typeface="Calibri"/>
              </a:rPr>
              <a:t>(PMA)</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Methyl</a:t>
            </a:r>
            <a:r>
              <a:rPr sz="1200" spc="-45" dirty="0">
                <a:solidFill>
                  <a:srgbClr val="FFFFFF"/>
                </a:solidFill>
                <a:latin typeface="Calibri"/>
                <a:cs typeface="Calibri"/>
              </a:rPr>
              <a:t> </a:t>
            </a:r>
            <a:r>
              <a:rPr sz="1200" spc="-5" dirty="0">
                <a:solidFill>
                  <a:srgbClr val="FFFFFF"/>
                </a:solidFill>
                <a:latin typeface="Calibri"/>
                <a:cs typeface="Calibri"/>
              </a:rPr>
              <a:t>Methacrylate</a:t>
            </a:r>
            <a:r>
              <a:rPr sz="1200" spc="-35" dirty="0">
                <a:solidFill>
                  <a:srgbClr val="FFFFFF"/>
                </a:solidFill>
                <a:latin typeface="Calibri"/>
                <a:cs typeface="Calibri"/>
              </a:rPr>
              <a:t> </a:t>
            </a:r>
            <a:r>
              <a:rPr sz="1200" spc="-5" dirty="0">
                <a:solidFill>
                  <a:srgbClr val="FFFFFF"/>
                </a:solidFill>
                <a:latin typeface="Calibri"/>
                <a:cs typeface="Calibri"/>
              </a:rPr>
              <a:t>(MMA)</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Propylene</a:t>
            </a:r>
            <a:r>
              <a:rPr sz="1200" spc="-45" dirty="0">
                <a:solidFill>
                  <a:srgbClr val="FFFFFF"/>
                </a:solidFill>
                <a:latin typeface="Calibri"/>
                <a:cs typeface="Calibri"/>
              </a:rPr>
              <a:t> </a:t>
            </a:r>
            <a:r>
              <a:rPr sz="1200" spc="-5" dirty="0">
                <a:solidFill>
                  <a:srgbClr val="FFFFFF"/>
                </a:solidFill>
                <a:latin typeface="Calibri"/>
                <a:cs typeface="Calibri"/>
              </a:rPr>
              <a:t>Carbonate</a:t>
            </a:r>
            <a:r>
              <a:rPr sz="1200" spc="-40" dirty="0">
                <a:solidFill>
                  <a:srgbClr val="FFFFFF"/>
                </a:solidFill>
                <a:latin typeface="Calibri"/>
                <a:cs typeface="Calibri"/>
              </a:rPr>
              <a:t> </a:t>
            </a:r>
            <a:r>
              <a:rPr sz="1200" spc="-5" dirty="0">
                <a:solidFill>
                  <a:srgbClr val="FFFFFF"/>
                </a:solidFill>
                <a:latin typeface="Calibri"/>
                <a:cs typeface="Calibri"/>
              </a:rPr>
              <a:t>(PC)</a:t>
            </a:r>
            <a:endParaRPr sz="1200" dirty="0">
              <a:latin typeface="Calibri"/>
              <a:cs typeface="Calibri"/>
            </a:endParaRPr>
          </a:p>
          <a:p>
            <a:pPr marL="184785" indent="-172720">
              <a:lnSpc>
                <a:spcPct val="100000"/>
              </a:lnSpc>
              <a:spcBef>
                <a:spcPts val="5"/>
              </a:spcBef>
              <a:buFont typeface="Arial MT"/>
              <a:buChar char="•"/>
              <a:tabLst>
                <a:tab pos="185420" algn="l"/>
              </a:tabLst>
            </a:pPr>
            <a:r>
              <a:rPr sz="1200" spc="-10" dirty="0">
                <a:solidFill>
                  <a:srgbClr val="FFFFFF"/>
                </a:solidFill>
                <a:latin typeface="Calibri"/>
                <a:cs typeface="Calibri"/>
              </a:rPr>
              <a:t>Triacetin</a:t>
            </a:r>
            <a:r>
              <a:rPr sz="1200" spc="-25" dirty="0">
                <a:solidFill>
                  <a:srgbClr val="FFFFFF"/>
                </a:solidFill>
                <a:latin typeface="Calibri"/>
                <a:cs typeface="Calibri"/>
              </a:rPr>
              <a:t> </a:t>
            </a:r>
            <a:r>
              <a:rPr sz="1200" spc="-5" dirty="0">
                <a:solidFill>
                  <a:srgbClr val="FFFFFF"/>
                </a:solidFill>
                <a:latin typeface="Calibri"/>
                <a:cs typeface="Calibri"/>
              </a:rPr>
              <a:t>(Food</a:t>
            </a:r>
            <a:r>
              <a:rPr sz="1200" spc="-10" dirty="0">
                <a:solidFill>
                  <a:srgbClr val="FFFFFF"/>
                </a:solidFill>
                <a:latin typeface="Calibri"/>
                <a:cs typeface="Calibri"/>
              </a:rPr>
              <a:t> </a:t>
            </a:r>
            <a:r>
              <a:rPr sz="1200" dirty="0">
                <a:solidFill>
                  <a:srgbClr val="FFFFFF"/>
                </a:solidFill>
                <a:latin typeface="Calibri"/>
                <a:cs typeface="Calibri"/>
              </a:rPr>
              <a:t>/</a:t>
            </a:r>
            <a:r>
              <a:rPr sz="1200" spc="-5" dirty="0">
                <a:solidFill>
                  <a:srgbClr val="FFFFFF"/>
                </a:solidFill>
                <a:latin typeface="Calibri"/>
                <a:cs typeface="Calibri"/>
              </a:rPr>
              <a:t> </a:t>
            </a:r>
            <a:r>
              <a:rPr sz="1200" spc="-15" dirty="0">
                <a:solidFill>
                  <a:srgbClr val="FFFFFF"/>
                </a:solidFill>
                <a:latin typeface="Calibri"/>
                <a:cs typeface="Calibri"/>
              </a:rPr>
              <a:t>Technical </a:t>
            </a:r>
            <a:r>
              <a:rPr sz="1200" dirty="0">
                <a:solidFill>
                  <a:srgbClr val="FFFFFF"/>
                </a:solidFill>
                <a:latin typeface="Calibri"/>
                <a:cs typeface="Calibri"/>
              </a:rPr>
              <a:t>/ </a:t>
            </a:r>
            <a:r>
              <a:rPr sz="1200" spc="-5" dirty="0">
                <a:solidFill>
                  <a:srgbClr val="FFFFFF"/>
                </a:solidFill>
                <a:latin typeface="Calibri"/>
                <a:cs typeface="Calibri"/>
              </a:rPr>
              <a:t>Palm Free</a:t>
            </a:r>
            <a:r>
              <a:rPr sz="1200" spc="-25" dirty="0">
                <a:solidFill>
                  <a:srgbClr val="FFFFFF"/>
                </a:solidFill>
                <a:latin typeface="Calibri"/>
                <a:cs typeface="Calibri"/>
              </a:rPr>
              <a:t> </a:t>
            </a:r>
            <a:r>
              <a:rPr sz="1200" dirty="0">
                <a:solidFill>
                  <a:srgbClr val="FFFFFF"/>
                </a:solidFill>
                <a:latin typeface="Calibri"/>
                <a:cs typeface="Calibri"/>
              </a:rPr>
              <a:t>/</a:t>
            </a:r>
            <a:r>
              <a:rPr sz="1200" spc="-5" dirty="0">
                <a:solidFill>
                  <a:srgbClr val="FFFFFF"/>
                </a:solidFill>
                <a:latin typeface="Calibri"/>
                <a:cs typeface="Calibri"/>
              </a:rPr>
              <a:t> </a:t>
            </a:r>
            <a:r>
              <a:rPr sz="1200" spc="-10" dirty="0">
                <a:solidFill>
                  <a:srgbClr val="FFFFFF"/>
                </a:solidFill>
                <a:latin typeface="Calibri"/>
                <a:cs typeface="Calibri"/>
              </a:rPr>
              <a:t>RSPO)</a:t>
            </a:r>
            <a:endParaRPr sz="1200" dirty="0">
              <a:latin typeface="Calibri"/>
              <a:cs typeface="Calibri"/>
            </a:endParaRPr>
          </a:p>
        </p:txBody>
      </p:sp>
      <p:sp>
        <p:nvSpPr>
          <p:cNvPr id="4" name="object 4"/>
          <p:cNvSpPr txBox="1"/>
          <p:nvPr/>
        </p:nvSpPr>
        <p:spPr>
          <a:xfrm>
            <a:off x="3962400" y="4419600"/>
            <a:ext cx="4149090" cy="299720"/>
          </a:xfrm>
          <a:prstGeom prst="rect">
            <a:avLst/>
          </a:prstGeom>
        </p:spPr>
        <p:txBody>
          <a:bodyPr vert="horz" wrap="square" lIns="0" tIns="12700" rIns="0" bIns="0" rtlCol="0">
            <a:spAutoFit/>
          </a:bodyPr>
          <a:lstStyle/>
          <a:p>
            <a:pPr marL="12700">
              <a:lnSpc>
                <a:spcPct val="100000"/>
              </a:lnSpc>
              <a:spcBef>
                <a:spcPts val="100"/>
              </a:spcBef>
            </a:pPr>
            <a:r>
              <a:rPr sz="1800" b="1" spc="-5" dirty="0">
                <a:solidFill>
                  <a:srgbClr val="FFC000"/>
                </a:solidFill>
                <a:latin typeface="Calibri"/>
                <a:cs typeface="Calibri"/>
              </a:rPr>
              <a:t>Less</a:t>
            </a:r>
            <a:r>
              <a:rPr sz="1800" b="1" spc="-25" dirty="0">
                <a:solidFill>
                  <a:srgbClr val="FFC000"/>
                </a:solidFill>
                <a:latin typeface="Calibri"/>
                <a:cs typeface="Calibri"/>
              </a:rPr>
              <a:t> </a:t>
            </a:r>
            <a:r>
              <a:rPr b="1" spc="-10" dirty="0">
                <a:solidFill>
                  <a:srgbClr val="FFC000"/>
                </a:solidFill>
                <a:latin typeface="Calibri"/>
                <a:ea typeface="+mj-ea"/>
                <a:cs typeface="Calibri"/>
              </a:rPr>
              <a:t>Regular Inventory Products In Antwerp</a:t>
            </a:r>
          </a:p>
        </p:txBody>
      </p:sp>
      <p:sp>
        <p:nvSpPr>
          <p:cNvPr id="5" name="object 5"/>
          <p:cNvSpPr txBox="1"/>
          <p:nvPr/>
        </p:nvSpPr>
        <p:spPr>
          <a:xfrm>
            <a:off x="2723093" y="1756613"/>
            <a:ext cx="5997575" cy="299720"/>
          </a:xfrm>
          <a:prstGeom prst="rect">
            <a:avLst/>
          </a:prstGeom>
        </p:spPr>
        <p:txBody>
          <a:bodyPr vert="horz" wrap="square" lIns="0" tIns="12700" rIns="0" bIns="0" rtlCol="0">
            <a:spAutoFit/>
          </a:bodyPr>
          <a:lstStyle/>
          <a:p>
            <a:pPr marL="12700">
              <a:lnSpc>
                <a:spcPct val="100000"/>
              </a:lnSpc>
              <a:spcBef>
                <a:spcPts val="100"/>
              </a:spcBef>
              <a:tabLst>
                <a:tab pos="3987800" algn="l"/>
              </a:tabLst>
            </a:pPr>
            <a:r>
              <a:rPr sz="1800" b="1" dirty="0">
                <a:solidFill>
                  <a:srgbClr val="FFFFFF"/>
                </a:solidFill>
                <a:latin typeface="Calibri"/>
                <a:cs typeface="Calibri"/>
              </a:rPr>
              <a:t>Bulk</a:t>
            </a:r>
            <a:r>
              <a:rPr sz="1800" b="1" spc="10" dirty="0">
                <a:solidFill>
                  <a:srgbClr val="FFFFFF"/>
                </a:solidFill>
                <a:latin typeface="Calibri"/>
                <a:cs typeface="Calibri"/>
              </a:rPr>
              <a:t> </a:t>
            </a:r>
            <a:r>
              <a:rPr sz="1800" b="1" dirty="0">
                <a:solidFill>
                  <a:srgbClr val="FFFFFF"/>
                </a:solidFill>
                <a:latin typeface="Calibri"/>
                <a:cs typeface="Calibri"/>
              </a:rPr>
              <a:t>(ISO</a:t>
            </a:r>
            <a:r>
              <a:rPr sz="1800" b="1" spc="-10" dirty="0">
                <a:solidFill>
                  <a:srgbClr val="FFFFFF"/>
                </a:solidFill>
                <a:latin typeface="Calibri"/>
                <a:cs typeface="Calibri"/>
              </a:rPr>
              <a:t> </a:t>
            </a:r>
            <a:r>
              <a:rPr sz="1800" b="1" spc="-35" dirty="0">
                <a:solidFill>
                  <a:srgbClr val="FFFFFF"/>
                </a:solidFill>
                <a:latin typeface="Calibri"/>
                <a:cs typeface="Calibri"/>
              </a:rPr>
              <a:t>Tank</a:t>
            </a:r>
            <a:r>
              <a:rPr sz="1800" b="1" spc="-5" dirty="0">
                <a:solidFill>
                  <a:srgbClr val="FFFFFF"/>
                </a:solidFill>
                <a:latin typeface="Calibri"/>
                <a:cs typeface="Calibri"/>
              </a:rPr>
              <a:t> </a:t>
            </a:r>
            <a:r>
              <a:rPr sz="1800" b="1" spc="-10" dirty="0">
                <a:solidFill>
                  <a:srgbClr val="FFFFFF"/>
                </a:solidFill>
                <a:latin typeface="Calibri"/>
                <a:cs typeface="Calibri"/>
              </a:rPr>
              <a:t>Containers)	</a:t>
            </a:r>
            <a:r>
              <a:rPr sz="1800" b="1" spc="-15" dirty="0">
                <a:solidFill>
                  <a:srgbClr val="FFFFFF"/>
                </a:solidFill>
                <a:latin typeface="Calibri"/>
                <a:cs typeface="Calibri"/>
              </a:rPr>
              <a:t>Packed</a:t>
            </a:r>
            <a:r>
              <a:rPr sz="1800" b="1" spc="-35" dirty="0">
                <a:solidFill>
                  <a:srgbClr val="FFFFFF"/>
                </a:solidFill>
                <a:latin typeface="Calibri"/>
                <a:cs typeface="Calibri"/>
              </a:rPr>
              <a:t> </a:t>
            </a:r>
            <a:r>
              <a:rPr sz="1800" b="1" spc="-5" dirty="0">
                <a:solidFill>
                  <a:srgbClr val="FFFFFF"/>
                </a:solidFill>
                <a:latin typeface="Calibri"/>
                <a:cs typeface="Calibri"/>
              </a:rPr>
              <a:t>(Drums</a:t>
            </a:r>
            <a:r>
              <a:rPr sz="1800" b="1" spc="-30" dirty="0">
                <a:solidFill>
                  <a:srgbClr val="FFFFFF"/>
                </a:solidFill>
                <a:latin typeface="Calibri"/>
                <a:cs typeface="Calibri"/>
              </a:rPr>
              <a:t> </a:t>
            </a:r>
            <a:r>
              <a:rPr sz="1800" b="1" dirty="0">
                <a:solidFill>
                  <a:srgbClr val="FFFFFF"/>
                </a:solidFill>
                <a:latin typeface="Calibri"/>
                <a:cs typeface="Calibri"/>
              </a:rPr>
              <a:t>/</a:t>
            </a:r>
            <a:r>
              <a:rPr sz="1800" b="1" spc="-15" dirty="0">
                <a:solidFill>
                  <a:srgbClr val="FFFFFF"/>
                </a:solidFill>
                <a:latin typeface="Calibri"/>
                <a:cs typeface="Calibri"/>
              </a:rPr>
              <a:t> </a:t>
            </a:r>
            <a:r>
              <a:rPr sz="1800" b="1" spc="-5" dirty="0">
                <a:solidFill>
                  <a:srgbClr val="FFFFFF"/>
                </a:solidFill>
                <a:latin typeface="Calibri"/>
                <a:cs typeface="Calibri"/>
              </a:rPr>
              <a:t>IBC)</a:t>
            </a:r>
            <a:endParaRPr sz="1800" dirty="0">
              <a:latin typeface="Calibri"/>
              <a:cs typeface="Calibri"/>
            </a:endParaRPr>
          </a:p>
        </p:txBody>
      </p:sp>
      <p:sp>
        <p:nvSpPr>
          <p:cNvPr id="6" name="object 6"/>
          <p:cNvSpPr txBox="1"/>
          <p:nvPr/>
        </p:nvSpPr>
        <p:spPr>
          <a:xfrm>
            <a:off x="6709029" y="2168728"/>
            <a:ext cx="3061335" cy="941069"/>
          </a:xfrm>
          <a:prstGeom prst="rect">
            <a:avLst/>
          </a:prstGeom>
        </p:spPr>
        <p:txBody>
          <a:bodyPr vert="horz" wrap="square" lIns="0" tIns="12700" rIns="0" bIns="0" rtlCol="0">
            <a:spAutoFit/>
          </a:bodyPr>
          <a:lstStyle/>
          <a:p>
            <a:pPr marL="184785" indent="-172720">
              <a:lnSpc>
                <a:spcPct val="100000"/>
              </a:lnSpc>
              <a:spcBef>
                <a:spcPts val="100"/>
              </a:spcBef>
              <a:buFont typeface="Arial MT"/>
              <a:buChar char="•"/>
              <a:tabLst>
                <a:tab pos="185420" algn="l"/>
              </a:tabLst>
            </a:pPr>
            <a:r>
              <a:rPr sz="1200" spc="-10" dirty="0">
                <a:solidFill>
                  <a:srgbClr val="FFFFFF"/>
                </a:solidFill>
                <a:latin typeface="Calibri"/>
                <a:cs typeface="Calibri"/>
              </a:rPr>
              <a:t>2-Hydroxyethyl</a:t>
            </a:r>
            <a:r>
              <a:rPr sz="1200" spc="-45" dirty="0">
                <a:solidFill>
                  <a:srgbClr val="FFFFFF"/>
                </a:solidFill>
                <a:latin typeface="Calibri"/>
                <a:cs typeface="Calibri"/>
              </a:rPr>
              <a:t> </a:t>
            </a:r>
            <a:r>
              <a:rPr sz="1200" spc="-5" dirty="0">
                <a:solidFill>
                  <a:srgbClr val="FFFFFF"/>
                </a:solidFill>
                <a:latin typeface="Calibri"/>
                <a:cs typeface="Calibri"/>
              </a:rPr>
              <a:t>Methacrylate</a:t>
            </a:r>
            <a:r>
              <a:rPr sz="1200" spc="-20" dirty="0">
                <a:solidFill>
                  <a:srgbClr val="FFFFFF"/>
                </a:solidFill>
                <a:latin typeface="Calibri"/>
                <a:cs typeface="Calibri"/>
              </a:rPr>
              <a:t> </a:t>
            </a:r>
            <a:r>
              <a:rPr sz="1200" spc="-5" dirty="0">
                <a:solidFill>
                  <a:srgbClr val="FFFFFF"/>
                </a:solidFill>
                <a:latin typeface="Calibri"/>
                <a:cs typeface="Calibri"/>
              </a:rPr>
              <a:t>(2-HEMA)</a:t>
            </a:r>
            <a:endParaRPr sz="1200" dirty="0">
              <a:latin typeface="Calibri"/>
              <a:cs typeface="Calibri"/>
            </a:endParaRPr>
          </a:p>
          <a:p>
            <a:pPr marL="184785" indent="-172720">
              <a:lnSpc>
                <a:spcPct val="100000"/>
              </a:lnSpc>
              <a:spcBef>
                <a:spcPts val="5"/>
              </a:spcBef>
              <a:buFont typeface="Arial MT"/>
              <a:buChar char="•"/>
              <a:tabLst>
                <a:tab pos="185420" algn="l"/>
              </a:tabLst>
            </a:pPr>
            <a:r>
              <a:rPr sz="1200" spc="-5" dirty="0">
                <a:solidFill>
                  <a:srgbClr val="FFFFFF"/>
                </a:solidFill>
                <a:latin typeface="Calibri"/>
                <a:cs typeface="Calibri"/>
              </a:rPr>
              <a:t>Acrylic</a:t>
            </a:r>
            <a:r>
              <a:rPr sz="1200" spc="-15" dirty="0">
                <a:solidFill>
                  <a:srgbClr val="FFFFFF"/>
                </a:solidFill>
                <a:latin typeface="Calibri"/>
                <a:cs typeface="Calibri"/>
              </a:rPr>
              <a:t> </a:t>
            </a:r>
            <a:r>
              <a:rPr sz="1200" dirty="0">
                <a:solidFill>
                  <a:srgbClr val="FFFFFF"/>
                </a:solidFill>
                <a:latin typeface="Calibri"/>
                <a:cs typeface="Calibri"/>
              </a:rPr>
              <a:t>Acid</a:t>
            </a:r>
            <a:r>
              <a:rPr sz="1200" spc="-15" dirty="0">
                <a:solidFill>
                  <a:srgbClr val="FFFFFF"/>
                </a:solidFill>
                <a:latin typeface="Calibri"/>
                <a:cs typeface="Calibri"/>
              </a:rPr>
              <a:t> </a:t>
            </a:r>
            <a:r>
              <a:rPr sz="1200" spc="-5" dirty="0">
                <a:solidFill>
                  <a:srgbClr val="FFFFFF"/>
                </a:solidFill>
                <a:latin typeface="Calibri"/>
                <a:cs typeface="Calibri"/>
              </a:rPr>
              <a:t>(AA)</a:t>
            </a:r>
            <a:endParaRPr sz="1200" dirty="0">
              <a:latin typeface="Calibri"/>
              <a:cs typeface="Calibri"/>
            </a:endParaRPr>
          </a:p>
          <a:p>
            <a:pPr marL="184785" indent="-172720">
              <a:lnSpc>
                <a:spcPct val="100000"/>
              </a:lnSpc>
              <a:buFont typeface="Arial MT"/>
              <a:buChar char="•"/>
              <a:tabLst>
                <a:tab pos="185420" algn="l"/>
              </a:tabLst>
            </a:pPr>
            <a:r>
              <a:rPr sz="1200" spc="-10" dirty="0">
                <a:solidFill>
                  <a:srgbClr val="FFFFFF"/>
                </a:solidFill>
                <a:latin typeface="Calibri"/>
                <a:cs typeface="Calibri"/>
              </a:rPr>
              <a:t>Ethyl</a:t>
            </a:r>
            <a:r>
              <a:rPr sz="1200" spc="-35" dirty="0">
                <a:solidFill>
                  <a:srgbClr val="FFFFFF"/>
                </a:solidFill>
                <a:latin typeface="Calibri"/>
                <a:cs typeface="Calibri"/>
              </a:rPr>
              <a:t> </a:t>
            </a:r>
            <a:r>
              <a:rPr sz="1200" spc="-10" dirty="0">
                <a:solidFill>
                  <a:srgbClr val="FFFFFF"/>
                </a:solidFill>
                <a:latin typeface="Calibri"/>
                <a:cs typeface="Calibri"/>
              </a:rPr>
              <a:t>acetate</a:t>
            </a:r>
            <a:r>
              <a:rPr sz="1200" spc="-15" dirty="0">
                <a:solidFill>
                  <a:srgbClr val="FFFFFF"/>
                </a:solidFill>
                <a:latin typeface="Calibri"/>
                <a:cs typeface="Calibri"/>
              </a:rPr>
              <a:t> </a:t>
            </a:r>
            <a:r>
              <a:rPr sz="1200" spc="-25" dirty="0">
                <a:solidFill>
                  <a:srgbClr val="FFFFFF"/>
                </a:solidFill>
                <a:latin typeface="Calibri"/>
                <a:cs typeface="Calibri"/>
              </a:rPr>
              <a:t>(ETAC)</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Methyl</a:t>
            </a:r>
            <a:r>
              <a:rPr sz="1200" spc="-45" dirty="0">
                <a:solidFill>
                  <a:srgbClr val="FFFFFF"/>
                </a:solidFill>
                <a:latin typeface="Calibri"/>
                <a:cs typeface="Calibri"/>
              </a:rPr>
              <a:t> </a:t>
            </a:r>
            <a:r>
              <a:rPr sz="1200" spc="-5" dirty="0">
                <a:solidFill>
                  <a:srgbClr val="FFFFFF"/>
                </a:solidFill>
                <a:latin typeface="Calibri"/>
                <a:cs typeface="Calibri"/>
              </a:rPr>
              <a:t>Methacrylate</a:t>
            </a:r>
            <a:r>
              <a:rPr sz="1200" spc="-35" dirty="0">
                <a:solidFill>
                  <a:srgbClr val="FFFFFF"/>
                </a:solidFill>
                <a:latin typeface="Calibri"/>
                <a:cs typeface="Calibri"/>
              </a:rPr>
              <a:t> </a:t>
            </a:r>
            <a:r>
              <a:rPr sz="1200" spc="-5" dirty="0">
                <a:solidFill>
                  <a:srgbClr val="FFFFFF"/>
                </a:solidFill>
                <a:latin typeface="Calibri"/>
                <a:cs typeface="Calibri"/>
              </a:rPr>
              <a:t>(MMA)</a:t>
            </a:r>
            <a:endParaRPr sz="1200" dirty="0">
              <a:latin typeface="Calibri"/>
              <a:cs typeface="Calibri"/>
            </a:endParaRPr>
          </a:p>
          <a:p>
            <a:pPr marL="184785" indent="-172720">
              <a:lnSpc>
                <a:spcPct val="100000"/>
              </a:lnSpc>
              <a:buFont typeface="Arial MT"/>
              <a:buChar char="•"/>
              <a:tabLst>
                <a:tab pos="185420" algn="l"/>
              </a:tabLst>
            </a:pPr>
            <a:r>
              <a:rPr sz="1200" spc="-10" dirty="0">
                <a:solidFill>
                  <a:srgbClr val="FFFFFF"/>
                </a:solidFill>
                <a:latin typeface="Calibri"/>
                <a:cs typeface="Calibri"/>
              </a:rPr>
              <a:t>Triacetin</a:t>
            </a:r>
            <a:r>
              <a:rPr sz="1200" spc="-25" dirty="0">
                <a:solidFill>
                  <a:srgbClr val="FFFFFF"/>
                </a:solidFill>
                <a:latin typeface="Calibri"/>
                <a:cs typeface="Calibri"/>
              </a:rPr>
              <a:t> </a:t>
            </a:r>
            <a:r>
              <a:rPr sz="1200" spc="-5" dirty="0">
                <a:solidFill>
                  <a:srgbClr val="FFFFFF"/>
                </a:solidFill>
                <a:latin typeface="Calibri"/>
                <a:cs typeface="Calibri"/>
              </a:rPr>
              <a:t>(Food</a:t>
            </a:r>
            <a:r>
              <a:rPr sz="1200" spc="-10" dirty="0">
                <a:solidFill>
                  <a:srgbClr val="FFFFFF"/>
                </a:solidFill>
                <a:latin typeface="Calibri"/>
                <a:cs typeface="Calibri"/>
              </a:rPr>
              <a:t> </a:t>
            </a:r>
            <a:r>
              <a:rPr sz="1200" dirty="0">
                <a:solidFill>
                  <a:srgbClr val="FFFFFF"/>
                </a:solidFill>
                <a:latin typeface="Calibri"/>
                <a:cs typeface="Calibri"/>
              </a:rPr>
              <a:t>/</a:t>
            </a:r>
            <a:r>
              <a:rPr sz="1200" spc="-5" dirty="0">
                <a:solidFill>
                  <a:srgbClr val="FFFFFF"/>
                </a:solidFill>
                <a:latin typeface="Calibri"/>
                <a:cs typeface="Calibri"/>
              </a:rPr>
              <a:t> </a:t>
            </a:r>
            <a:r>
              <a:rPr sz="1200" spc="-15" dirty="0">
                <a:solidFill>
                  <a:srgbClr val="FFFFFF"/>
                </a:solidFill>
                <a:latin typeface="Calibri"/>
                <a:cs typeface="Calibri"/>
              </a:rPr>
              <a:t>Technical </a:t>
            </a:r>
            <a:r>
              <a:rPr sz="1200" dirty="0">
                <a:solidFill>
                  <a:srgbClr val="FFFFFF"/>
                </a:solidFill>
                <a:latin typeface="Calibri"/>
                <a:cs typeface="Calibri"/>
              </a:rPr>
              <a:t>/ </a:t>
            </a:r>
            <a:r>
              <a:rPr sz="1200" spc="-5" dirty="0">
                <a:solidFill>
                  <a:srgbClr val="FFFFFF"/>
                </a:solidFill>
                <a:latin typeface="Calibri"/>
                <a:cs typeface="Calibri"/>
              </a:rPr>
              <a:t>Palm Free</a:t>
            </a:r>
            <a:r>
              <a:rPr sz="1200" spc="-25" dirty="0">
                <a:solidFill>
                  <a:srgbClr val="FFFFFF"/>
                </a:solidFill>
                <a:latin typeface="Calibri"/>
                <a:cs typeface="Calibri"/>
              </a:rPr>
              <a:t> </a:t>
            </a:r>
            <a:r>
              <a:rPr sz="1200" dirty="0">
                <a:solidFill>
                  <a:srgbClr val="FFFFFF"/>
                </a:solidFill>
                <a:latin typeface="Calibri"/>
                <a:cs typeface="Calibri"/>
              </a:rPr>
              <a:t>/</a:t>
            </a:r>
            <a:r>
              <a:rPr sz="1200" spc="-5" dirty="0">
                <a:solidFill>
                  <a:srgbClr val="FFFFFF"/>
                </a:solidFill>
                <a:latin typeface="Calibri"/>
                <a:cs typeface="Calibri"/>
              </a:rPr>
              <a:t> </a:t>
            </a:r>
            <a:r>
              <a:rPr sz="1200" spc="-10" dirty="0">
                <a:solidFill>
                  <a:srgbClr val="FFFFFF"/>
                </a:solidFill>
                <a:latin typeface="Calibri"/>
                <a:cs typeface="Calibri"/>
              </a:rPr>
              <a:t>RSPO)</a:t>
            </a:r>
            <a:endParaRPr sz="1200" dirty="0">
              <a:latin typeface="Calibri"/>
              <a:cs typeface="Calibri"/>
            </a:endParaRPr>
          </a:p>
        </p:txBody>
      </p:sp>
      <p:sp>
        <p:nvSpPr>
          <p:cNvPr id="7" name="object 7"/>
          <p:cNvSpPr txBox="1"/>
          <p:nvPr/>
        </p:nvSpPr>
        <p:spPr>
          <a:xfrm>
            <a:off x="2766441" y="5016058"/>
            <a:ext cx="2222500" cy="1120820"/>
          </a:xfrm>
          <a:prstGeom prst="rect">
            <a:avLst/>
          </a:prstGeom>
        </p:spPr>
        <p:txBody>
          <a:bodyPr vert="horz" wrap="square" lIns="0" tIns="12700" rIns="0" bIns="0" rtlCol="0">
            <a:spAutoFit/>
          </a:bodyPr>
          <a:lstStyle/>
          <a:p>
            <a:pPr marL="184785" indent="-172720">
              <a:lnSpc>
                <a:spcPct val="100000"/>
              </a:lnSpc>
              <a:spcBef>
                <a:spcPts val="100"/>
              </a:spcBef>
              <a:buFont typeface="Arial MT"/>
              <a:buChar char="•"/>
              <a:tabLst>
                <a:tab pos="185420" algn="l"/>
              </a:tabLst>
            </a:pPr>
            <a:r>
              <a:rPr sz="1200" spc="-5" dirty="0">
                <a:solidFill>
                  <a:srgbClr val="FFFFFF"/>
                </a:solidFill>
                <a:latin typeface="Calibri"/>
                <a:cs typeface="Calibri"/>
              </a:rPr>
              <a:t>2-Ethylhexyl</a:t>
            </a:r>
            <a:r>
              <a:rPr sz="1200" spc="-60" dirty="0">
                <a:solidFill>
                  <a:srgbClr val="FFFFFF"/>
                </a:solidFill>
                <a:latin typeface="Calibri"/>
                <a:cs typeface="Calibri"/>
              </a:rPr>
              <a:t> </a:t>
            </a:r>
            <a:r>
              <a:rPr sz="1200" spc="-5" dirty="0">
                <a:solidFill>
                  <a:srgbClr val="FFFFFF"/>
                </a:solidFill>
                <a:latin typeface="Calibri"/>
                <a:cs typeface="Calibri"/>
              </a:rPr>
              <a:t>Acrylate</a:t>
            </a:r>
            <a:r>
              <a:rPr sz="1200" spc="-15" dirty="0">
                <a:solidFill>
                  <a:srgbClr val="FFFFFF"/>
                </a:solidFill>
                <a:latin typeface="Calibri"/>
                <a:cs typeface="Calibri"/>
              </a:rPr>
              <a:t> </a:t>
            </a:r>
            <a:r>
              <a:rPr sz="1200" spc="-5" dirty="0">
                <a:solidFill>
                  <a:srgbClr val="FFFFFF"/>
                </a:solidFill>
                <a:latin typeface="Calibri"/>
                <a:cs typeface="Calibri"/>
              </a:rPr>
              <a:t>(2-EHA)</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Acrylic</a:t>
            </a:r>
            <a:r>
              <a:rPr sz="1200" spc="-15" dirty="0">
                <a:solidFill>
                  <a:srgbClr val="FFFFFF"/>
                </a:solidFill>
                <a:latin typeface="Calibri"/>
                <a:cs typeface="Calibri"/>
              </a:rPr>
              <a:t> </a:t>
            </a:r>
            <a:r>
              <a:rPr sz="1200" dirty="0">
                <a:solidFill>
                  <a:srgbClr val="FFFFFF"/>
                </a:solidFill>
                <a:latin typeface="Calibri"/>
                <a:cs typeface="Calibri"/>
              </a:rPr>
              <a:t>Acid</a:t>
            </a:r>
            <a:r>
              <a:rPr sz="1200" spc="-15" dirty="0">
                <a:solidFill>
                  <a:srgbClr val="FFFFFF"/>
                </a:solidFill>
                <a:latin typeface="Calibri"/>
                <a:cs typeface="Calibri"/>
              </a:rPr>
              <a:t> </a:t>
            </a:r>
            <a:r>
              <a:rPr sz="1200" spc="-5" dirty="0">
                <a:solidFill>
                  <a:srgbClr val="FFFFFF"/>
                </a:solidFill>
                <a:latin typeface="Calibri"/>
                <a:cs typeface="Calibri"/>
              </a:rPr>
              <a:t>(AA)</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Formic</a:t>
            </a:r>
            <a:r>
              <a:rPr sz="1200" spc="-15" dirty="0">
                <a:solidFill>
                  <a:srgbClr val="FFFFFF"/>
                </a:solidFill>
                <a:latin typeface="Calibri"/>
                <a:cs typeface="Calibri"/>
              </a:rPr>
              <a:t> </a:t>
            </a:r>
            <a:r>
              <a:rPr sz="1200" spc="-5" dirty="0">
                <a:solidFill>
                  <a:srgbClr val="FFFFFF"/>
                </a:solidFill>
                <a:latin typeface="Calibri"/>
                <a:cs typeface="Calibri"/>
              </a:rPr>
              <a:t>Acid</a:t>
            </a:r>
            <a:r>
              <a:rPr sz="1200" spc="-10" dirty="0">
                <a:solidFill>
                  <a:srgbClr val="FFFFFF"/>
                </a:solidFill>
                <a:latin typeface="Calibri"/>
                <a:cs typeface="Calibri"/>
              </a:rPr>
              <a:t> </a:t>
            </a:r>
            <a:r>
              <a:rPr sz="1200" dirty="0">
                <a:solidFill>
                  <a:srgbClr val="FFFFFF"/>
                </a:solidFill>
                <a:latin typeface="Calibri"/>
                <a:cs typeface="Calibri"/>
              </a:rPr>
              <a:t>85%</a:t>
            </a:r>
            <a:r>
              <a:rPr sz="1200" spc="-10" dirty="0">
                <a:solidFill>
                  <a:srgbClr val="FFFFFF"/>
                </a:solidFill>
                <a:latin typeface="Calibri"/>
                <a:cs typeface="Calibri"/>
              </a:rPr>
              <a:t> (FA-85%)</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Methyl</a:t>
            </a:r>
            <a:r>
              <a:rPr sz="1200" spc="-40" dirty="0">
                <a:solidFill>
                  <a:srgbClr val="FFFFFF"/>
                </a:solidFill>
                <a:latin typeface="Calibri"/>
                <a:cs typeface="Calibri"/>
              </a:rPr>
              <a:t> </a:t>
            </a:r>
            <a:r>
              <a:rPr sz="1200" spc="-10" dirty="0">
                <a:solidFill>
                  <a:srgbClr val="FFFFFF"/>
                </a:solidFill>
                <a:latin typeface="Calibri"/>
                <a:cs typeface="Calibri"/>
              </a:rPr>
              <a:t>Ethyl</a:t>
            </a:r>
            <a:r>
              <a:rPr sz="1200" spc="-35" dirty="0">
                <a:solidFill>
                  <a:srgbClr val="FFFFFF"/>
                </a:solidFill>
                <a:latin typeface="Calibri"/>
                <a:cs typeface="Calibri"/>
              </a:rPr>
              <a:t> </a:t>
            </a:r>
            <a:r>
              <a:rPr sz="1200" spc="-10" dirty="0">
                <a:solidFill>
                  <a:srgbClr val="FFFFFF"/>
                </a:solidFill>
                <a:latin typeface="Calibri"/>
                <a:cs typeface="Calibri"/>
              </a:rPr>
              <a:t>Ketone</a:t>
            </a:r>
            <a:r>
              <a:rPr sz="1200" spc="-15" dirty="0">
                <a:solidFill>
                  <a:srgbClr val="FFFFFF"/>
                </a:solidFill>
                <a:latin typeface="Calibri"/>
                <a:cs typeface="Calibri"/>
              </a:rPr>
              <a:t> </a:t>
            </a:r>
            <a:r>
              <a:rPr sz="1200" spc="-5" dirty="0">
                <a:solidFill>
                  <a:srgbClr val="FFFFFF"/>
                </a:solidFill>
                <a:latin typeface="Calibri"/>
                <a:cs typeface="Calibri"/>
              </a:rPr>
              <a:t>(MEK)</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Methacrylic</a:t>
            </a:r>
            <a:r>
              <a:rPr sz="1200" spc="-30" dirty="0">
                <a:solidFill>
                  <a:srgbClr val="FFFFFF"/>
                </a:solidFill>
                <a:latin typeface="Calibri"/>
                <a:cs typeface="Calibri"/>
              </a:rPr>
              <a:t> </a:t>
            </a:r>
            <a:r>
              <a:rPr sz="1200" dirty="0">
                <a:solidFill>
                  <a:srgbClr val="FFFFFF"/>
                </a:solidFill>
                <a:latin typeface="Calibri"/>
                <a:cs typeface="Calibri"/>
              </a:rPr>
              <a:t>Acid</a:t>
            </a:r>
            <a:r>
              <a:rPr sz="1200" spc="-10" dirty="0">
                <a:solidFill>
                  <a:srgbClr val="FFFFFF"/>
                </a:solidFill>
                <a:latin typeface="Calibri"/>
                <a:cs typeface="Calibri"/>
              </a:rPr>
              <a:t> </a:t>
            </a:r>
            <a:r>
              <a:rPr sz="1200" spc="-5" dirty="0">
                <a:solidFill>
                  <a:srgbClr val="FFFFFF"/>
                </a:solidFill>
                <a:latin typeface="Calibri"/>
                <a:cs typeface="Calibri"/>
              </a:rPr>
              <a:t>(MAA)</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N-Propyl</a:t>
            </a:r>
            <a:r>
              <a:rPr sz="1200" spc="-50" dirty="0">
                <a:solidFill>
                  <a:srgbClr val="FFFFFF"/>
                </a:solidFill>
                <a:latin typeface="Calibri"/>
                <a:cs typeface="Calibri"/>
              </a:rPr>
              <a:t> </a:t>
            </a:r>
            <a:r>
              <a:rPr sz="1200" spc="-10" dirty="0">
                <a:solidFill>
                  <a:srgbClr val="FFFFFF"/>
                </a:solidFill>
                <a:latin typeface="Calibri"/>
                <a:cs typeface="Calibri"/>
              </a:rPr>
              <a:t>Acetate </a:t>
            </a:r>
            <a:r>
              <a:rPr sz="1200" spc="-20" dirty="0">
                <a:solidFill>
                  <a:srgbClr val="FFFFFF"/>
                </a:solidFill>
                <a:latin typeface="Calibri"/>
                <a:cs typeface="Calibri"/>
              </a:rPr>
              <a:t>(NPAC)</a:t>
            </a:r>
            <a:endParaRPr sz="1200" dirty="0">
              <a:latin typeface="Calibri"/>
              <a:cs typeface="Calibri"/>
            </a:endParaRPr>
          </a:p>
        </p:txBody>
      </p:sp>
      <p:sp>
        <p:nvSpPr>
          <p:cNvPr id="8" name="object 8"/>
          <p:cNvSpPr txBox="1"/>
          <p:nvPr/>
        </p:nvSpPr>
        <p:spPr>
          <a:xfrm>
            <a:off x="6773036" y="4986848"/>
            <a:ext cx="2818765" cy="1490152"/>
          </a:xfrm>
          <a:prstGeom prst="rect">
            <a:avLst/>
          </a:prstGeom>
        </p:spPr>
        <p:txBody>
          <a:bodyPr vert="horz" wrap="square" lIns="0" tIns="12700" rIns="0" bIns="0" rtlCol="0">
            <a:spAutoFit/>
          </a:bodyPr>
          <a:lstStyle/>
          <a:p>
            <a:pPr marL="184785" indent="-172720">
              <a:lnSpc>
                <a:spcPct val="100000"/>
              </a:lnSpc>
              <a:spcBef>
                <a:spcPts val="100"/>
              </a:spcBef>
              <a:buFont typeface="Arial MT"/>
              <a:buChar char="•"/>
              <a:tabLst>
                <a:tab pos="185420" algn="l"/>
              </a:tabLst>
            </a:pPr>
            <a:r>
              <a:rPr sz="1200" spc="-10" dirty="0">
                <a:solidFill>
                  <a:srgbClr val="FFFFFF"/>
                </a:solidFill>
                <a:latin typeface="Calibri"/>
                <a:cs typeface="Calibri"/>
              </a:rPr>
              <a:t>Methoxy</a:t>
            </a:r>
            <a:r>
              <a:rPr sz="1200" spc="-20" dirty="0">
                <a:solidFill>
                  <a:srgbClr val="FFFFFF"/>
                </a:solidFill>
                <a:latin typeface="Calibri"/>
                <a:cs typeface="Calibri"/>
              </a:rPr>
              <a:t> </a:t>
            </a:r>
            <a:r>
              <a:rPr sz="1200" spc="-5" dirty="0">
                <a:solidFill>
                  <a:srgbClr val="FFFFFF"/>
                </a:solidFill>
                <a:latin typeface="Calibri"/>
                <a:cs typeface="Calibri"/>
              </a:rPr>
              <a:t>Propyl</a:t>
            </a:r>
            <a:r>
              <a:rPr sz="1200" spc="-30" dirty="0">
                <a:solidFill>
                  <a:srgbClr val="FFFFFF"/>
                </a:solidFill>
                <a:latin typeface="Calibri"/>
                <a:cs typeface="Calibri"/>
              </a:rPr>
              <a:t> </a:t>
            </a:r>
            <a:r>
              <a:rPr sz="1200" spc="-10" dirty="0">
                <a:solidFill>
                  <a:srgbClr val="FFFFFF"/>
                </a:solidFill>
                <a:latin typeface="Calibri"/>
                <a:cs typeface="Calibri"/>
              </a:rPr>
              <a:t>Acetate</a:t>
            </a:r>
            <a:r>
              <a:rPr sz="1200" dirty="0">
                <a:solidFill>
                  <a:srgbClr val="FFFFFF"/>
                </a:solidFill>
                <a:latin typeface="Calibri"/>
                <a:cs typeface="Calibri"/>
              </a:rPr>
              <a:t> </a:t>
            </a:r>
            <a:r>
              <a:rPr sz="1200" spc="-5" dirty="0">
                <a:solidFill>
                  <a:srgbClr val="FFFFFF"/>
                </a:solidFill>
                <a:latin typeface="Calibri"/>
                <a:cs typeface="Calibri"/>
              </a:rPr>
              <a:t>(PMA)</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Potassium</a:t>
            </a:r>
            <a:r>
              <a:rPr sz="1200" spc="-25" dirty="0">
                <a:solidFill>
                  <a:srgbClr val="FFFFFF"/>
                </a:solidFill>
                <a:latin typeface="Calibri"/>
                <a:cs typeface="Calibri"/>
              </a:rPr>
              <a:t> </a:t>
            </a:r>
            <a:r>
              <a:rPr sz="1200" dirty="0">
                <a:solidFill>
                  <a:srgbClr val="FFFFFF"/>
                </a:solidFill>
                <a:latin typeface="Calibri"/>
                <a:cs typeface="Calibri"/>
              </a:rPr>
              <a:t>Chloride</a:t>
            </a:r>
            <a:r>
              <a:rPr sz="1200" spc="-55" dirty="0">
                <a:solidFill>
                  <a:srgbClr val="FFFFFF"/>
                </a:solidFill>
                <a:latin typeface="Calibri"/>
                <a:cs typeface="Calibri"/>
              </a:rPr>
              <a:t> </a:t>
            </a:r>
            <a:r>
              <a:rPr sz="1200" dirty="0">
                <a:solidFill>
                  <a:srgbClr val="FFFFFF"/>
                </a:solidFill>
                <a:latin typeface="Calibri"/>
                <a:cs typeface="Calibri"/>
              </a:rPr>
              <a:t>98%</a:t>
            </a:r>
            <a:endParaRPr lang="en-GB" sz="1200" dirty="0">
              <a:solidFill>
                <a:srgbClr val="FFFFFF"/>
              </a:solidFill>
              <a:latin typeface="Calibri"/>
              <a:cs typeface="Calibri"/>
            </a:endParaRPr>
          </a:p>
          <a:p>
            <a:pPr marL="184785" indent="-172720">
              <a:buFont typeface="Arial MT"/>
              <a:buChar char="•"/>
              <a:tabLst>
                <a:tab pos="185420" algn="l"/>
              </a:tabLst>
            </a:pPr>
            <a:r>
              <a:rPr lang="en-IN" sz="1200" spc="-5" dirty="0">
                <a:solidFill>
                  <a:srgbClr val="FFFFFF"/>
                </a:solidFill>
                <a:latin typeface="Calibri"/>
                <a:cs typeface="Calibri"/>
              </a:rPr>
              <a:t>Caustic</a:t>
            </a:r>
            <a:r>
              <a:rPr lang="en-IN" sz="1200" spc="-25" dirty="0">
                <a:solidFill>
                  <a:srgbClr val="FFFFFF"/>
                </a:solidFill>
                <a:latin typeface="Calibri"/>
                <a:cs typeface="Calibri"/>
              </a:rPr>
              <a:t> </a:t>
            </a:r>
            <a:r>
              <a:rPr lang="en-IN" sz="1200" spc="-5" dirty="0">
                <a:solidFill>
                  <a:srgbClr val="FFFFFF"/>
                </a:solidFill>
                <a:latin typeface="Calibri"/>
                <a:cs typeface="Calibri"/>
              </a:rPr>
              <a:t>Soda-Flakes,</a:t>
            </a:r>
            <a:r>
              <a:rPr lang="en-IN" sz="1200" spc="-10" dirty="0">
                <a:solidFill>
                  <a:srgbClr val="FFFFFF"/>
                </a:solidFill>
                <a:latin typeface="Calibri"/>
                <a:cs typeface="Calibri"/>
              </a:rPr>
              <a:t> </a:t>
            </a:r>
            <a:r>
              <a:rPr lang="en-IN" sz="1200" spc="-5" dirty="0" err="1">
                <a:solidFill>
                  <a:srgbClr val="FFFFFF"/>
                </a:solidFill>
                <a:latin typeface="Calibri"/>
                <a:cs typeface="Calibri"/>
              </a:rPr>
              <a:t>Prills</a:t>
            </a:r>
            <a:r>
              <a:rPr lang="en-IN" sz="1200" spc="-5" dirty="0">
                <a:solidFill>
                  <a:srgbClr val="FFFFFF"/>
                </a:solidFill>
                <a:latin typeface="Calibri"/>
                <a:cs typeface="Calibri"/>
              </a:rPr>
              <a:t>,</a:t>
            </a:r>
            <a:r>
              <a:rPr lang="en-IN" sz="1200" spc="-15" dirty="0">
                <a:solidFill>
                  <a:srgbClr val="FFFFFF"/>
                </a:solidFill>
                <a:latin typeface="Calibri"/>
                <a:cs typeface="Calibri"/>
              </a:rPr>
              <a:t> </a:t>
            </a:r>
            <a:r>
              <a:rPr lang="en-IN" sz="1200" spc="-5" dirty="0">
                <a:solidFill>
                  <a:srgbClr val="FFFFFF"/>
                </a:solidFill>
                <a:latin typeface="Calibri"/>
                <a:cs typeface="Calibri"/>
              </a:rPr>
              <a:t>Liquid</a:t>
            </a:r>
            <a:endParaRPr sz="1200" dirty="0">
              <a:latin typeface="Calibri"/>
              <a:cs typeface="Calibri"/>
            </a:endParaRPr>
          </a:p>
          <a:p>
            <a:pPr marL="184785" indent="-172720">
              <a:lnSpc>
                <a:spcPct val="100000"/>
              </a:lnSpc>
              <a:buFont typeface="Arial MT"/>
              <a:buChar char="•"/>
              <a:tabLst>
                <a:tab pos="185420" algn="l"/>
              </a:tabLst>
            </a:pPr>
            <a:r>
              <a:rPr sz="1200" spc="-5" dirty="0">
                <a:solidFill>
                  <a:srgbClr val="FFFFFF"/>
                </a:solidFill>
                <a:latin typeface="Calibri"/>
                <a:cs typeface="Calibri"/>
              </a:rPr>
              <a:t>Propylene</a:t>
            </a:r>
            <a:r>
              <a:rPr sz="1200" spc="-45" dirty="0">
                <a:solidFill>
                  <a:srgbClr val="FFFFFF"/>
                </a:solidFill>
                <a:latin typeface="Calibri"/>
                <a:cs typeface="Calibri"/>
              </a:rPr>
              <a:t> </a:t>
            </a:r>
            <a:r>
              <a:rPr sz="1200" spc="-5" dirty="0">
                <a:solidFill>
                  <a:srgbClr val="FFFFFF"/>
                </a:solidFill>
                <a:latin typeface="Calibri"/>
                <a:cs typeface="Calibri"/>
              </a:rPr>
              <a:t>Carbonate</a:t>
            </a:r>
            <a:r>
              <a:rPr sz="1200" spc="-40" dirty="0">
                <a:solidFill>
                  <a:srgbClr val="FFFFFF"/>
                </a:solidFill>
                <a:latin typeface="Calibri"/>
                <a:cs typeface="Calibri"/>
              </a:rPr>
              <a:t> </a:t>
            </a:r>
            <a:r>
              <a:rPr sz="1200" spc="-5" dirty="0">
                <a:solidFill>
                  <a:srgbClr val="FFFFFF"/>
                </a:solidFill>
                <a:latin typeface="Calibri"/>
                <a:cs typeface="Calibri"/>
              </a:rPr>
              <a:t>(PC)</a:t>
            </a:r>
            <a:endParaRPr sz="1200" dirty="0">
              <a:latin typeface="Calibri"/>
              <a:cs typeface="Calibri"/>
            </a:endParaRPr>
          </a:p>
          <a:p>
            <a:pPr marL="184785" indent="-172720">
              <a:lnSpc>
                <a:spcPct val="100000"/>
              </a:lnSpc>
              <a:buFont typeface="Arial MT"/>
              <a:buChar char="•"/>
              <a:tabLst>
                <a:tab pos="185420" algn="l"/>
              </a:tabLst>
            </a:pPr>
            <a:r>
              <a:rPr sz="1200" dirty="0">
                <a:solidFill>
                  <a:srgbClr val="FFFFFF"/>
                </a:solidFill>
                <a:latin typeface="Calibri"/>
                <a:cs typeface="Calibri"/>
              </a:rPr>
              <a:t>Sodium</a:t>
            </a:r>
            <a:r>
              <a:rPr sz="1200" spc="-40" dirty="0">
                <a:solidFill>
                  <a:srgbClr val="FFFFFF"/>
                </a:solidFill>
                <a:latin typeface="Calibri"/>
                <a:cs typeface="Calibri"/>
              </a:rPr>
              <a:t> </a:t>
            </a:r>
            <a:r>
              <a:rPr sz="1200" spc="-5" dirty="0">
                <a:solidFill>
                  <a:srgbClr val="FFFFFF"/>
                </a:solidFill>
                <a:latin typeface="Calibri"/>
                <a:cs typeface="Calibri"/>
              </a:rPr>
              <a:t>Methyl</a:t>
            </a:r>
            <a:r>
              <a:rPr sz="1200" spc="-35" dirty="0">
                <a:solidFill>
                  <a:srgbClr val="FFFFFF"/>
                </a:solidFill>
                <a:latin typeface="Calibri"/>
                <a:cs typeface="Calibri"/>
              </a:rPr>
              <a:t> </a:t>
            </a:r>
            <a:r>
              <a:rPr sz="1200" dirty="0">
                <a:solidFill>
                  <a:srgbClr val="FFFFFF"/>
                </a:solidFill>
                <a:latin typeface="Calibri"/>
                <a:cs typeface="Calibri"/>
              </a:rPr>
              <a:t>Allyl</a:t>
            </a:r>
            <a:r>
              <a:rPr sz="1200" spc="-20" dirty="0">
                <a:solidFill>
                  <a:srgbClr val="FFFFFF"/>
                </a:solidFill>
                <a:latin typeface="Calibri"/>
                <a:cs typeface="Calibri"/>
              </a:rPr>
              <a:t> </a:t>
            </a:r>
            <a:r>
              <a:rPr sz="1200" spc="-5" dirty="0">
                <a:solidFill>
                  <a:srgbClr val="FFFFFF"/>
                </a:solidFill>
                <a:latin typeface="Calibri"/>
                <a:cs typeface="Calibri"/>
              </a:rPr>
              <a:t>Sulphonate</a:t>
            </a:r>
            <a:r>
              <a:rPr sz="1200" spc="-45" dirty="0">
                <a:solidFill>
                  <a:srgbClr val="FFFFFF"/>
                </a:solidFill>
                <a:latin typeface="Calibri"/>
                <a:cs typeface="Calibri"/>
              </a:rPr>
              <a:t> </a:t>
            </a:r>
            <a:r>
              <a:rPr sz="1200" spc="-5" dirty="0">
                <a:solidFill>
                  <a:srgbClr val="FFFFFF"/>
                </a:solidFill>
                <a:latin typeface="Calibri"/>
                <a:cs typeface="Calibri"/>
              </a:rPr>
              <a:t>(SMAS)</a:t>
            </a:r>
            <a:endParaRPr sz="1200" dirty="0">
              <a:latin typeface="Calibri"/>
              <a:cs typeface="Calibri"/>
            </a:endParaRPr>
          </a:p>
          <a:p>
            <a:pPr marL="184785" indent="-172720">
              <a:lnSpc>
                <a:spcPct val="100000"/>
              </a:lnSpc>
              <a:buFont typeface="Arial MT"/>
              <a:buChar char="•"/>
              <a:tabLst>
                <a:tab pos="185420" algn="l"/>
              </a:tabLst>
            </a:pPr>
            <a:r>
              <a:rPr sz="1200" dirty="0">
                <a:solidFill>
                  <a:srgbClr val="FFFFFF"/>
                </a:solidFill>
                <a:latin typeface="Calibri"/>
                <a:cs typeface="Calibri"/>
              </a:rPr>
              <a:t>Sodium</a:t>
            </a:r>
            <a:r>
              <a:rPr sz="1200" spc="-30" dirty="0">
                <a:solidFill>
                  <a:srgbClr val="FFFFFF"/>
                </a:solidFill>
                <a:latin typeface="Calibri"/>
                <a:cs typeface="Calibri"/>
              </a:rPr>
              <a:t> </a:t>
            </a:r>
            <a:r>
              <a:rPr sz="1200" spc="-5" dirty="0">
                <a:solidFill>
                  <a:srgbClr val="FFFFFF"/>
                </a:solidFill>
                <a:latin typeface="Calibri"/>
                <a:cs typeface="Calibri"/>
              </a:rPr>
              <a:t>Sulphide</a:t>
            </a:r>
            <a:r>
              <a:rPr sz="1200" spc="-35" dirty="0">
                <a:solidFill>
                  <a:srgbClr val="FFFFFF"/>
                </a:solidFill>
                <a:latin typeface="Calibri"/>
                <a:cs typeface="Calibri"/>
              </a:rPr>
              <a:t> </a:t>
            </a:r>
            <a:r>
              <a:rPr sz="1200" dirty="0">
                <a:solidFill>
                  <a:srgbClr val="FFFFFF"/>
                </a:solidFill>
                <a:latin typeface="Calibri"/>
                <a:cs typeface="Calibri"/>
              </a:rPr>
              <a:t>60% </a:t>
            </a:r>
            <a:r>
              <a:rPr sz="1200" spc="-15" dirty="0">
                <a:solidFill>
                  <a:srgbClr val="FFFFFF"/>
                </a:solidFill>
                <a:latin typeface="Calibri"/>
                <a:cs typeface="Calibri"/>
              </a:rPr>
              <a:t>(Yellow</a:t>
            </a:r>
            <a:r>
              <a:rPr sz="1200" spc="-10" dirty="0">
                <a:solidFill>
                  <a:srgbClr val="FFFFFF"/>
                </a:solidFill>
                <a:latin typeface="Calibri"/>
                <a:cs typeface="Calibri"/>
              </a:rPr>
              <a:t> Flakes)</a:t>
            </a:r>
            <a:endParaRPr sz="1200" dirty="0">
              <a:latin typeface="Calibri"/>
              <a:cs typeface="Calibri"/>
            </a:endParaRPr>
          </a:p>
          <a:p>
            <a:pPr marL="184785" indent="-172720">
              <a:lnSpc>
                <a:spcPct val="100000"/>
              </a:lnSpc>
              <a:buFont typeface="Arial MT"/>
              <a:buChar char="•"/>
              <a:tabLst>
                <a:tab pos="185420" algn="l"/>
              </a:tabLst>
            </a:pPr>
            <a:r>
              <a:rPr sz="1200" spc="-20" dirty="0">
                <a:solidFill>
                  <a:srgbClr val="FFFFFF"/>
                </a:solidFill>
                <a:latin typeface="Calibri"/>
                <a:cs typeface="Calibri"/>
              </a:rPr>
              <a:t>Tris</a:t>
            </a:r>
            <a:r>
              <a:rPr sz="1200" spc="-10" dirty="0">
                <a:solidFill>
                  <a:srgbClr val="FFFFFF"/>
                </a:solidFill>
                <a:latin typeface="Calibri"/>
                <a:cs typeface="Calibri"/>
              </a:rPr>
              <a:t> </a:t>
            </a:r>
            <a:r>
              <a:rPr sz="1200" spc="-5" dirty="0">
                <a:solidFill>
                  <a:srgbClr val="FFFFFF"/>
                </a:solidFill>
                <a:latin typeface="Calibri"/>
                <a:cs typeface="Calibri"/>
              </a:rPr>
              <a:t>(2-chloro</a:t>
            </a:r>
            <a:r>
              <a:rPr sz="1200" spc="-10" dirty="0">
                <a:solidFill>
                  <a:srgbClr val="FFFFFF"/>
                </a:solidFill>
                <a:latin typeface="Calibri"/>
                <a:cs typeface="Calibri"/>
              </a:rPr>
              <a:t> </a:t>
            </a:r>
            <a:r>
              <a:rPr sz="1200" spc="-5" dirty="0">
                <a:solidFill>
                  <a:srgbClr val="FFFFFF"/>
                </a:solidFill>
                <a:latin typeface="Calibri"/>
                <a:cs typeface="Calibri"/>
              </a:rPr>
              <a:t>isopropyl)</a:t>
            </a:r>
            <a:r>
              <a:rPr sz="1200" spc="-30" dirty="0">
                <a:solidFill>
                  <a:srgbClr val="FFFFFF"/>
                </a:solidFill>
                <a:latin typeface="Calibri"/>
                <a:cs typeface="Calibri"/>
              </a:rPr>
              <a:t> </a:t>
            </a:r>
            <a:r>
              <a:rPr sz="1200" spc="-5" dirty="0">
                <a:solidFill>
                  <a:srgbClr val="FFFFFF"/>
                </a:solidFill>
                <a:latin typeface="Calibri"/>
                <a:cs typeface="Calibri"/>
              </a:rPr>
              <a:t>Phosphate</a:t>
            </a:r>
            <a:r>
              <a:rPr sz="1200" spc="235" dirty="0">
                <a:solidFill>
                  <a:srgbClr val="FFFFFF"/>
                </a:solidFill>
                <a:latin typeface="Calibri"/>
                <a:cs typeface="Calibri"/>
              </a:rPr>
              <a:t> </a:t>
            </a:r>
            <a:r>
              <a:rPr sz="1200" spc="-5" dirty="0">
                <a:solidFill>
                  <a:srgbClr val="FFFFFF"/>
                </a:solidFill>
                <a:latin typeface="Calibri"/>
                <a:cs typeface="Calibri"/>
              </a:rPr>
              <a:t>(TCPP)</a:t>
            </a:r>
            <a:endParaRPr sz="1200" dirty="0">
              <a:latin typeface="Calibri"/>
              <a:cs typeface="Calibri"/>
            </a:endParaRPr>
          </a:p>
          <a:p>
            <a:pPr marL="184785" indent="-172720">
              <a:lnSpc>
                <a:spcPct val="100000"/>
              </a:lnSpc>
              <a:buFont typeface="Arial MT"/>
              <a:buChar char="•"/>
              <a:tabLst>
                <a:tab pos="185420" algn="l"/>
              </a:tabLst>
            </a:pPr>
            <a:r>
              <a:rPr sz="1200" spc="-15" dirty="0">
                <a:solidFill>
                  <a:srgbClr val="FFFFFF"/>
                </a:solidFill>
                <a:latin typeface="Calibri"/>
                <a:cs typeface="Calibri"/>
              </a:rPr>
              <a:t>Triethyl</a:t>
            </a:r>
            <a:r>
              <a:rPr sz="1200" spc="-40" dirty="0">
                <a:solidFill>
                  <a:srgbClr val="FFFFFF"/>
                </a:solidFill>
                <a:latin typeface="Calibri"/>
                <a:cs typeface="Calibri"/>
              </a:rPr>
              <a:t> </a:t>
            </a:r>
            <a:r>
              <a:rPr sz="1200" spc="-5" dirty="0">
                <a:solidFill>
                  <a:srgbClr val="FFFFFF"/>
                </a:solidFill>
                <a:latin typeface="Calibri"/>
                <a:cs typeface="Calibri"/>
              </a:rPr>
              <a:t>Phosphate</a:t>
            </a:r>
            <a:r>
              <a:rPr sz="1200" spc="-45" dirty="0">
                <a:solidFill>
                  <a:srgbClr val="FFFFFF"/>
                </a:solidFill>
                <a:latin typeface="Calibri"/>
                <a:cs typeface="Calibri"/>
              </a:rPr>
              <a:t> </a:t>
            </a:r>
            <a:r>
              <a:rPr sz="1200" spc="-5" dirty="0">
                <a:solidFill>
                  <a:srgbClr val="FFFFFF"/>
                </a:solidFill>
                <a:latin typeface="Calibri"/>
                <a:cs typeface="Calibri"/>
              </a:rPr>
              <a:t>(TEP)</a:t>
            </a:r>
            <a:endParaRPr sz="1200" dirty="0">
              <a:latin typeface="Calibri"/>
              <a:cs typeface="Calibri"/>
            </a:endParaRPr>
          </a:p>
        </p:txBody>
      </p:sp>
      <p:cxnSp>
        <p:nvCxnSpPr>
          <p:cNvPr id="14" name="Straight Connector 13"/>
          <p:cNvCxnSpPr/>
          <p:nvPr/>
        </p:nvCxnSpPr>
        <p:spPr>
          <a:xfrm>
            <a:off x="0" y="1676400"/>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5827776" y="1676400"/>
            <a:ext cx="0" cy="2752725"/>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7776" y="4800600"/>
            <a:ext cx="0" cy="18288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FFF8902-E40D-86AD-75B4-C5E29B6E6520}"/>
              </a:ext>
            </a:extLst>
          </p:cNvPr>
          <p:cNvCxnSpPr/>
          <p:nvPr/>
        </p:nvCxnSpPr>
        <p:spPr>
          <a:xfrm>
            <a:off x="0" y="4419600"/>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CE5621D-812D-ABD8-2FCF-716A24565867}"/>
              </a:ext>
            </a:extLst>
          </p:cNvPr>
          <p:cNvCxnSpPr/>
          <p:nvPr/>
        </p:nvCxnSpPr>
        <p:spPr>
          <a:xfrm>
            <a:off x="0" y="4800600"/>
            <a:ext cx="12192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bject 4">
            <a:extLst>
              <a:ext uri="{FF2B5EF4-FFF2-40B4-BE49-F238E27FC236}">
                <a16:creationId xmlns:a16="http://schemas.microsoft.com/office/drawing/2014/main" id="{853A312F-1FD4-642E-BC89-ABBEED2CE979}"/>
              </a:ext>
            </a:extLst>
          </p:cNvPr>
          <p:cNvSpPr txBox="1"/>
          <p:nvPr/>
        </p:nvSpPr>
        <p:spPr>
          <a:xfrm>
            <a:off x="4051620" y="1379628"/>
            <a:ext cx="4149090" cy="299720"/>
          </a:xfrm>
          <a:prstGeom prst="rect">
            <a:avLst/>
          </a:prstGeom>
        </p:spPr>
        <p:txBody>
          <a:bodyPr vert="horz" wrap="square" lIns="0" tIns="12700" rIns="0" bIns="0" rtlCol="0">
            <a:spAutoFit/>
          </a:bodyPr>
          <a:lstStyle/>
          <a:p>
            <a:pPr marL="12700">
              <a:lnSpc>
                <a:spcPct val="100000"/>
              </a:lnSpc>
              <a:spcBef>
                <a:spcPts val="100"/>
              </a:spcBef>
            </a:pPr>
            <a:r>
              <a:rPr sz="1800" b="1" spc="-25" dirty="0">
                <a:solidFill>
                  <a:srgbClr val="FFC000"/>
                </a:solidFill>
                <a:latin typeface="Calibri"/>
                <a:cs typeface="Calibri"/>
              </a:rPr>
              <a:t> </a:t>
            </a:r>
            <a:r>
              <a:rPr b="1" spc="-10" dirty="0">
                <a:solidFill>
                  <a:srgbClr val="FFC000"/>
                </a:solidFill>
                <a:latin typeface="Calibri"/>
                <a:ea typeface="+mj-ea"/>
                <a:cs typeface="Calibri"/>
              </a:rPr>
              <a:t>Regular Inventory Products In Antwerp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 name="Rectangle 22"/>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ject 4"/>
          <p:cNvPicPr/>
          <p:nvPr/>
        </p:nvPicPr>
        <p:blipFill>
          <a:blip r:embed="rId2" cstate="print"/>
          <a:stretch>
            <a:fillRect/>
          </a:stretch>
        </p:blipFill>
        <p:spPr>
          <a:xfrm>
            <a:off x="6457071" y="1263140"/>
            <a:ext cx="1206912" cy="1124712"/>
          </a:xfrm>
          <a:prstGeom prst="rect">
            <a:avLst/>
          </a:prstGeom>
        </p:spPr>
      </p:pic>
      <p:pic>
        <p:nvPicPr>
          <p:cNvPr id="6" name="object 6"/>
          <p:cNvPicPr/>
          <p:nvPr/>
        </p:nvPicPr>
        <p:blipFill>
          <a:blip r:embed="rId3" cstate="print"/>
          <a:stretch>
            <a:fillRect/>
          </a:stretch>
        </p:blipFill>
        <p:spPr>
          <a:xfrm>
            <a:off x="6400800" y="5630211"/>
            <a:ext cx="1158149" cy="792769"/>
          </a:xfrm>
          <a:prstGeom prst="rect">
            <a:avLst/>
          </a:prstGeom>
        </p:spPr>
      </p:pic>
      <p:pic>
        <p:nvPicPr>
          <p:cNvPr id="7" name="object 7"/>
          <p:cNvPicPr/>
          <p:nvPr/>
        </p:nvPicPr>
        <p:blipFill>
          <a:blip r:embed="rId4" cstate="print"/>
          <a:stretch>
            <a:fillRect/>
          </a:stretch>
        </p:blipFill>
        <p:spPr>
          <a:xfrm>
            <a:off x="47643" y="3382459"/>
            <a:ext cx="1377587" cy="1170431"/>
          </a:xfrm>
          <a:prstGeom prst="rect">
            <a:avLst/>
          </a:prstGeom>
        </p:spPr>
      </p:pic>
      <p:sp>
        <p:nvSpPr>
          <p:cNvPr id="8" name="object 8"/>
          <p:cNvSpPr txBox="1"/>
          <p:nvPr/>
        </p:nvSpPr>
        <p:spPr>
          <a:xfrm>
            <a:off x="1510824" y="1400300"/>
            <a:ext cx="4953001" cy="1240052"/>
          </a:xfrm>
          <a:prstGeom prst="rect">
            <a:avLst/>
          </a:prstGeom>
        </p:spPr>
        <p:txBody>
          <a:bodyPr vert="horz" wrap="square" lIns="0" tIns="13335" rIns="0" bIns="0" rtlCol="0">
            <a:spAutoFit/>
          </a:bodyPr>
          <a:lstStyle/>
          <a:p>
            <a:pPr marL="12700" marR="126364" algn="just">
              <a:lnSpc>
                <a:spcPct val="100000"/>
              </a:lnSpc>
              <a:spcBef>
                <a:spcPts val="105"/>
              </a:spcBef>
              <a:buSzPct val="87500"/>
              <a:buFont typeface="Segoe UI Symbol"/>
              <a:buChar char="⮚"/>
              <a:tabLst>
                <a:tab pos="179070" algn="l"/>
              </a:tabLst>
            </a:pPr>
            <a:r>
              <a:rPr lang="en-IN" sz="2000" spc="-5" dirty="0">
                <a:latin typeface="Calibri" panose="020F0502020204030204" pitchFamily="34" charset="0"/>
                <a:cs typeface="Calibri" panose="020F0502020204030204" pitchFamily="34" charset="0"/>
              </a:rPr>
              <a:t> </a:t>
            </a:r>
            <a:r>
              <a:rPr sz="2000" spc="-5" dirty="0">
                <a:cs typeface="Calibri" panose="020F0502020204030204" pitchFamily="34" charset="0"/>
              </a:rPr>
              <a:t>Bloomchemag</a:t>
            </a:r>
            <a:r>
              <a:rPr sz="2000" spc="-75" dirty="0">
                <a:cs typeface="Calibri" panose="020F0502020204030204" pitchFamily="34" charset="0"/>
              </a:rPr>
              <a:t> </a:t>
            </a:r>
            <a:r>
              <a:rPr sz="2000" spc="-5" dirty="0">
                <a:cs typeface="Calibri" panose="020F0502020204030204" pitchFamily="34" charset="0"/>
              </a:rPr>
              <a:t>is</a:t>
            </a:r>
            <a:r>
              <a:rPr sz="2000" spc="-40" dirty="0">
                <a:cs typeface="Calibri" panose="020F0502020204030204" pitchFamily="34" charset="0"/>
              </a:rPr>
              <a:t> </a:t>
            </a:r>
            <a:r>
              <a:rPr sz="2000" dirty="0">
                <a:cs typeface="Calibri" panose="020F0502020204030204" pitchFamily="34" charset="0"/>
              </a:rPr>
              <a:t>a</a:t>
            </a:r>
            <a:r>
              <a:rPr sz="2000" spc="-10" dirty="0">
                <a:cs typeface="Calibri" panose="020F0502020204030204" pitchFamily="34" charset="0"/>
              </a:rPr>
              <a:t> </a:t>
            </a:r>
            <a:r>
              <a:rPr sz="2000" spc="-5" dirty="0">
                <a:cs typeface="Calibri" panose="020F0502020204030204" pitchFamily="34" charset="0"/>
              </a:rPr>
              <a:t>part</a:t>
            </a:r>
            <a:r>
              <a:rPr sz="2000" spc="-45" dirty="0">
                <a:cs typeface="Calibri" panose="020F0502020204030204" pitchFamily="34" charset="0"/>
              </a:rPr>
              <a:t> </a:t>
            </a:r>
            <a:r>
              <a:rPr sz="2000" spc="-5" dirty="0">
                <a:cs typeface="Calibri" panose="020F0502020204030204" pitchFamily="34" charset="0"/>
              </a:rPr>
              <a:t>of</a:t>
            </a:r>
            <a:r>
              <a:rPr sz="2000" spc="-15" dirty="0">
                <a:cs typeface="Calibri" panose="020F0502020204030204" pitchFamily="34" charset="0"/>
              </a:rPr>
              <a:t> </a:t>
            </a:r>
            <a:r>
              <a:rPr sz="2000" spc="-5" dirty="0">
                <a:cs typeface="Calibri" panose="020F0502020204030204" pitchFamily="34" charset="0"/>
              </a:rPr>
              <a:t>Dun</a:t>
            </a:r>
            <a:r>
              <a:rPr sz="2000" spc="-10" dirty="0">
                <a:cs typeface="Calibri" panose="020F0502020204030204" pitchFamily="34" charset="0"/>
              </a:rPr>
              <a:t> </a:t>
            </a:r>
            <a:r>
              <a:rPr sz="2000" spc="5" dirty="0">
                <a:cs typeface="Calibri" panose="020F0502020204030204" pitchFamily="34" charset="0"/>
              </a:rPr>
              <a:t>&amp; </a:t>
            </a:r>
            <a:r>
              <a:rPr sz="2000" spc="-350" dirty="0">
                <a:cs typeface="Calibri" panose="020F0502020204030204" pitchFamily="34" charset="0"/>
              </a:rPr>
              <a:t> </a:t>
            </a:r>
            <a:r>
              <a:rPr sz="2000" spc="-15" dirty="0">
                <a:cs typeface="Calibri" panose="020F0502020204030204" pitchFamily="34" charset="0"/>
              </a:rPr>
              <a:t>Bradstreet</a:t>
            </a:r>
            <a:r>
              <a:rPr sz="2000" spc="5" dirty="0">
                <a:cs typeface="Calibri" panose="020F0502020204030204" pitchFamily="34" charset="0"/>
              </a:rPr>
              <a:t> </a:t>
            </a:r>
            <a:r>
              <a:rPr sz="2000" spc="-5" dirty="0">
                <a:cs typeface="Calibri" panose="020F0502020204030204" pitchFamily="34" charset="0"/>
              </a:rPr>
              <a:t>Global</a:t>
            </a:r>
            <a:r>
              <a:rPr sz="2000" spc="-40" dirty="0">
                <a:cs typeface="Calibri" panose="020F0502020204030204" pitchFamily="34" charset="0"/>
              </a:rPr>
              <a:t> </a:t>
            </a:r>
            <a:r>
              <a:rPr sz="2000" spc="-10" dirty="0">
                <a:cs typeface="Calibri" panose="020F0502020204030204" pitchFamily="34" charset="0"/>
              </a:rPr>
              <a:t>Database</a:t>
            </a:r>
            <a:endParaRPr sz="2000" dirty="0">
              <a:cs typeface="Calibri" panose="020F0502020204030204" pitchFamily="34" charset="0"/>
            </a:endParaRPr>
          </a:p>
          <a:p>
            <a:pPr marL="12700" algn="just">
              <a:lnSpc>
                <a:spcPct val="100000"/>
              </a:lnSpc>
            </a:pPr>
            <a:r>
              <a:rPr sz="2000" i="1" spc="-35" dirty="0">
                <a:cs typeface="Calibri" panose="020F0502020204030204" pitchFamily="34" charset="0"/>
              </a:rPr>
              <a:t> </a:t>
            </a:r>
            <a:r>
              <a:rPr lang="en-GB" sz="2000" i="1" spc="-35" dirty="0">
                <a:cs typeface="Calibri" panose="020F0502020204030204" pitchFamily="34" charset="0"/>
              </a:rPr>
              <a:t>D&amp;B </a:t>
            </a:r>
            <a:r>
              <a:rPr sz="2000" spc="-5" dirty="0">
                <a:cs typeface="Calibri" panose="020F0502020204030204" pitchFamily="34" charset="0"/>
              </a:rPr>
              <a:t>D-U-N-S Number:</a:t>
            </a:r>
            <a:r>
              <a:rPr lang="en-GB" sz="2000" spc="-5" dirty="0">
                <a:cs typeface="Calibri" panose="020F0502020204030204" pitchFamily="34" charset="0"/>
              </a:rPr>
              <a:t> 37-050-4299 (Belgium)</a:t>
            </a:r>
          </a:p>
          <a:p>
            <a:pPr marL="12700" algn="just">
              <a:lnSpc>
                <a:spcPct val="100000"/>
              </a:lnSpc>
            </a:pPr>
            <a:r>
              <a:rPr lang="en-GB" sz="2000" i="1" spc="-35" dirty="0">
                <a:cs typeface="Calibri" panose="020F0502020204030204" pitchFamily="34" charset="0"/>
              </a:rPr>
              <a:t> D&amp;B </a:t>
            </a:r>
            <a:r>
              <a:rPr lang="en-GB" sz="2000" spc="-5" dirty="0">
                <a:cs typeface="Calibri" panose="020F0502020204030204" pitchFamily="34" charset="0"/>
              </a:rPr>
              <a:t>D-U-N-S Number: 65-078-7679 (India)</a:t>
            </a:r>
            <a:endParaRPr sz="2000" spc="-5" dirty="0">
              <a:cs typeface="Calibri" panose="020F0502020204030204" pitchFamily="34" charset="0"/>
            </a:endParaRPr>
          </a:p>
        </p:txBody>
      </p:sp>
      <p:sp>
        <p:nvSpPr>
          <p:cNvPr id="9" name="object 9"/>
          <p:cNvSpPr txBox="1"/>
          <p:nvPr/>
        </p:nvSpPr>
        <p:spPr>
          <a:xfrm>
            <a:off x="1537594" y="3429000"/>
            <a:ext cx="4449745" cy="3116879"/>
          </a:xfrm>
          <a:prstGeom prst="rect">
            <a:avLst/>
          </a:prstGeom>
        </p:spPr>
        <p:txBody>
          <a:bodyPr vert="horz" wrap="square" lIns="0" tIns="13335" rIns="0" bIns="0" rtlCol="0">
            <a:spAutoFit/>
          </a:bodyPr>
          <a:lstStyle/>
          <a:p>
            <a:pPr marL="12700" marR="109220" algn="just">
              <a:spcBef>
                <a:spcPts val="105"/>
              </a:spcBef>
              <a:buSzPct val="87500"/>
              <a:buFont typeface="Segoe UI Symbol"/>
              <a:buChar char="⮚"/>
              <a:tabLst>
                <a:tab pos="179070" algn="l"/>
              </a:tabLst>
            </a:pPr>
            <a:r>
              <a:rPr lang="en-IN" sz="2000" spc="-5" dirty="0">
                <a:cs typeface="Times New Roman" panose="02020603050405020304" pitchFamily="18" charset="0"/>
              </a:rPr>
              <a:t> </a:t>
            </a:r>
            <a:r>
              <a:rPr sz="2000" spc="-5" dirty="0">
                <a:cs typeface="Calibri" panose="020F0502020204030204" pitchFamily="34" charset="0"/>
              </a:rPr>
              <a:t>Certificate of Importer-Exporter Code (IEC)  issued by the Ministry of Commerce and  Industry, India</a:t>
            </a:r>
            <a:endParaRPr lang="en-GB" sz="2000" spc="-5" dirty="0">
              <a:cs typeface="Calibri" panose="020F0502020204030204" pitchFamily="34" charset="0"/>
            </a:endParaRPr>
          </a:p>
          <a:p>
            <a:pPr marL="12700" marR="109220" algn="just">
              <a:spcBef>
                <a:spcPts val="105"/>
              </a:spcBef>
              <a:buSzPct val="87500"/>
              <a:tabLst>
                <a:tab pos="179070" algn="l"/>
              </a:tabLst>
            </a:pPr>
            <a:endParaRPr lang="en-GB" sz="2000" spc="-5" dirty="0">
              <a:cs typeface="Calibri" panose="020F0502020204030204" pitchFamily="34" charset="0"/>
            </a:endParaRPr>
          </a:p>
          <a:p>
            <a:pPr marL="12700" marR="109220" algn="just">
              <a:spcBef>
                <a:spcPts val="105"/>
              </a:spcBef>
              <a:buSzPct val="87500"/>
              <a:tabLst>
                <a:tab pos="179070" algn="l"/>
              </a:tabLst>
            </a:pPr>
            <a:endParaRPr lang="en-GB" sz="2000" spc="-5" dirty="0">
              <a:cs typeface="Calibri" panose="020F0502020204030204" pitchFamily="34" charset="0"/>
            </a:endParaRPr>
          </a:p>
          <a:p>
            <a:pPr marL="12700" marR="5080" algn="just">
              <a:spcBef>
                <a:spcPts val="5"/>
              </a:spcBef>
              <a:buSzPct val="87500"/>
              <a:buFont typeface="Segoe UI Symbol"/>
              <a:buChar char="⮚"/>
              <a:tabLst>
                <a:tab pos="179070" algn="l"/>
              </a:tabLst>
            </a:pPr>
            <a:r>
              <a:rPr lang="en-IN" sz="2000" spc="-5" dirty="0">
                <a:cs typeface="Calibri" panose="020F0502020204030204" pitchFamily="34" charset="0"/>
              </a:rPr>
              <a:t> </a:t>
            </a:r>
            <a:r>
              <a:rPr sz="2000" spc="-5" dirty="0">
                <a:cs typeface="Calibri" panose="020F0502020204030204" pitchFamily="34" charset="0"/>
              </a:rPr>
              <a:t>Registered Merchant Exporter by  CHEMEXCIL, Ministry of Commerce &amp; Industry  Govt. of India</a:t>
            </a:r>
          </a:p>
          <a:p>
            <a:pPr marL="12700">
              <a:spcBef>
                <a:spcPts val="45"/>
              </a:spcBef>
              <a:buClr>
                <a:srgbClr val="1F477B"/>
              </a:buClr>
            </a:pPr>
            <a:endParaRPr lang="en-IN" sz="2000" spc="-5" dirty="0">
              <a:cs typeface="Times New Roman" panose="02020603050405020304" pitchFamily="18" charset="0"/>
            </a:endParaRPr>
          </a:p>
          <a:p>
            <a:pPr marL="12700">
              <a:spcBef>
                <a:spcPts val="45"/>
              </a:spcBef>
              <a:buClr>
                <a:srgbClr val="1F477B"/>
              </a:buClr>
            </a:pPr>
            <a:endParaRPr sz="2000" spc="-5" dirty="0">
              <a:cs typeface="Times New Roman" panose="02020603050405020304" pitchFamily="18" charset="0"/>
            </a:endParaRPr>
          </a:p>
        </p:txBody>
      </p:sp>
      <p:sp>
        <p:nvSpPr>
          <p:cNvPr id="10" name="object 10"/>
          <p:cNvSpPr txBox="1"/>
          <p:nvPr/>
        </p:nvSpPr>
        <p:spPr>
          <a:xfrm>
            <a:off x="7772400" y="5912246"/>
            <a:ext cx="3689816" cy="321242"/>
          </a:xfrm>
          <a:prstGeom prst="rect">
            <a:avLst/>
          </a:prstGeom>
        </p:spPr>
        <p:txBody>
          <a:bodyPr vert="horz" wrap="square" lIns="0" tIns="13335" rIns="0" bIns="0" rtlCol="0">
            <a:spAutoFit/>
          </a:bodyPr>
          <a:lstStyle/>
          <a:p>
            <a:pPr marL="27940" marR="5080" indent="-285750" algn="just">
              <a:spcBef>
                <a:spcPts val="110"/>
              </a:spcBef>
              <a:buSzPct val="87500"/>
              <a:buFont typeface="Segoe UI Symbol"/>
              <a:buChar char="⮚"/>
              <a:tabLst>
                <a:tab pos="194310" algn="l"/>
              </a:tabLst>
            </a:pPr>
            <a:r>
              <a:rPr sz="2000" spc="-5" dirty="0">
                <a:cs typeface="Calibri" panose="020F0502020204030204" pitchFamily="34" charset="0"/>
              </a:rPr>
              <a:t>Registered under State VAT</a:t>
            </a:r>
          </a:p>
        </p:txBody>
      </p:sp>
      <p:sp>
        <p:nvSpPr>
          <p:cNvPr id="11" name="object 11"/>
          <p:cNvSpPr txBox="1"/>
          <p:nvPr/>
        </p:nvSpPr>
        <p:spPr>
          <a:xfrm>
            <a:off x="7782877" y="1221926"/>
            <a:ext cx="4300538" cy="2181366"/>
          </a:xfrm>
          <a:prstGeom prst="rect">
            <a:avLst/>
          </a:prstGeom>
        </p:spPr>
        <p:txBody>
          <a:bodyPr vert="horz" wrap="square" lIns="0" tIns="13970" rIns="0" bIns="0" rtlCol="0">
            <a:spAutoFit/>
          </a:bodyPr>
          <a:lstStyle/>
          <a:p>
            <a:pPr marL="27940" marR="5080" algn="just">
              <a:spcBef>
                <a:spcPts val="110"/>
              </a:spcBef>
              <a:buSzPct val="87500"/>
              <a:buFont typeface="Segoe UI Symbol"/>
              <a:buChar char="⮚"/>
              <a:tabLst>
                <a:tab pos="194310" algn="l"/>
              </a:tabLst>
            </a:pPr>
            <a:r>
              <a:rPr sz="2000" spc="-5" dirty="0">
                <a:cs typeface="Calibri" panose="020F0502020204030204" pitchFamily="34" charset="0"/>
              </a:rPr>
              <a:t>Bloomchemag</a:t>
            </a:r>
            <a:r>
              <a:rPr sz="2000" spc="-75" dirty="0">
                <a:cs typeface="Calibri" panose="020F0502020204030204" pitchFamily="34" charset="0"/>
              </a:rPr>
              <a:t> </a:t>
            </a:r>
            <a:r>
              <a:rPr sz="2000" dirty="0">
                <a:cs typeface="Calibri" panose="020F0502020204030204" pitchFamily="34" charset="0"/>
              </a:rPr>
              <a:t>bv</a:t>
            </a:r>
            <a:r>
              <a:rPr sz="2000" spc="-40" dirty="0">
                <a:cs typeface="Calibri" panose="020F0502020204030204" pitchFamily="34" charset="0"/>
              </a:rPr>
              <a:t> </a:t>
            </a:r>
            <a:r>
              <a:rPr sz="2000" spc="-5" dirty="0">
                <a:cs typeface="Calibri" panose="020F0502020204030204" pitchFamily="34" charset="0"/>
              </a:rPr>
              <a:t>(Belgian</a:t>
            </a:r>
            <a:r>
              <a:rPr sz="2000" spc="-60" dirty="0">
                <a:cs typeface="Calibri" panose="020F0502020204030204" pitchFamily="34" charset="0"/>
              </a:rPr>
              <a:t> </a:t>
            </a:r>
            <a:r>
              <a:rPr sz="2000" spc="-5" dirty="0">
                <a:cs typeface="Calibri" panose="020F0502020204030204" pitchFamily="34" charset="0"/>
              </a:rPr>
              <a:t>Subsidiary) </a:t>
            </a:r>
            <a:r>
              <a:rPr sz="2000" spc="-345" dirty="0">
                <a:cs typeface="Calibri" panose="020F0502020204030204" pitchFamily="34" charset="0"/>
              </a:rPr>
              <a:t> </a:t>
            </a:r>
            <a:r>
              <a:rPr sz="2000" spc="-10" dirty="0">
                <a:cs typeface="Calibri" panose="020F0502020204030204" pitchFamily="34" charset="0"/>
              </a:rPr>
              <a:t>Approved </a:t>
            </a:r>
            <a:r>
              <a:rPr sz="2000" dirty="0">
                <a:cs typeface="Calibri" panose="020F0502020204030204" pitchFamily="34" charset="0"/>
              </a:rPr>
              <a:t>by Cel </a:t>
            </a:r>
            <a:r>
              <a:rPr sz="2000" spc="-15" dirty="0">
                <a:cs typeface="Calibri" panose="020F0502020204030204" pitchFamily="34" charset="0"/>
              </a:rPr>
              <a:t>Precursoren </a:t>
            </a:r>
            <a:r>
              <a:rPr sz="2000" spc="-5" dirty="0">
                <a:cs typeface="Calibri" panose="020F0502020204030204" pitchFamily="34" charset="0"/>
              </a:rPr>
              <a:t>Unit, </a:t>
            </a:r>
            <a:r>
              <a:rPr sz="2000" dirty="0">
                <a:cs typeface="Calibri" panose="020F0502020204030204" pitchFamily="34" charset="0"/>
              </a:rPr>
              <a:t> In</a:t>
            </a:r>
            <a:r>
              <a:rPr sz="2000" spc="-10" dirty="0">
                <a:cs typeface="Calibri" panose="020F0502020204030204" pitchFamily="34" charset="0"/>
              </a:rPr>
              <a:t>s</a:t>
            </a:r>
            <a:r>
              <a:rPr sz="2000" spc="-5" dirty="0">
                <a:cs typeface="Calibri" panose="020F0502020204030204" pitchFamily="34" charset="0"/>
              </a:rPr>
              <a:t>p</a:t>
            </a:r>
            <a:r>
              <a:rPr sz="2000" spc="-15" dirty="0">
                <a:cs typeface="Calibri" panose="020F0502020204030204" pitchFamily="34" charset="0"/>
              </a:rPr>
              <a:t>e</a:t>
            </a:r>
            <a:r>
              <a:rPr sz="2000" spc="-10" dirty="0">
                <a:cs typeface="Calibri" panose="020F0502020204030204" pitchFamily="34" charset="0"/>
              </a:rPr>
              <a:t>c</a:t>
            </a:r>
            <a:r>
              <a:rPr sz="2000" spc="-15" dirty="0">
                <a:cs typeface="Calibri" panose="020F0502020204030204" pitchFamily="34" charset="0"/>
              </a:rPr>
              <a:t>t</a:t>
            </a:r>
            <a:r>
              <a:rPr sz="2000" spc="-10" dirty="0">
                <a:cs typeface="Calibri" panose="020F0502020204030204" pitchFamily="34" charset="0"/>
              </a:rPr>
              <a:t>io</a:t>
            </a:r>
            <a:r>
              <a:rPr sz="2000" dirty="0">
                <a:cs typeface="Calibri" panose="020F0502020204030204" pitchFamily="34" charset="0"/>
              </a:rPr>
              <a:t>n</a:t>
            </a:r>
            <a:r>
              <a:rPr sz="2000" spc="-35" dirty="0">
                <a:cs typeface="Calibri" panose="020F0502020204030204" pitchFamily="34" charset="0"/>
              </a:rPr>
              <a:t> </a:t>
            </a:r>
            <a:r>
              <a:rPr sz="2000" spc="5" dirty="0">
                <a:cs typeface="Calibri" panose="020F0502020204030204" pitchFamily="34" charset="0"/>
              </a:rPr>
              <a:t>&amp;</a:t>
            </a:r>
            <a:r>
              <a:rPr sz="2000" spc="-20" dirty="0">
                <a:cs typeface="Calibri" panose="020F0502020204030204" pitchFamily="34" charset="0"/>
              </a:rPr>
              <a:t> </a:t>
            </a:r>
            <a:r>
              <a:rPr sz="2000" dirty="0">
                <a:cs typeface="Calibri" panose="020F0502020204030204" pitchFamily="34" charset="0"/>
              </a:rPr>
              <a:t>I</a:t>
            </a:r>
            <a:r>
              <a:rPr sz="2000" spc="-30" dirty="0">
                <a:cs typeface="Calibri" panose="020F0502020204030204" pitchFamily="34" charset="0"/>
              </a:rPr>
              <a:t>nv</a:t>
            </a:r>
            <a:r>
              <a:rPr sz="2000" spc="-10" dirty="0">
                <a:cs typeface="Calibri" panose="020F0502020204030204" pitchFamily="34" charset="0"/>
              </a:rPr>
              <a:t>e</a:t>
            </a:r>
            <a:r>
              <a:rPr sz="2000" spc="-30" dirty="0">
                <a:cs typeface="Calibri" panose="020F0502020204030204" pitchFamily="34" charset="0"/>
              </a:rPr>
              <a:t>s</a:t>
            </a:r>
            <a:r>
              <a:rPr sz="2000" spc="-15" dirty="0">
                <a:cs typeface="Calibri" panose="020F0502020204030204" pitchFamily="34" charset="0"/>
              </a:rPr>
              <a:t>t</a:t>
            </a:r>
            <a:r>
              <a:rPr sz="2000" spc="-10" dirty="0">
                <a:cs typeface="Calibri" panose="020F0502020204030204" pitchFamily="34" charset="0"/>
              </a:rPr>
              <a:t>i</a:t>
            </a:r>
            <a:r>
              <a:rPr sz="2000" spc="-15" dirty="0">
                <a:cs typeface="Calibri" panose="020F0502020204030204" pitchFamily="34" charset="0"/>
              </a:rPr>
              <a:t>g</a:t>
            </a:r>
            <a:r>
              <a:rPr sz="2000" spc="-30" dirty="0">
                <a:cs typeface="Calibri" panose="020F0502020204030204" pitchFamily="34" charset="0"/>
              </a:rPr>
              <a:t>a</a:t>
            </a:r>
            <a:r>
              <a:rPr sz="2000" spc="-15" dirty="0">
                <a:cs typeface="Calibri" panose="020F0502020204030204" pitchFamily="34" charset="0"/>
              </a:rPr>
              <a:t>t</a:t>
            </a:r>
            <a:r>
              <a:rPr sz="2000" spc="-10" dirty="0">
                <a:cs typeface="Calibri" panose="020F0502020204030204" pitchFamily="34" charset="0"/>
              </a:rPr>
              <a:t>io</a:t>
            </a:r>
            <a:r>
              <a:rPr sz="2000" spc="-5" dirty="0">
                <a:cs typeface="Calibri" panose="020F0502020204030204" pitchFamily="34" charset="0"/>
              </a:rPr>
              <a:t>n</a:t>
            </a:r>
            <a:r>
              <a:rPr sz="2000" dirty="0">
                <a:cs typeface="Calibri" panose="020F0502020204030204" pitchFamily="34" charset="0"/>
              </a:rPr>
              <a:t>,</a:t>
            </a:r>
            <a:r>
              <a:rPr sz="2000" spc="-75" dirty="0">
                <a:cs typeface="Calibri" panose="020F0502020204030204" pitchFamily="34" charset="0"/>
              </a:rPr>
              <a:t> </a:t>
            </a:r>
            <a:r>
              <a:rPr sz="2000" spc="-10" dirty="0">
                <a:cs typeface="Calibri" panose="020F0502020204030204" pitchFamily="34" charset="0"/>
              </a:rPr>
              <a:t>Mi</a:t>
            </a:r>
            <a:r>
              <a:rPr sz="2000" spc="-5" dirty="0">
                <a:cs typeface="Calibri" panose="020F0502020204030204" pitchFamily="34" charset="0"/>
              </a:rPr>
              <a:t>n</a:t>
            </a:r>
            <a:r>
              <a:rPr sz="2000" spc="-20" dirty="0">
                <a:cs typeface="Calibri" panose="020F0502020204030204" pitchFamily="34" charset="0"/>
              </a:rPr>
              <a:t>i</a:t>
            </a:r>
            <a:r>
              <a:rPr sz="2000" spc="-30" dirty="0">
                <a:cs typeface="Calibri" panose="020F0502020204030204" pitchFamily="34" charset="0"/>
              </a:rPr>
              <a:t>s</a:t>
            </a:r>
            <a:r>
              <a:rPr sz="2000" spc="-15" dirty="0">
                <a:cs typeface="Calibri" panose="020F0502020204030204" pitchFamily="34" charset="0"/>
              </a:rPr>
              <a:t>t</a:t>
            </a:r>
            <a:r>
              <a:rPr sz="2000" spc="-10" dirty="0">
                <a:cs typeface="Calibri" panose="020F0502020204030204" pitchFamily="34" charset="0"/>
              </a:rPr>
              <a:t>r</a:t>
            </a:r>
            <a:r>
              <a:rPr sz="2000" dirty="0">
                <a:cs typeface="Calibri" panose="020F0502020204030204" pitchFamily="34" charset="0"/>
              </a:rPr>
              <a:t>y</a:t>
            </a:r>
            <a:r>
              <a:rPr sz="2000" spc="5" dirty="0">
                <a:cs typeface="Calibri" panose="020F0502020204030204" pitchFamily="34" charset="0"/>
              </a:rPr>
              <a:t> </a:t>
            </a:r>
            <a:r>
              <a:rPr sz="2000" spc="-10" dirty="0">
                <a:cs typeface="Calibri" panose="020F0502020204030204" pitchFamily="34" charset="0"/>
              </a:rPr>
              <a:t>o</a:t>
            </a:r>
            <a:r>
              <a:rPr sz="2000" dirty="0">
                <a:cs typeface="Calibri" panose="020F0502020204030204" pitchFamily="34" charset="0"/>
              </a:rPr>
              <a:t>f  F</a:t>
            </a:r>
            <a:r>
              <a:rPr sz="2000" spc="-10" dirty="0">
                <a:cs typeface="Calibri" panose="020F0502020204030204" pitchFamily="34" charset="0"/>
              </a:rPr>
              <a:t>i</a:t>
            </a:r>
            <a:r>
              <a:rPr sz="2000" spc="-5" dirty="0">
                <a:cs typeface="Calibri" panose="020F0502020204030204" pitchFamily="34" charset="0"/>
              </a:rPr>
              <a:t>n</a:t>
            </a:r>
            <a:r>
              <a:rPr sz="2000" spc="-10" dirty="0">
                <a:cs typeface="Calibri" panose="020F0502020204030204" pitchFamily="34" charset="0"/>
              </a:rPr>
              <a:t>a</a:t>
            </a:r>
            <a:r>
              <a:rPr sz="2000" spc="-5" dirty="0">
                <a:cs typeface="Calibri" panose="020F0502020204030204" pitchFamily="34" charset="0"/>
              </a:rPr>
              <a:t>n</a:t>
            </a:r>
            <a:r>
              <a:rPr sz="2000" spc="-15" dirty="0">
                <a:cs typeface="Calibri" panose="020F0502020204030204" pitchFamily="34" charset="0"/>
              </a:rPr>
              <a:t>c</a:t>
            </a:r>
            <a:r>
              <a:rPr sz="2000" spc="-10" dirty="0">
                <a:cs typeface="Calibri" panose="020F0502020204030204" pitchFamily="34" charset="0"/>
              </a:rPr>
              <a:t>e</a:t>
            </a:r>
            <a:r>
              <a:rPr sz="2000" dirty="0">
                <a:cs typeface="Calibri" panose="020F0502020204030204" pitchFamily="34" charset="0"/>
              </a:rPr>
              <a:t>,</a:t>
            </a:r>
            <a:r>
              <a:rPr sz="2000" spc="-90" dirty="0">
                <a:cs typeface="Calibri" panose="020F0502020204030204" pitchFamily="34" charset="0"/>
              </a:rPr>
              <a:t> </a:t>
            </a:r>
            <a:r>
              <a:rPr sz="2000" spc="-15" dirty="0">
                <a:cs typeface="Calibri" panose="020F0502020204030204" pitchFamily="34" charset="0"/>
              </a:rPr>
              <a:t>B</a:t>
            </a:r>
            <a:r>
              <a:rPr sz="2000" spc="-10" dirty="0">
                <a:cs typeface="Calibri" panose="020F0502020204030204" pitchFamily="34" charset="0"/>
              </a:rPr>
              <a:t>el</a:t>
            </a:r>
            <a:r>
              <a:rPr sz="2000" spc="10" dirty="0">
                <a:cs typeface="Calibri" panose="020F0502020204030204" pitchFamily="34" charset="0"/>
              </a:rPr>
              <a:t>g</a:t>
            </a:r>
            <a:r>
              <a:rPr sz="2000" spc="-10" dirty="0">
                <a:cs typeface="Calibri" panose="020F0502020204030204" pitchFamily="34" charset="0"/>
              </a:rPr>
              <a:t>i</a:t>
            </a:r>
            <a:r>
              <a:rPr sz="2000" spc="-5" dirty="0">
                <a:cs typeface="Calibri" panose="020F0502020204030204" pitchFamily="34" charset="0"/>
              </a:rPr>
              <a:t>u</a:t>
            </a:r>
            <a:r>
              <a:rPr sz="2000" spc="5" dirty="0">
                <a:cs typeface="Calibri" panose="020F0502020204030204" pitchFamily="34" charset="0"/>
              </a:rPr>
              <a:t>m</a:t>
            </a:r>
            <a:r>
              <a:rPr sz="2000" spc="-45" dirty="0">
                <a:cs typeface="Calibri" panose="020F0502020204030204" pitchFamily="34" charset="0"/>
              </a:rPr>
              <a:t> </a:t>
            </a:r>
            <a:r>
              <a:rPr sz="2000" spc="5" dirty="0">
                <a:cs typeface="Calibri" panose="020F0502020204030204" pitchFamily="34" charset="0"/>
              </a:rPr>
              <a:t>G</a:t>
            </a:r>
            <a:r>
              <a:rPr sz="2000" spc="-15" dirty="0">
                <a:cs typeface="Calibri" panose="020F0502020204030204" pitchFamily="34" charset="0"/>
              </a:rPr>
              <a:t>o</a:t>
            </a:r>
            <a:r>
              <a:rPr sz="2000" spc="-10" dirty="0">
                <a:cs typeface="Calibri" panose="020F0502020204030204" pitchFamily="34" charset="0"/>
              </a:rPr>
              <a:t>v</a:t>
            </a:r>
            <a:r>
              <a:rPr sz="2000" spc="-15" dirty="0">
                <a:cs typeface="Calibri" panose="020F0502020204030204" pitchFamily="34" charset="0"/>
              </a:rPr>
              <a:t>t</a:t>
            </a:r>
            <a:r>
              <a:rPr sz="2000" dirty="0">
                <a:cs typeface="Calibri" panose="020F0502020204030204" pitchFamily="34" charset="0"/>
              </a:rPr>
              <a:t>. </a:t>
            </a:r>
            <a:r>
              <a:rPr sz="2000" spc="-35" dirty="0">
                <a:cs typeface="Calibri" panose="020F0502020204030204" pitchFamily="34" charset="0"/>
              </a:rPr>
              <a:t>t</a:t>
            </a:r>
            <a:r>
              <a:rPr sz="2000" dirty="0">
                <a:cs typeface="Calibri" panose="020F0502020204030204" pitchFamily="34" charset="0"/>
              </a:rPr>
              <a:t>o</a:t>
            </a:r>
            <a:r>
              <a:rPr sz="2000" spc="35" dirty="0">
                <a:cs typeface="Calibri" panose="020F0502020204030204" pitchFamily="34" charset="0"/>
              </a:rPr>
              <a:t> </a:t>
            </a:r>
            <a:r>
              <a:rPr sz="2000" spc="-15" dirty="0">
                <a:cs typeface="Calibri" panose="020F0502020204030204" pitchFamily="34" charset="0"/>
              </a:rPr>
              <a:t>t</a:t>
            </a:r>
            <a:r>
              <a:rPr sz="2000" spc="-35" dirty="0">
                <a:cs typeface="Calibri" panose="020F0502020204030204" pitchFamily="34" charset="0"/>
              </a:rPr>
              <a:t>r</a:t>
            </a:r>
            <a:r>
              <a:rPr sz="2000" dirty="0">
                <a:cs typeface="Calibri" panose="020F0502020204030204" pitchFamily="34" charset="0"/>
              </a:rPr>
              <a:t>a</a:t>
            </a:r>
            <a:r>
              <a:rPr sz="2000" spc="-10" dirty="0">
                <a:cs typeface="Calibri" panose="020F0502020204030204" pitchFamily="34" charset="0"/>
              </a:rPr>
              <a:t>d</a:t>
            </a:r>
            <a:r>
              <a:rPr sz="2000" dirty="0">
                <a:cs typeface="Calibri" panose="020F0502020204030204" pitchFamily="34" charset="0"/>
              </a:rPr>
              <a:t>e</a:t>
            </a:r>
            <a:r>
              <a:rPr sz="2000" spc="-35" dirty="0">
                <a:cs typeface="Calibri" panose="020F0502020204030204" pitchFamily="34" charset="0"/>
              </a:rPr>
              <a:t> </a:t>
            </a:r>
            <a:r>
              <a:rPr sz="2000" spc="-10" dirty="0">
                <a:cs typeface="Calibri" panose="020F0502020204030204" pitchFamily="34" charset="0"/>
              </a:rPr>
              <a:t>i</a:t>
            </a:r>
            <a:r>
              <a:rPr sz="2000" dirty="0">
                <a:cs typeface="Calibri" panose="020F0502020204030204" pitchFamily="34" charset="0"/>
              </a:rPr>
              <a:t>n  S</a:t>
            </a:r>
            <a:r>
              <a:rPr sz="2000" spc="-10" dirty="0">
                <a:cs typeface="Calibri" panose="020F0502020204030204" pitchFamily="34" charset="0"/>
              </a:rPr>
              <a:t>c</a:t>
            </a:r>
            <a:r>
              <a:rPr sz="2000" spc="-5" dirty="0">
                <a:cs typeface="Calibri" panose="020F0502020204030204" pitchFamily="34" charset="0"/>
              </a:rPr>
              <a:t>h</a:t>
            </a:r>
            <a:r>
              <a:rPr sz="2000" spc="-15" dirty="0">
                <a:cs typeface="Calibri" panose="020F0502020204030204" pitchFamily="34" charset="0"/>
              </a:rPr>
              <a:t>e</a:t>
            </a:r>
            <a:r>
              <a:rPr sz="2000" spc="-5" dirty="0">
                <a:cs typeface="Calibri" panose="020F0502020204030204" pitchFamily="34" charset="0"/>
              </a:rPr>
              <a:t>d</a:t>
            </a:r>
            <a:r>
              <a:rPr sz="2000" spc="-10" dirty="0">
                <a:cs typeface="Calibri" panose="020F0502020204030204" pitchFamily="34" charset="0"/>
              </a:rPr>
              <a:t>ule</a:t>
            </a:r>
            <a:r>
              <a:rPr sz="2000" dirty="0">
                <a:cs typeface="Calibri" panose="020F0502020204030204" pitchFamily="34" charset="0"/>
              </a:rPr>
              <a:t>d</a:t>
            </a:r>
            <a:r>
              <a:rPr sz="2000" spc="-30" dirty="0">
                <a:cs typeface="Calibri" panose="020F0502020204030204" pitchFamily="34" charset="0"/>
              </a:rPr>
              <a:t> </a:t>
            </a:r>
            <a:r>
              <a:rPr sz="2000" dirty="0">
                <a:cs typeface="Calibri" panose="020F0502020204030204" pitchFamily="34" charset="0"/>
              </a:rPr>
              <a:t>S</a:t>
            </a:r>
            <a:r>
              <a:rPr sz="2000" spc="-5" dirty="0">
                <a:cs typeface="Calibri" panose="020F0502020204030204" pitchFamily="34" charset="0"/>
              </a:rPr>
              <a:t>u</a:t>
            </a:r>
            <a:r>
              <a:rPr sz="2000" spc="-35" dirty="0">
                <a:cs typeface="Calibri" panose="020F0502020204030204" pitchFamily="34" charset="0"/>
              </a:rPr>
              <a:t>b</a:t>
            </a:r>
            <a:r>
              <a:rPr sz="2000" spc="-30" dirty="0">
                <a:cs typeface="Calibri" panose="020F0502020204030204" pitchFamily="34" charset="0"/>
              </a:rPr>
              <a:t>s</a:t>
            </a:r>
            <a:r>
              <a:rPr sz="2000" spc="-40" dirty="0">
                <a:cs typeface="Calibri" panose="020F0502020204030204" pitchFamily="34" charset="0"/>
              </a:rPr>
              <a:t>t</a:t>
            </a:r>
            <a:r>
              <a:rPr sz="2000" dirty="0">
                <a:cs typeface="Calibri" panose="020F0502020204030204" pitchFamily="34" charset="0"/>
              </a:rPr>
              <a:t>a</a:t>
            </a:r>
            <a:r>
              <a:rPr sz="2000" spc="-10" dirty="0">
                <a:cs typeface="Calibri" panose="020F0502020204030204" pitchFamily="34" charset="0"/>
              </a:rPr>
              <a:t>nce</a:t>
            </a:r>
            <a:r>
              <a:rPr sz="2000" dirty="0">
                <a:cs typeface="Calibri" panose="020F0502020204030204" pitchFamily="34" charset="0"/>
              </a:rPr>
              <a:t>s</a:t>
            </a:r>
            <a:r>
              <a:rPr lang="en-IN" sz="2000" spc="-100" dirty="0">
                <a:cs typeface="Calibri" panose="020F0502020204030204" pitchFamily="34" charset="0"/>
              </a:rPr>
              <a:t> </a:t>
            </a:r>
            <a:r>
              <a:rPr sz="2000" spc="-10" dirty="0">
                <a:cs typeface="Calibri" panose="020F0502020204030204" pitchFamily="34" charset="0"/>
              </a:rPr>
              <a:t>(</a:t>
            </a:r>
            <a:r>
              <a:rPr sz="2000" dirty="0">
                <a:cs typeface="Calibri" panose="020F0502020204030204" pitchFamily="34" charset="0"/>
              </a:rPr>
              <a:t>C</a:t>
            </a:r>
            <a:r>
              <a:rPr sz="2000" spc="-30" dirty="0">
                <a:cs typeface="Calibri" panose="020F0502020204030204" pitchFamily="34" charset="0"/>
              </a:rPr>
              <a:t>a</a:t>
            </a:r>
            <a:r>
              <a:rPr sz="2000" spc="-40" dirty="0">
                <a:cs typeface="Calibri" panose="020F0502020204030204" pitchFamily="34" charset="0"/>
              </a:rPr>
              <a:t>t</a:t>
            </a:r>
            <a:r>
              <a:rPr sz="2000" spc="-10" dirty="0">
                <a:cs typeface="Calibri" panose="020F0502020204030204" pitchFamily="34" charset="0"/>
              </a:rPr>
              <a:t>e</a:t>
            </a:r>
            <a:r>
              <a:rPr sz="2000" spc="10" dirty="0">
                <a:cs typeface="Calibri" panose="020F0502020204030204" pitchFamily="34" charset="0"/>
              </a:rPr>
              <a:t>g</a:t>
            </a:r>
            <a:r>
              <a:rPr sz="2000" spc="-10" dirty="0">
                <a:cs typeface="Calibri" panose="020F0502020204030204" pitchFamily="34" charset="0"/>
              </a:rPr>
              <a:t>or</a:t>
            </a:r>
            <a:r>
              <a:rPr sz="2000" dirty="0">
                <a:cs typeface="Calibri" panose="020F0502020204030204" pitchFamily="34" charset="0"/>
              </a:rPr>
              <a:t>y</a:t>
            </a:r>
            <a:r>
              <a:rPr sz="2000" spc="-10" dirty="0">
                <a:cs typeface="Calibri" panose="020F0502020204030204" pitchFamily="34" charset="0"/>
              </a:rPr>
              <a:t> </a:t>
            </a:r>
            <a:r>
              <a:rPr sz="2000" dirty="0">
                <a:cs typeface="Calibri" panose="020F0502020204030204" pitchFamily="34" charset="0"/>
              </a:rPr>
              <a:t>2A</a:t>
            </a:r>
            <a:r>
              <a:rPr sz="2000" spc="-25" dirty="0">
                <a:cs typeface="Calibri" panose="020F0502020204030204" pitchFamily="34" charset="0"/>
              </a:rPr>
              <a:t> </a:t>
            </a:r>
            <a:r>
              <a:rPr sz="2000" dirty="0">
                <a:cs typeface="Calibri" panose="020F0502020204030204" pitchFamily="34" charset="0"/>
              </a:rPr>
              <a:t>&amp;  </a:t>
            </a:r>
            <a:r>
              <a:rPr sz="2000" spc="-10" dirty="0">
                <a:cs typeface="Calibri" panose="020F0502020204030204" pitchFamily="34" charset="0"/>
              </a:rPr>
              <a:t>Category</a:t>
            </a:r>
            <a:r>
              <a:rPr sz="2000" spc="-40" dirty="0">
                <a:cs typeface="Calibri" panose="020F0502020204030204" pitchFamily="34" charset="0"/>
              </a:rPr>
              <a:t> </a:t>
            </a:r>
            <a:r>
              <a:rPr sz="2000" dirty="0">
                <a:cs typeface="Calibri" panose="020F0502020204030204" pitchFamily="34" charset="0"/>
              </a:rPr>
              <a:t>3)</a:t>
            </a:r>
            <a:endParaRPr lang="en-IN" sz="2000" dirty="0">
              <a:cs typeface="Calibri" panose="020F0502020204030204" pitchFamily="34" charset="0"/>
            </a:endParaRPr>
          </a:p>
          <a:p>
            <a:pPr marL="27940" marR="5080" algn="just">
              <a:spcBef>
                <a:spcPts val="110"/>
              </a:spcBef>
              <a:buSzPct val="87500"/>
              <a:tabLst>
                <a:tab pos="194310" algn="l"/>
              </a:tabLst>
            </a:pPr>
            <a:endParaRPr sz="2000" dirty="0">
              <a:cs typeface="Calibri" panose="020F0502020204030204" pitchFamily="34" charset="0"/>
            </a:endParaRPr>
          </a:p>
        </p:txBody>
      </p:sp>
      <p:sp>
        <p:nvSpPr>
          <p:cNvPr id="12" name="object 12"/>
          <p:cNvSpPr txBox="1">
            <a:spLocks noGrp="1"/>
          </p:cNvSpPr>
          <p:nvPr>
            <p:ph type="title"/>
          </p:nvPr>
        </p:nvSpPr>
        <p:spPr>
          <a:xfrm>
            <a:off x="2438400" y="164606"/>
            <a:ext cx="6461634"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dirty="0">
                <a:solidFill>
                  <a:schemeClr val="bg1"/>
                </a:solidFill>
                <a:latin typeface="Calisto MT" panose="02040603050505030304" pitchFamily="18" charset="0"/>
                <a:cs typeface="Times New Roman" panose="02020603050405020304" pitchFamily="18" charset="0"/>
              </a:rPr>
              <a:t>Certificates &amp; Accreditations</a:t>
            </a:r>
          </a:p>
        </p:txBody>
      </p:sp>
      <p:grpSp>
        <p:nvGrpSpPr>
          <p:cNvPr id="13" name="object 13"/>
          <p:cNvGrpSpPr/>
          <p:nvPr/>
        </p:nvGrpSpPr>
        <p:grpSpPr>
          <a:xfrm>
            <a:off x="0" y="6786319"/>
            <a:ext cx="12191044" cy="112395"/>
            <a:chOff x="0" y="6745222"/>
            <a:chExt cx="12192000" cy="112395"/>
          </a:xfrm>
        </p:grpSpPr>
        <p:sp>
          <p:nvSpPr>
            <p:cNvPr id="14" name="object 1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15" name="object 1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6" name="object 1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18" name="Picture 17">
            <a:extLst>
              <a:ext uri="{FF2B5EF4-FFF2-40B4-BE49-F238E27FC236}">
                <a16:creationId xmlns:a16="http://schemas.microsoft.com/office/drawing/2014/main" id="{6FE55F58-680D-1DFF-AAD2-A2942E6B7AB0}"/>
              </a:ext>
            </a:extLst>
          </p:cNvPr>
          <p:cNvPicPr>
            <a:picLocks noChangeAspect="1"/>
          </p:cNvPicPr>
          <p:nvPr/>
        </p:nvPicPr>
        <p:blipFill>
          <a:blip r:embed="rId5"/>
          <a:stretch>
            <a:fillRect/>
          </a:stretch>
        </p:blipFill>
        <p:spPr>
          <a:xfrm>
            <a:off x="0" y="1553913"/>
            <a:ext cx="1481327" cy="932826"/>
          </a:xfrm>
          <a:prstGeom prst="rect">
            <a:avLst/>
          </a:prstGeom>
        </p:spPr>
      </p:pic>
      <p:pic>
        <p:nvPicPr>
          <p:cNvPr id="19" name="Picture 18"/>
          <p:cNvPicPr>
            <a:picLocks noChangeAspect="1"/>
          </p:cNvPicPr>
          <p:nvPr/>
        </p:nvPicPr>
        <p:blipFill>
          <a:blip r:embed="rId6"/>
          <a:stretch>
            <a:fillRect/>
          </a:stretch>
        </p:blipFill>
        <p:spPr>
          <a:xfrm>
            <a:off x="6391157" y="4416960"/>
            <a:ext cx="1228843" cy="917040"/>
          </a:xfrm>
          <a:prstGeom prst="rect">
            <a:avLst/>
          </a:prstGeom>
        </p:spPr>
      </p:pic>
      <p:sp>
        <p:nvSpPr>
          <p:cNvPr id="22" name="Rectangle 21"/>
          <p:cNvSpPr/>
          <p:nvPr/>
        </p:nvSpPr>
        <p:spPr>
          <a:xfrm flipH="1">
            <a:off x="7663983" y="4552890"/>
            <a:ext cx="3689817" cy="400110"/>
          </a:xfrm>
          <a:prstGeom prst="rect">
            <a:avLst/>
          </a:prstGeom>
        </p:spPr>
        <p:txBody>
          <a:bodyPr wrap="square">
            <a:spAutoFit/>
          </a:bodyPr>
          <a:lstStyle/>
          <a:p>
            <a:pPr marL="27940" marR="5080" indent="-285750" algn="just">
              <a:spcBef>
                <a:spcPts val="110"/>
              </a:spcBef>
              <a:buSzPct val="87500"/>
              <a:buFont typeface="Segoe UI Symbol"/>
              <a:buChar char="⮚"/>
              <a:tabLst>
                <a:tab pos="194310" algn="l"/>
              </a:tabLst>
            </a:pPr>
            <a:r>
              <a:rPr lang="en-GB" sz="2000" spc="-5" dirty="0">
                <a:cs typeface="Calibri" panose="020F0502020204030204" pitchFamily="34" charset="0"/>
              </a:rPr>
              <a:t>ISO 9001: 2015</a:t>
            </a:r>
            <a:endParaRPr lang="en-IN" sz="2000" spc="-5" dirty="0">
              <a:cs typeface="Calibri" panose="020F0502020204030204" pitchFamily="34" charset="0"/>
            </a:endParaRPr>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7" y="5002643"/>
            <a:ext cx="1371600" cy="1420337"/>
          </a:xfrm>
          <a:prstGeom prst="rect">
            <a:avLst/>
          </a:prstGeom>
        </p:spPr>
      </p:pic>
      <p:pic>
        <p:nvPicPr>
          <p:cNvPr id="20" name="Google Shape;658;p31"/>
          <p:cNvPicPr preferRelativeResize="0"/>
          <p:nvPr/>
        </p:nvPicPr>
        <p:blipFill>
          <a:blip r:embed="rId8">
            <a:alphaModFix/>
          </a:blip>
          <a:stretch>
            <a:fillRect/>
          </a:stretch>
        </p:blipFill>
        <p:spPr>
          <a:xfrm>
            <a:off x="6301552" y="3163403"/>
            <a:ext cx="1481325" cy="990600"/>
          </a:xfrm>
          <a:prstGeom prst="rect">
            <a:avLst/>
          </a:prstGeom>
          <a:noFill/>
          <a:ln>
            <a:noFill/>
          </a:ln>
        </p:spPr>
      </p:pic>
      <p:sp>
        <p:nvSpPr>
          <p:cNvPr id="2" name="Rectangle 1"/>
          <p:cNvSpPr/>
          <p:nvPr/>
        </p:nvSpPr>
        <p:spPr>
          <a:xfrm>
            <a:off x="7698396" y="3271855"/>
            <a:ext cx="3526350" cy="400110"/>
          </a:xfrm>
          <a:prstGeom prst="rect">
            <a:avLst/>
          </a:prstGeom>
        </p:spPr>
        <p:txBody>
          <a:bodyPr wrap="none">
            <a:spAutoFit/>
          </a:bodyPr>
          <a:lstStyle/>
          <a:p>
            <a:pPr marL="12700" marR="109220" lvl="0" indent="-88900">
              <a:buClr>
                <a:srgbClr val="1F477B"/>
              </a:buClr>
              <a:buSzPts val="1400"/>
              <a:buFont typeface="Quattrocento Sans"/>
              <a:buChar char="⮚"/>
            </a:pPr>
            <a:r>
              <a:rPr lang="en-GB" sz="2000" dirty="0">
                <a:ea typeface="Lustria"/>
                <a:cs typeface="Lustria"/>
                <a:sym typeface="Lustria"/>
              </a:rPr>
              <a:t> </a:t>
            </a:r>
            <a:r>
              <a:rPr lang="en-GB" sz="2000" spc="-5" dirty="0">
                <a:cs typeface="Calibri" panose="020F0502020204030204" pitchFamily="34" charset="0"/>
                <a:sym typeface="Lustria"/>
              </a:rPr>
              <a:t>Make in India : MSME DRIVE </a:t>
            </a:r>
          </a:p>
        </p:txBody>
      </p:sp>
      <p:sp>
        <p:nvSpPr>
          <p:cNvPr id="24" name="Rectangle 23"/>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8C0C161-1DA7-935E-D34D-55A261EE1BF1}"/>
              </a:ext>
            </a:extLst>
          </p:cNvPr>
          <p:cNvPicPr>
            <a:picLocks noChangeAspect="1"/>
          </p:cNvPicPr>
          <p:nvPr/>
        </p:nvPicPr>
        <p:blipFill>
          <a:blip r:embed="rId2"/>
          <a:stretch>
            <a:fillRect/>
          </a:stretch>
        </p:blipFill>
        <p:spPr>
          <a:xfrm>
            <a:off x="8686800" y="762000"/>
            <a:ext cx="2743200" cy="990254"/>
          </a:xfrm>
          <a:prstGeom prst="rect">
            <a:avLst/>
          </a:prstGeom>
        </p:spPr>
      </p:pic>
      <p:sp>
        <p:nvSpPr>
          <p:cNvPr id="14" name="TextBox 13">
            <a:extLst>
              <a:ext uri="{FF2B5EF4-FFF2-40B4-BE49-F238E27FC236}">
                <a16:creationId xmlns:a16="http://schemas.microsoft.com/office/drawing/2014/main" id="{C272152E-5333-38FE-E3F4-5A394652C304}"/>
              </a:ext>
            </a:extLst>
          </p:cNvPr>
          <p:cNvSpPr txBox="1"/>
          <p:nvPr/>
        </p:nvSpPr>
        <p:spPr>
          <a:xfrm>
            <a:off x="43541" y="152400"/>
            <a:ext cx="9786259" cy="523220"/>
          </a:xfrm>
          <a:prstGeom prst="rect">
            <a:avLst/>
          </a:prstGeom>
          <a:noFill/>
        </p:spPr>
        <p:txBody>
          <a:bodyPr wrap="square" rtlCol="0">
            <a:spAutoFit/>
          </a:bodyPr>
          <a:lstStyle/>
          <a:p>
            <a:pPr algn="ctr"/>
            <a:r>
              <a:rPr lang="en-IN" sz="2800" dirty="0">
                <a:solidFill>
                  <a:schemeClr val="bg1"/>
                </a:solidFill>
                <a:latin typeface="Calisto MT" panose="02040603050505030304" pitchFamily="18" charset="0"/>
                <a:cs typeface="Times New Roman" panose="02020603050405020304" pitchFamily="18" charset="0"/>
              </a:rPr>
              <a:t>Bloomchemag Ranked # </a:t>
            </a:r>
            <a:r>
              <a:rPr lang="en-IN" sz="2800" b="1" dirty="0">
                <a:solidFill>
                  <a:schemeClr val="bg1"/>
                </a:solidFill>
                <a:latin typeface="Calisto MT" panose="02040603050505030304" pitchFamily="18" charset="0"/>
                <a:cs typeface="Times New Roman" panose="02020603050405020304" pitchFamily="18" charset="0"/>
              </a:rPr>
              <a:t>162 </a:t>
            </a:r>
            <a:r>
              <a:rPr lang="en-IN" sz="2800" dirty="0">
                <a:solidFill>
                  <a:schemeClr val="bg1"/>
                </a:solidFill>
                <a:latin typeface="Calisto MT" panose="02040603050505030304" pitchFamily="18" charset="0"/>
                <a:cs typeface="Times New Roman" panose="02020603050405020304" pitchFamily="18" charset="0"/>
              </a:rPr>
              <a:t>in ICIS 2022 Top Distributors </a:t>
            </a:r>
          </a:p>
        </p:txBody>
      </p:sp>
      <p:grpSp>
        <p:nvGrpSpPr>
          <p:cNvPr id="8" name="object 3"/>
          <p:cNvGrpSpPr/>
          <p:nvPr/>
        </p:nvGrpSpPr>
        <p:grpSpPr>
          <a:xfrm>
            <a:off x="0" y="6745605"/>
            <a:ext cx="12192000" cy="112395"/>
            <a:chOff x="0" y="6745222"/>
            <a:chExt cx="12192000" cy="112395"/>
          </a:xfrm>
        </p:grpSpPr>
        <p:sp>
          <p:nvSpPr>
            <p:cNvPr id="10"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12"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5"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16" name="Rectangle 15"/>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DE8EE58-7DAA-FCD4-EEBA-530AE6E646DB}"/>
              </a:ext>
            </a:extLst>
          </p:cNvPr>
          <p:cNvPicPr>
            <a:picLocks noChangeAspect="1"/>
          </p:cNvPicPr>
          <p:nvPr/>
        </p:nvPicPr>
        <p:blipFill rotWithShape="1">
          <a:blip r:embed="rId3"/>
          <a:srcRect t="2710" b="2422"/>
          <a:stretch/>
        </p:blipFill>
        <p:spPr>
          <a:xfrm>
            <a:off x="43541" y="1019333"/>
            <a:ext cx="8119007" cy="5571868"/>
          </a:xfrm>
          <a:prstGeom prst="rect">
            <a:avLst/>
          </a:prstGeom>
        </p:spPr>
      </p:pic>
      <p:pic>
        <p:nvPicPr>
          <p:cNvPr id="3" name="Picture 2">
            <a:extLst>
              <a:ext uri="{FF2B5EF4-FFF2-40B4-BE49-F238E27FC236}">
                <a16:creationId xmlns:a16="http://schemas.microsoft.com/office/drawing/2014/main" id="{B6FAC79B-8764-B085-49FC-6964F98B1F42}"/>
              </a:ext>
            </a:extLst>
          </p:cNvPr>
          <p:cNvPicPr>
            <a:picLocks noChangeAspect="1"/>
          </p:cNvPicPr>
          <p:nvPr/>
        </p:nvPicPr>
        <p:blipFill rotWithShape="1">
          <a:blip r:embed="rId4"/>
          <a:srcRect b="6045"/>
          <a:stretch/>
        </p:blipFill>
        <p:spPr>
          <a:xfrm>
            <a:off x="8077200" y="1737343"/>
            <a:ext cx="3969300" cy="3444257"/>
          </a:xfrm>
          <a:prstGeom prst="rect">
            <a:avLst/>
          </a:prstGeom>
        </p:spPr>
      </p:pic>
      <p:pic>
        <p:nvPicPr>
          <p:cNvPr id="4" name="Picture 3">
            <a:extLst>
              <a:ext uri="{FF2B5EF4-FFF2-40B4-BE49-F238E27FC236}">
                <a16:creationId xmlns:a16="http://schemas.microsoft.com/office/drawing/2014/main" id="{18F20023-001B-F905-E2BA-D4D171CE6A09}"/>
              </a:ext>
            </a:extLst>
          </p:cNvPr>
          <p:cNvPicPr>
            <a:picLocks noChangeAspect="1"/>
          </p:cNvPicPr>
          <p:nvPr/>
        </p:nvPicPr>
        <p:blipFill rotWithShape="1">
          <a:blip r:embed="rId5"/>
          <a:srcRect t="5713" b="7862"/>
          <a:stretch/>
        </p:blipFill>
        <p:spPr>
          <a:xfrm>
            <a:off x="8000999" y="5105400"/>
            <a:ext cx="3657601" cy="1485801"/>
          </a:xfrm>
          <a:prstGeom prst="rect">
            <a:avLst/>
          </a:prstGeom>
        </p:spPr>
      </p:pic>
    </p:spTree>
    <p:extLst>
      <p:ext uri="{BB962C8B-B14F-4D97-AF65-F5344CB8AC3E}">
        <p14:creationId xmlns:p14="http://schemas.microsoft.com/office/powerpoint/2010/main" val="2995090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 name="Rectangle 68"/>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234053" y="155441"/>
            <a:ext cx="2630042" cy="444352"/>
          </a:xfrm>
          <a:prstGeom prst="rect">
            <a:avLst/>
          </a:prstGeom>
        </p:spPr>
        <p:txBody>
          <a:bodyPr vert="horz" wrap="square" lIns="0" tIns="13335" rIns="0" bIns="0" rtlCol="0">
            <a:spAutoFit/>
          </a:bodyPr>
          <a:lstStyle/>
          <a:p>
            <a:pPr marL="12700" algn="ctr">
              <a:lnSpc>
                <a:spcPct val="100000"/>
              </a:lnSpc>
              <a:spcBef>
                <a:spcPts val="105"/>
              </a:spcBef>
            </a:pPr>
            <a:r>
              <a:rPr lang="en-IN" sz="2800" b="0" i="0" dirty="0">
                <a:solidFill>
                  <a:schemeClr val="bg1"/>
                </a:solidFill>
                <a:latin typeface="Calisto MT" panose="02040603050505030304" pitchFamily="18" charset="0"/>
                <a:cs typeface="Times New Roman" panose="02020603050405020304" pitchFamily="18" charset="0"/>
              </a:rPr>
              <a:t>Acrylates</a:t>
            </a:r>
          </a:p>
        </p:txBody>
      </p:sp>
      <p:grpSp>
        <p:nvGrpSpPr>
          <p:cNvPr id="3" name="object 3"/>
          <p:cNvGrpSpPr/>
          <p:nvPr/>
        </p:nvGrpSpPr>
        <p:grpSpPr>
          <a:xfrm>
            <a:off x="0" y="6733031"/>
            <a:ext cx="12192000" cy="112395"/>
            <a:chOff x="0" y="6733031"/>
            <a:chExt cx="12192000" cy="112395"/>
          </a:xfrm>
        </p:grpSpPr>
        <p:sp>
          <p:nvSpPr>
            <p:cNvPr id="4" name="object 4"/>
            <p:cNvSpPr/>
            <p:nvPr/>
          </p:nvSpPr>
          <p:spPr>
            <a:xfrm>
              <a:off x="0" y="6733031"/>
              <a:ext cx="3840479" cy="112395"/>
            </a:xfrm>
            <a:custGeom>
              <a:avLst/>
              <a:gdLst/>
              <a:ahLst/>
              <a:cxnLst/>
              <a:rect l="l" t="t" r="r" b="b"/>
              <a:pathLst>
                <a:path w="3840479" h="112395">
                  <a:moveTo>
                    <a:pt x="3840479" y="0"/>
                  </a:moveTo>
                  <a:lnTo>
                    <a:pt x="0" y="0"/>
                  </a:lnTo>
                  <a:lnTo>
                    <a:pt x="0" y="112264"/>
                  </a:lnTo>
                  <a:lnTo>
                    <a:pt x="3713226" y="112264"/>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33031"/>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33031"/>
              <a:ext cx="3840479" cy="112395"/>
            </a:xfrm>
            <a:custGeom>
              <a:avLst/>
              <a:gdLst/>
              <a:ahLst/>
              <a:cxnLst/>
              <a:rect l="l" t="t" r="r" b="b"/>
              <a:pathLst>
                <a:path w="3840479" h="112395">
                  <a:moveTo>
                    <a:pt x="3840479" y="0"/>
                  </a:moveTo>
                  <a:lnTo>
                    <a:pt x="127253" y="0"/>
                  </a:lnTo>
                  <a:lnTo>
                    <a:pt x="0" y="112264"/>
                  </a:lnTo>
                  <a:lnTo>
                    <a:pt x="3840479" y="112264"/>
                  </a:lnTo>
                  <a:lnTo>
                    <a:pt x="3840479" y="0"/>
                  </a:lnTo>
                  <a:close/>
                </a:path>
              </a:pathLst>
            </a:custGeom>
            <a:solidFill>
              <a:srgbClr val="FCA14F"/>
            </a:solidFill>
          </p:spPr>
          <p:txBody>
            <a:bodyPr wrap="square" lIns="0" tIns="0" rIns="0" bIns="0" rtlCol="0"/>
            <a:lstStyle/>
            <a:p>
              <a:endParaRPr/>
            </a:p>
          </p:txBody>
        </p:sp>
      </p:grpSp>
      <p:sp>
        <p:nvSpPr>
          <p:cNvPr id="7" name="object 7"/>
          <p:cNvSpPr txBox="1"/>
          <p:nvPr/>
        </p:nvSpPr>
        <p:spPr>
          <a:xfrm>
            <a:off x="426211" y="870729"/>
            <a:ext cx="10936732" cy="629660"/>
          </a:xfrm>
          <a:prstGeom prst="rect">
            <a:avLst/>
          </a:prstGeom>
        </p:spPr>
        <p:txBody>
          <a:bodyPr vert="horz" wrap="square" lIns="0" tIns="13970" rIns="0" bIns="0" rtlCol="0">
            <a:spAutoFit/>
          </a:bodyPr>
          <a:lstStyle/>
          <a:p>
            <a:pPr algn="ctr">
              <a:lnSpc>
                <a:spcPct val="100000"/>
              </a:lnSpc>
              <a:spcBef>
                <a:spcPts val="110"/>
              </a:spcBef>
            </a:pPr>
            <a:r>
              <a:rPr sz="2000" b="1" spc="-5" dirty="0">
                <a:latin typeface="Calibri" panose="020F0502020204030204" pitchFamily="34" charset="0"/>
                <a:cs typeface="Calibri" panose="020F0502020204030204" pitchFamily="34" charset="0"/>
              </a:rPr>
              <a:t>Acrylates</a:t>
            </a:r>
            <a:r>
              <a:rPr sz="2000" b="1" spc="-4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are</a:t>
            </a:r>
            <a:r>
              <a:rPr sz="2000" spc="1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the</a:t>
            </a:r>
            <a:r>
              <a:rPr sz="2000" spc="-10" dirty="0">
                <a:latin typeface="Calibri" panose="020F0502020204030204" pitchFamily="34" charset="0"/>
                <a:cs typeface="Calibri" panose="020F0502020204030204" pitchFamily="34" charset="0"/>
              </a:rPr>
              <a:t> </a:t>
            </a:r>
            <a:r>
              <a:rPr sz="2000" spc="-15" dirty="0">
                <a:latin typeface="Calibri" panose="020F0502020204030204" pitchFamily="34" charset="0"/>
                <a:cs typeface="Calibri" panose="020F0502020204030204" pitchFamily="34" charset="0"/>
              </a:rPr>
              <a:t>esters,</a:t>
            </a:r>
            <a:r>
              <a:rPr sz="2000" spc="5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salts</a:t>
            </a:r>
            <a:r>
              <a:rPr sz="2000" spc="-3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r>
              <a:rPr sz="2000" spc="-50" dirty="0">
                <a:latin typeface="Calibri" panose="020F0502020204030204" pitchFamily="34" charset="0"/>
                <a:cs typeface="Calibri" panose="020F0502020204030204" pitchFamily="34" charset="0"/>
              </a:rPr>
              <a:t> </a:t>
            </a:r>
            <a:r>
              <a:rPr sz="2000" spc="-15" dirty="0">
                <a:latin typeface="Calibri" panose="020F0502020204030204" pitchFamily="34" charset="0"/>
                <a:cs typeface="Calibri" panose="020F0502020204030204" pitchFamily="34" charset="0"/>
              </a:rPr>
              <a:t>conjugate</a:t>
            </a:r>
            <a:r>
              <a:rPr sz="2000" spc="-1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bases of</a:t>
            </a:r>
            <a:r>
              <a:rPr sz="2000" spc="-1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acrylic</a:t>
            </a:r>
            <a:r>
              <a:rPr sz="2000" spc="-1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acid</a:t>
            </a:r>
            <a:r>
              <a:rPr sz="2000" spc="-2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with its </a:t>
            </a:r>
            <a:r>
              <a:rPr sz="2000" spc="-15" dirty="0">
                <a:latin typeface="Calibri" panose="020F0502020204030204" pitchFamily="34" charset="0"/>
                <a:cs typeface="Calibri" panose="020F0502020204030204" pitchFamily="34" charset="0"/>
              </a:rPr>
              <a:t>derivatives</a:t>
            </a:r>
            <a:r>
              <a:rPr sz="2000" spc="2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including</a:t>
            </a:r>
            <a:r>
              <a:rPr sz="2000" spc="-85"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properties</a:t>
            </a:r>
            <a:r>
              <a:rPr lang="en-GB" sz="2000" spc="-1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ranging</a:t>
            </a:r>
            <a:r>
              <a:rPr lang="en-GB" sz="2000" spc="-5"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from</a:t>
            </a:r>
            <a:r>
              <a:rPr sz="2000" spc="10" dirty="0">
                <a:latin typeface="Calibri" panose="020F0502020204030204" pitchFamily="34" charset="0"/>
                <a:cs typeface="Calibri" panose="020F0502020204030204" pitchFamily="34" charset="0"/>
              </a:rPr>
              <a:t> </a:t>
            </a:r>
            <a:r>
              <a:rPr sz="2000" spc="-15" dirty="0">
                <a:latin typeface="Calibri" panose="020F0502020204030204" pitchFamily="34" charset="0"/>
                <a:cs typeface="Calibri" panose="020F0502020204030204" pitchFamily="34" charset="0"/>
              </a:rPr>
              <a:t>super-absorbency,</a:t>
            </a:r>
            <a:r>
              <a:rPr sz="2000" spc="-40" dirty="0">
                <a:latin typeface="Calibri" panose="020F0502020204030204" pitchFamily="34" charset="0"/>
                <a:cs typeface="Calibri" panose="020F0502020204030204" pitchFamily="34" charset="0"/>
              </a:rPr>
              <a:t> </a:t>
            </a:r>
            <a:r>
              <a:rPr sz="2000" spc="-20" dirty="0">
                <a:latin typeface="Calibri" panose="020F0502020204030204" pitchFamily="34" charset="0"/>
                <a:cs typeface="Calibri" panose="020F0502020204030204" pitchFamily="34" charset="0"/>
              </a:rPr>
              <a:t>transparency,</a:t>
            </a:r>
            <a:r>
              <a:rPr sz="2000" spc="-10" dirty="0">
                <a:latin typeface="Calibri" panose="020F0502020204030204" pitchFamily="34" charset="0"/>
                <a:cs typeface="Calibri" panose="020F0502020204030204" pitchFamily="34" charset="0"/>
              </a:rPr>
              <a:t> </a:t>
            </a:r>
            <a:r>
              <a:rPr sz="2000" spc="-20" dirty="0">
                <a:latin typeface="Calibri" panose="020F0502020204030204" pitchFamily="34" charset="0"/>
                <a:cs typeface="Calibri" panose="020F0502020204030204" pitchFamily="34" charset="0"/>
              </a:rPr>
              <a:t>flexibility,</a:t>
            </a:r>
            <a:r>
              <a:rPr sz="2000" spc="-65"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toughness</a:t>
            </a:r>
            <a:r>
              <a:rPr sz="2000" spc="-8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and</a:t>
            </a:r>
            <a:r>
              <a:rPr sz="2000" spc="-3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hardness.</a:t>
            </a:r>
            <a:endParaRPr sz="2000" dirty="0">
              <a:latin typeface="Calibri" panose="020F0502020204030204" pitchFamily="34" charset="0"/>
              <a:cs typeface="Calibri" panose="020F0502020204030204" pitchFamily="34" charset="0"/>
            </a:endParaRPr>
          </a:p>
        </p:txBody>
      </p:sp>
      <p:grpSp>
        <p:nvGrpSpPr>
          <p:cNvPr id="8" name="object 8"/>
          <p:cNvGrpSpPr/>
          <p:nvPr/>
        </p:nvGrpSpPr>
        <p:grpSpPr>
          <a:xfrm>
            <a:off x="2523744" y="3133344"/>
            <a:ext cx="1176655" cy="1252855"/>
            <a:chOff x="2523744" y="3133344"/>
            <a:chExt cx="1176655" cy="1252855"/>
          </a:xfrm>
        </p:grpSpPr>
        <p:pic>
          <p:nvPicPr>
            <p:cNvPr id="9" name="object 9"/>
            <p:cNvPicPr/>
            <p:nvPr/>
          </p:nvPicPr>
          <p:blipFill>
            <a:blip r:embed="rId2" cstate="print"/>
            <a:stretch>
              <a:fillRect/>
            </a:stretch>
          </p:blipFill>
          <p:spPr>
            <a:xfrm>
              <a:off x="2523744" y="3133344"/>
              <a:ext cx="862583" cy="862584"/>
            </a:xfrm>
            <a:prstGeom prst="rect">
              <a:avLst/>
            </a:prstGeom>
          </p:spPr>
        </p:pic>
        <p:pic>
          <p:nvPicPr>
            <p:cNvPr id="10" name="object 10"/>
            <p:cNvPicPr/>
            <p:nvPr/>
          </p:nvPicPr>
          <p:blipFill>
            <a:blip r:embed="rId3" cstate="print"/>
            <a:stretch>
              <a:fillRect/>
            </a:stretch>
          </p:blipFill>
          <p:spPr>
            <a:xfrm>
              <a:off x="2776728" y="3255264"/>
              <a:ext cx="862584" cy="862584"/>
            </a:xfrm>
            <a:prstGeom prst="rect">
              <a:avLst/>
            </a:prstGeom>
          </p:spPr>
        </p:pic>
        <p:pic>
          <p:nvPicPr>
            <p:cNvPr id="11" name="object 11"/>
            <p:cNvPicPr/>
            <p:nvPr/>
          </p:nvPicPr>
          <p:blipFill>
            <a:blip r:embed="rId4" cstate="print"/>
            <a:stretch>
              <a:fillRect/>
            </a:stretch>
          </p:blipFill>
          <p:spPr>
            <a:xfrm>
              <a:off x="2837688" y="3526536"/>
              <a:ext cx="862584" cy="859536"/>
            </a:xfrm>
            <a:prstGeom prst="rect">
              <a:avLst/>
            </a:prstGeom>
          </p:spPr>
        </p:pic>
      </p:grpSp>
      <p:sp>
        <p:nvSpPr>
          <p:cNvPr id="12" name="object 12"/>
          <p:cNvSpPr txBox="1"/>
          <p:nvPr/>
        </p:nvSpPr>
        <p:spPr>
          <a:xfrm>
            <a:off x="3805554" y="3710178"/>
            <a:ext cx="1426845" cy="270510"/>
          </a:xfrm>
          <a:prstGeom prst="rect">
            <a:avLst/>
          </a:prstGeom>
        </p:spPr>
        <p:txBody>
          <a:bodyPr vert="horz" wrap="square" lIns="0" tIns="13335" rIns="0" bIns="0" rtlCol="0">
            <a:spAutoFit/>
          </a:bodyPr>
          <a:lstStyle/>
          <a:p>
            <a:pPr marL="12700">
              <a:lnSpc>
                <a:spcPct val="100000"/>
              </a:lnSpc>
              <a:spcBef>
                <a:spcPts val="105"/>
              </a:spcBef>
            </a:pPr>
            <a:r>
              <a:rPr sz="1600" b="1" spc="5" dirty="0">
                <a:latin typeface="Calibri"/>
                <a:cs typeface="Calibri"/>
              </a:rPr>
              <a:t>BU</a:t>
            </a:r>
            <a:r>
              <a:rPr sz="1600" b="1" spc="-5" dirty="0">
                <a:latin typeface="Calibri"/>
                <a:cs typeface="Calibri"/>
              </a:rPr>
              <a:t>TY</a:t>
            </a:r>
            <a:r>
              <a:rPr sz="1600" b="1" dirty="0">
                <a:latin typeface="Calibri"/>
                <a:cs typeface="Calibri"/>
              </a:rPr>
              <a:t>L</a:t>
            </a:r>
            <a:r>
              <a:rPr sz="1600" b="1" spc="-80" dirty="0">
                <a:latin typeface="Calibri"/>
                <a:cs typeface="Calibri"/>
              </a:rPr>
              <a:t> </a:t>
            </a:r>
            <a:r>
              <a:rPr sz="1600" b="1" spc="-40" dirty="0">
                <a:latin typeface="Calibri"/>
                <a:cs typeface="Calibri"/>
              </a:rPr>
              <a:t>AC</a:t>
            </a:r>
            <a:r>
              <a:rPr sz="1600" b="1" spc="-45" dirty="0">
                <a:latin typeface="Calibri"/>
                <a:cs typeface="Calibri"/>
              </a:rPr>
              <a:t>R</a:t>
            </a:r>
            <a:r>
              <a:rPr sz="1600" b="1" spc="-25" dirty="0">
                <a:latin typeface="Calibri"/>
                <a:cs typeface="Calibri"/>
              </a:rPr>
              <a:t>Y</a:t>
            </a:r>
            <a:r>
              <a:rPr sz="1600" b="1" spc="-35" dirty="0">
                <a:latin typeface="Calibri"/>
                <a:cs typeface="Calibri"/>
              </a:rPr>
              <a:t>L</a:t>
            </a:r>
            <a:r>
              <a:rPr sz="1600" b="1" spc="-135" dirty="0">
                <a:latin typeface="Calibri"/>
                <a:cs typeface="Calibri"/>
              </a:rPr>
              <a:t>A</a:t>
            </a:r>
            <a:r>
              <a:rPr sz="1600" b="1" spc="-30" dirty="0">
                <a:latin typeface="Calibri"/>
                <a:cs typeface="Calibri"/>
              </a:rPr>
              <a:t>T</a:t>
            </a:r>
            <a:r>
              <a:rPr sz="1600" b="1" dirty="0">
                <a:latin typeface="Calibri"/>
                <a:cs typeface="Calibri"/>
              </a:rPr>
              <a:t>E</a:t>
            </a:r>
            <a:endParaRPr sz="1600">
              <a:latin typeface="Calibri"/>
              <a:cs typeface="Calibri"/>
            </a:endParaRPr>
          </a:p>
        </p:txBody>
      </p:sp>
      <p:sp>
        <p:nvSpPr>
          <p:cNvPr id="13" name="object 13"/>
          <p:cNvSpPr txBox="1"/>
          <p:nvPr/>
        </p:nvSpPr>
        <p:spPr>
          <a:xfrm>
            <a:off x="3766565" y="3112084"/>
            <a:ext cx="1408430" cy="499745"/>
          </a:xfrm>
          <a:prstGeom prst="rect">
            <a:avLst/>
          </a:prstGeom>
        </p:spPr>
        <p:txBody>
          <a:bodyPr vert="horz" wrap="square" lIns="0" tIns="13970" rIns="0" bIns="0" rtlCol="0">
            <a:spAutoFit/>
          </a:bodyPr>
          <a:lstStyle/>
          <a:p>
            <a:pPr algn="ctr">
              <a:lnSpc>
                <a:spcPts val="1860"/>
              </a:lnSpc>
              <a:spcBef>
                <a:spcPts val="110"/>
              </a:spcBef>
            </a:pPr>
            <a:r>
              <a:rPr sz="1600" b="1" spc="-10" dirty="0">
                <a:latin typeface="Calibri"/>
                <a:cs typeface="Calibri"/>
              </a:rPr>
              <a:t>METHYLACRYLIC</a:t>
            </a:r>
            <a:endParaRPr sz="1600" dirty="0">
              <a:latin typeface="Calibri"/>
              <a:cs typeface="Calibri"/>
            </a:endParaRPr>
          </a:p>
          <a:p>
            <a:pPr marL="6985" algn="ctr">
              <a:lnSpc>
                <a:spcPts val="1860"/>
              </a:lnSpc>
            </a:pPr>
            <a:r>
              <a:rPr sz="1600" b="1" spc="-5" dirty="0">
                <a:latin typeface="Calibri"/>
                <a:cs typeface="Calibri"/>
              </a:rPr>
              <a:t>ACID(MAA)</a:t>
            </a:r>
            <a:endParaRPr sz="1600" dirty="0">
              <a:latin typeface="Calibri"/>
              <a:cs typeface="Calibri"/>
            </a:endParaRPr>
          </a:p>
        </p:txBody>
      </p:sp>
      <p:sp>
        <p:nvSpPr>
          <p:cNvPr id="14" name="object 14"/>
          <p:cNvSpPr txBox="1"/>
          <p:nvPr/>
        </p:nvSpPr>
        <p:spPr>
          <a:xfrm>
            <a:off x="3386073" y="4224020"/>
            <a:ext cx="1948180" cy="499745"/>
          </a:xfrm>
          <a:prstGeom prst="rect">
            <a:avLst/>
          </a:prstGeom>
        </p:spPr>
        <p:txBody>
          <a:bodyPr vert="horz" wrap="square" lIns="0" tIns="13335" rIns="0" bIns="0" rtlCol="0">
            <a:spAutoFit/>
          </a:bodyPr>
          <a:lstStyle/>
          <a:p>
            <a:pPr marL="26034" algn="ctr">
              <a:lnSpc>
                <a:spcPts val="1860"/>
              </a:lnSpc>
              <a:spcBef>
                <a:spcPts val="105"/>
              </a:spcBef>
            </a:pPr>
            <a:r>
              <a:rPr sz="1600" b="1" spc="-5" dirty="0">
                <a:latin typeface="Calibri"/>
                <a:cs typeface="Calibri"/>
              </a:rPr>
              <a:t>METHYL</a:t>
            </a:r>
            <a:endParaRPr sz="1600">
              <a:latin typeface="Calibri"/>
              <a:cs typeface="Calibri"/>
            </a:endParaRPr>
          </a:p>
          <a:p>
            <a:pPr algn="ctr">
              <a:lnSpc>
                <a:spcPts val="1860"/>
              </a:lnSpc>
            </a:pPr>
            <a:r>
              <a:rPr sz="1600" b="1" spc="-25" dirty="0">
                <a:latin typeface="Calibri"/>
                <a:cs typeface="Calibri"/>
              </a:rPr>
              <a:t>METHACRYLATE(MMA)</a:t>
            </a:r>
            <a:endParaRPr sz="1600">
              <a:latin typeface="Calibri"/>
              <a:cs typeface="Calibri"/>
            </a:endParaRPr>
          </a:p>
        </p:txBody>
      </p:sp>
      <p:pic>
        <p:nvPicPr>
          <p:cNvPr id="15" name="object 15"/>
          <p:cNvPicPr/>
          <p:nvPr/>
        </p:nvPicPr>
        <p:blipFill>
          <a:blip r:embed="rId5" cstate="print"/>
          <a:stretch>
            <a:fillRect/>
          </a:stretch>
        </p:blipFill>
        <p:spPr>
          <a:xfrm>
            <a:off x="2663951" y="3742944"/>
            <a:ext cx="862584" cy="862584"/>
          </a:xfrm>
          <a:prstGeom prst="rect">
            <a:avLst/>
          </a:prstGeom>
        </p:spPr>
      </p:pic>
      <p:sp>
        <p:nvSpPr>
          <p:cNvPr id="16" name="object 16"/>
          <p:cNvSpPr txBox="1"/>
          <p:nvPr/>
        </p:nvSpPr>
        <p:spPr>
          <a:xfrm>
            <a:off x="1925371" y="4613531"/>
            <a:ext cx="1330070" cy="499109"/>
          </a:xfrm>
          <a:prstGeom prst="rect">
            <a:avLst/>
          </a:prstGeom>
        </p:spPr>
        <p:txBody>
          <a:bodyPr vert="horz" wrap="square" lIns="0" tIns="33655" rIns="0" bIns="0" rtlCol="0">
            <a:spAutoFit/>
          </a:bodyPr>
          <a:lstStyle/>
          <a:p>
            <a:pPr marL="12700" marR="5080" indent="45720">
              <a:lnSpc>
                <a:spcPts val="1800"/>
              </a:lnSpc>
              <a:spcBef>
                <a:spcPts val="265"/>
              </a:spcBef>
            </a:pPr>
            <a:r>
              <a:rPr sz="1600" b="1" spc="-30" dirty="0">
                <a:latin typeface="Calibri"/>
                <a:cs typeface="Calibri"/>
              </a:rPr>
              <a:t>ACRYLIC </a:t>
            </a:r>
            <a:r>
              <a:rPr sz="1600" b="1" spc="-25" dirty="0">
                <a:latin typeface="Calibri"/>
                <a:cs typeface="Calibri"/>
              </a:rPr>
              <a:t> </a:t>
            </a:r>
            <a:r>
              <a:rPr sz="1600" b="1" spc="-40" dirty="0">
                <a:latin typeface="Calibri"/>
                <a:cs typeface="Calibri"/>
              </a:rPr>
              <a:t>A</a:t>
            </a:r>
            <a:r>
              <a:rPr sz="1600" b="1" spc="-15" dirty="0">
                <a:latin typeface="Calibri"/>
                <a:cs typeface="Calibri"/>
              </a:rPr>
              <a:t>C</a:t>
            </a:r>
            <a:r>
              <a:rPr sz="1600" b="1" spc="-25" dirty="0">
                <a:latin typeface="Calibri"/>
                <a:cs typeface="Calibri"/>
              </a:rPr>
              <a:t>I</a:t>
            </a:r>
            <a:r>
              <a:rPr sz="1600" b="1" spc="-5" dirty="0">
                <a:latin typeface="Calibri"/>
                <a:cs typeface="Calibri"/>
              </a:rPr>
              <a:t>D</a:t>
            </a:r>
            <a:r>
              <a:rPr lang="en-GB" sz="1600" b="1" spc="-5" dirty="0">
                <a:latin typeface="Calibri"/>
                <a:cs typeface="Calibri"/>
              </a:rPr>
              <a:t> </a:t>
            </a:r>
            <a:r>
              <a:rPr sz="1600" b="1" dirty="0">
                <a:latin typeface="Calibri"/>
                <a:cs typeface="Calibri"/>
              </a:rPr>
              <a:t>(</a:t>
            </a:r>
            <a:r>
              <a:rPr sz="1600" b="1" spc="10" dirty="0">
                <a:latin typeface="Calibri"/>
                <a:cs typeface="Calibri"/>
              </a:rPr>
              <a:t>A</a:t>
            </a:r>
            <a:r>
              <a:rPr sz="1600" b="1" spc="5" dirty="0">
                <a:latin typeface="Calibri"/>
                <a:cs typeface="Calibri"/>
              </a:rPr>
              <a:t>A)</a:t>
            </a:r>
            <a:endParaRPr sz="1600" dirty="0">
              <a:latin typeface="Calibri"/>
              <a:cs typeface="Calibri"/>
            </a:endParaRPr>
          </a:p>
        </p:txBody>
      </p:sp>
      <p:pic>
        <p:nvPicPr>
          <p:cNvPr id="17" name="object 17"/>
          <p:cNvPicPr/>
          <p:nvPr/>
        </p:nvPicPr>
        <p:blipFill>
          <a:blip r:embed="rId6" cstate="print"/>
          <a:stretch>
            <a:fillRect/>
          </a:stretch>
        </p:blipFill>
        <p:spPr>
          <a:xfrm>
            <a:off x="2386583" y="3742944"/>
            <a:ext cx="862583" cy="862584"/>
          </a:xfrm>
          <a:prstGeom prst="rect">
            <a:avLst/>
          </a:prstGeom>
        </p:spPr>
      </p:pic>
      <p:sp>
        <p:nvSpPr>
          <p:cNvPr id="18" name="object 18"/>
          <p:cNvSpPr txBox="1"/>
          <p:nvPr/>
        </p:nvSpPr>
        <p:spPr>
          <a:xfrm>
            <a:off x="578865" y="3880054"/>
            <a:ext cx="1635481" cy="509954"/>
          </a:xfrm>
          <a:prstGeom prst="rect">
            <a:avLst/>
          </a:prstGeom>
        </p:spPr>
        <p:txBody>
          <a:bodyPr vert="horz" wrap="square" lIns="0" tIns="33655" rIns="0" bIns="0" rtlCol="0">
            <a:spAutoFit/>
          </a:bodyPr>
          <a:lstStyle/>
          <a:p>
            <a:pPr marL="12700" marR="5080" indent="109220">
              <a:lnSpc>
                <a:spcPts val="1800"/>
              </a:lnSpc>
              <a:spcBef>
                <a:spcPts val="265"/>
              </a:spcBef>
            </a:pPr>
            <a:r>
              <a:rPr sz="1600" b="1" dirty="0">
                <a:latin typeface="Calibri"/>
                <a:cs typeface="Calibri"/>
              </a:rPr>
              <a:t>2</a:t>
            </a:r>
            <a:r>
              <a:rPr sz="1600" b="1" spc="10" dirty="0">
                <a:latin typeface="Calibri"/>
                <a:cs typeface="Calibri"/>
              </a:rPr>
              <a:t>-</a:t>
            </a:r>
            <a:r>
              <a:rPr sz="1600" b="1" spc="5" dirty="0">
                <a:latin typeface="Calibri"/>
                <a:cs typeface="Calibri"/>
              </a:rPr>
              <a:t>E</a:t>
            </a:r>
            <a:r>
              <a:rPr sz="1600" b="1" spc="-5" dirty="0">
                <a:latin typeface="Calibri"/>
                <a:cs typeface="Calibri"/>
              </a:rPr>
              <a:t>T</a:t>
            </a:r>
            <a:r>
              <a:rPr sz="1600" b="1" spc="-10" dirty="0">
                <a:latin typeface="Calibri"/>
                <a:cs typeface="Calibri"/>
              </a:rPr>
              <a:t>H</a:t>
            </a:r>
            <a:r>
              <a:rPr sz="1600" b="1" dirty="0">
                <a:latin typeface="Calibri"/>
                <a:cs typeface="Calibri"/>
              </a:rPr>
              <a:t>YL</a:t>
            </a:r>
            <a:r>
              <a:rPr sz="1600" b="1" spc="-80" dirty="0">
                <a:latin typeface="Calibri"/>
                <a:cs typeface="Calibri"/>
              </a:rPr>
              <a:t> </a:t>
            </a:r>
            <a:r>
              <a:rPr sz="1600" b="1" spc="-5" dirty="0">
                <a:latin typeface="Calibri"/>
                <a:cs typeface="Calibri"/>
              </a:rPr>
              <a:t>H</a:t>
            </a:r>
            <a:r>
              <a:rPr sz="1600" b="1" spc="5" dirty="0">
                <a:latin typeface="Calibri"/>
                <a:cs typeface="Calibri"/>
              </a:rPr>
              <a:t>E</a:t>
            </a:r>
            <a:r>
              <a:rPr sz="1600" b="1" dirty="0">
                <a:latin typeface="Calibri"/>
                <a:cs typeface="Calibri"/>
              </a:rPr>
              <a:t>X</a:t>
            </a:r>
            <a:r>
              <a:rPr sz="1600" b="1" spc="5" dirty="0">
                <a:latin typeface="Calibri"/>
                <a:cs typeface="Calibri"/>
              </a:rPr>
              <a:t>Y</a:t>
            </a:r>
            <a:r>
              <a:rPr sz="1600" b="1" dirty="0">
                <a:latin typeface="Calibri"/>
                <a:cs typeface="Calibri"/>
              </a:rPr>
              <a:t>L  </a:t>
            </a:r>
            <a:r>
              <a:rPr sz="1600" b="1" spc="-40" dirty="0">
                <a:latin typeface="Calibri"/>
                <a:cs typeface="Calibri"/>
              </a:rPr>
              <a:t>A</a:t>
            </a:r>
            <a:r>
              <a:rPr lang="en-GB" sz="1600" b="1" spc="-15" dirty="0">
                <a:latin typeface="Calibri"/>
                <a:cs typeface="Calibri"/>
              </a:rPr>
              <a:t>CRYLAT</a:t>
            </a:r>
            <a:r>
              <a:rPr lang="en-GB" sz="1600" b="1" spc="-20" dirty="0">
                <a:latin typeface="Calibri"/>
                <a:cs typeface="Calibri"/>
              </a:rPr>
              <a:t>E </a:t>
            </a:r>
            <a:r>
              <a:rPr sz="1600" b="1" spc="-25" dirty="0">
                <a:latin typeface="Calibri"/>
                <a:cs typeface="Calibri"/>
              </a:rPr>
              <a:t>(2</a:t>
            </a:r>
            <a:r>
              <a:rPr sz="1600" b="1" spc="-15" dirty="0">
                <a:latin typeface="Calibri"/>
                <a:cs typeface="Calibri"/>
              </a:rPr>
              <a:t>-</a:t>
            </a:r>
            <a:r>
              <a:rPr sz="1600" b="1" spc="5" dirty="0">
                <a:latin typeface="Calibri"/>
                <a:cs typeface="Calibri"/>
              </a:rPr>
              <a:t>E</a:t>
            </a:r>
            <a:r>
              <a:rPr sz="1600" b="1" spc="-5" dirty="0">
                <a:latin typeface="Calibri"/>
                <a:cs typeface="Calibri"/>
              </a:rPr>
              <a:t>H</a:t>
            </a:r>
            <a:r>
              <a:rPr sz="1600" b="1" spc="-15" dirty="0">
                <a:latin typeface="Calibri"/>
                <a:cs typeface="Calibri"/>
              </a:rPr>
              <a:t>A</a:t>
            </a:r>
            <a:r>
              <a:rPr sz="1600" b="1" dirty="0">
                <a:latin typeface="Calibri"/>
                <a:cs typeface="Calibri"/>
              </a:rPr>
              <a:t>)</a:t>
            </a:r>
            <a:endParaRPr sz="1600" dirty="0">
              <a:latin typeface="Calibri"/>
              <a:cs typeface="Calibri"/>
            </a:endParaRPr>
          </a:p>
        </p:txBody>
      </p:sp>
      <p:pic>
        <p:nvPicPr>
          <p:cNvPr id="19" name="object 19"/>
          <p:cNvPicPr/>
          <p:nvPr/>
        </p:nvPicPr>
        <p:blipFill>
          <a:blip r:embed="rId2" cstate="print"/>
          <a:stretch>
            <a:fillRect/>
          </a:stretch>
        </p:blipFill>
        <p:spPr>
          <a:xfrm>
            <a:off x="2212848" y="3523488"/>
            <a:ext cx="862584" cy="862584"/>
          </a:xfrm>
          <a:prstGeom prst="rect">
            <a:avLst/>
          </a:prstGeom>
        </p:spPr>
      </p:pic>
      <p:sp>
        <p:nvSpPr>
          <p:cNvPr id="20" name="object 20"/>
          <p:cNvSpPr txBox="1"/>
          <p:nvPr/>
        </p:nvSpPr>
        <p:spPr>
          <a:xfrm>
            <a:off x="840130" y="3112084"/>
            <a:ext cx="1445260" cy="499745"/>
          </a:xfrm>
          <a:prstGeom prst="rect">
            <a:avLst/>
          </a:prstGeom>
        </p:spPr>
        <p:txBody>
          <a:bodyPr vert="horz" wrap="square" lIns="0" tIns="13970" rIns="0" bIns="0" rtlCol="0">
            <a:spAutoFit/>
          </a:bodyPr>
          <a:lstStyle/>
          <a:p>
            <a:pPr algn="ctr">
              <a:lnSpc>
                <a:spcPts val="1860"/>
              </a:lnSpc>
              <a:spcBef>
                <a:spcPts val="110"/>
              </a:spcBef>
            </a:pPr>
            <a:r>
              <a:rPr sz="1600" b="1" spc="5" dirty="0">
                <a:latin typeface="Calibri"/>
                <a:cs typeface="Calibri"/>
              </a:rPr>
              <a:t>G</a:t>
            </a:r>
            <a:r>
              <a:rPr sz="1600" b="1" spc="-10" dirty="0">
                <a:latin typeface="Calibri"/>
                <a:cs typeface="Calibri"/>
              </a:rPr>
              <a:t>L</a:t>
            </a:r>
            <a:r>
              <a:rPr sz="1600" b="1" spc="-15" dirty="0">
                <a:latin typeface="Calibri"/>
                <a:cs typeface="Calibri"/>
              </a:rPr>
              <a:t>A</a:t>
            </a:r>
            <a:r>
              <a:rPr sz="1600" b="1" spc="-10" dirty="0">
                <a:latin typeface="Calibri"/>
                <a:cs typeface="Calibri"/>
              </a:rPr>
              <a:t>C</a:t>
            </a:r>
            <a:r>
              <a:rPr sz="1600" b="1" dirty="0">
                <a:latin typeface="Calibri"/>
                <a:cs typeface="Calibri"/>
              </a:rPr>
              <a:t>I</a:t>
            </a:r>
            <a:r>
              <a:rPr sz="1600" b="1" spc="10" dirty="0">
                <a:latin typeface="Calibri"/>
                <a:cs typeface="Calibri"/>
              </a:rPr>
              <a:t>A</a:t>
            </a:r>
            <a:r>
              <a:rPr sz="1600" b="1" dirty="0">
                <a:latin typeface="Calibri"/>
                <a:cs typeface="Calibri"/>
              </a:rPr>
              <a:t>L</a:t>
            </a:r>
            <a:r>
              <a:rPr sz="1600" b="1" spc="-125" dirty="0">
                <a:latin typeface="Calibri"/>
                <a:cs typeface="Calibri"/>
              </a:rPr>
              <a:t> </a:t>
            </a:r>
            <a:r>
              <a:rPr sz="1600" b="1" spc="-40" dirty="0">
                <a:latin typeface="Calibri"/>
                <a:cs typeface="Calibri"/>
              </a:rPr>
              <a:t>A</a:t>
            </a:r>
            <a:r>
              <a:rPr sz="1600" b="1" spc="-35" dirty="0">
                <a:latin typeface="Calibri"/>
                <a:cs typeface="Calibri"/>
              </a:rPr>
              <a:t>C</a:t>
            </a:r>
            <a:r>
              <a:rPr sz="1600" b="1" spc="-40" dirty="0">
                <a:latin typeface="Calibri"/>
                <a:cs typeface="Calibri"/>
              </a:rPr>
              <a:t>R</a:t>
            </a:r>
            <a:r>
              <a:rPr sz="1600" b="1" spc="-20" dirty="0">
                <a:latin typeface="Calibri"/>
                <a:cs typeface="Calibri"/>
              </a:rPr>
              <a:t>Y</a:t>
            </a:r>
            <a:r>
              <a:rPr sz="1600" b="1" spc="-35" dirty="0">
                <a:latin typeface="Calibri"/>
                <a:cs typeface="Calibri"/>
              </a:rPr>
              <a:t>L</a:t>
            </a:r>
            <a:r>
              <a:rPr sz="1600" b="1" spc="-25" dirty="0">
                <a:latin typeface="Calibri"/>
                <a:cs typeface="Calibri"/>
              </a:rPr>
              <a:t>I</a:t>
            </a:r>
            <a:r>
              <a:rPr sz="1600" b="1" spc="5" dirty="0">
                <a:latin typeface="Calibri"/>
                <a:cs typeface="Calibri"/>
              </a:rPr>
              <a:t>C</a:t>
            </a:r>
            <a:endParaRPr sz="1600" dirty="0">
              <a:latin typeface="Calibri"/>
              <a:cs typeface="Calibri"/>
            </a:endParaRPr>
          </a:p>
          <a:p>
            <a:pPr marL="27940" algn="ctr">
              <a:lnSpc>
                <a:spcPts val="1860"/>
              </a:lnSpc>
            </a:pPr>
            <a:r>
              <a:rPr sz="1600" b="1" dirty="0">
                <a:latin typeface="Calibri"/>
                <a:cs typeface="Calibri"/>
              </a:rPr>
              <a:t>ACID(GAA)</a:t>
            </a:r>
            <a:endParaRPr sz="1600" dirty="0">
              <a:latin typeface="Calibri"/>
              <a:cs typeface="Calibri"/>
            </a:endParaRPr>
          </a:p>
        </p:txBody>
      </p:sp>
      <p:pic>
        <p:nvPicPr>
          <p:cNvPr id="21" name="object 21"/>
          <p:cNvPicPr/>
          <p:nvPr/>
        </p:nvPicPr>
        <p:blipFill>
          <a:blip r:embed="rId3" cstate="print"/>
          <a:stretch>
            <a:fillRect/>
          </a:stretch>
        </p:blipFill>
        <p:spPr>
          <a:xfrm>
            <a:off x="2273807" y="3255264"/>
            <a:ext cx="862583" cy="862584"/>
          </a:xfrm>
          <a:prstGeom prst="rect">
            <a:avLst/>
          </a:prstGeom>
        </p:spPr>
      </p:pic>
      <p:sp>
        <p:nvSpPr>
          <p:cNvPr id="22" name="object 22"/>
          <p:cNvSpPr txBox="1"/>
          <p:nvPr/>
        </p:nvSpPr>
        <p:spPr>
          <a:xfrm>
            <a:off x="2056001" y="2507944"/>
            <a:ext cx="2178051" cy="501419"/>
          </a:xfrm>
          <a:prstGeom prst="rect">
            <a:avLst/>
          </a:prstGeom>
        </p:spPr>
        <p:txBody>
          <a:bodyPr vert="horz" wrap="square" lIns="0" tIns="13970" rIns="0" bIns="0" rtlCol="0">
            <a:spAutoFit/>
          </a:bodyPr>
          <a:lstStyle/>
          <a:p>
            <a:pPr algn="ctr">
              <a:lnSpc>
                <a:spcPts val="1860"/>
              </a:lnSpc>
              <a:spcBef>
                <a:spcPts val="110"/>
              </a:spcBef>
            </a:pPr>
            <a:r>
              <a:rPr lang="en-GB" sz="1600" b="1" spc="-30" dirty="0">
                <a:cs typeface="Calibri"/>
              </a:rPr>
              <a:t>2-</a:t>
            </a:r>
            <a:r>
              <a:rPr sz="1600" b="1" spc="-30" dirty="0">
                <a:cs typeface="Calibri"/>
              </a:rPr>
              <a:t>HYDROXY</a:t>
            </a:r>
            <a:r>
              <a:rPr sz="1600" b="1" spc="-10" dirty="0">
                <a:cs typeface="Calibri"/>
              </a:rPr>
              <a:t> </a:t>
            </a:r>
            <a:r>
              <a:rPr sz="1600" b="1" dirty="0">
                <a:cs typeface="Calibri"/>
              </a:rPr>
              <a:t>ETHYL</a:t>
            </a:r>
            <a:endParaRPr sz="1600" dirty="0">
              <a:cs typeface="Calibri"/>
            </a:endParaRPr>
          </a:p>
          <a:p>
            <a:pPr algn="ctr">
              <a:lnSpc>
                <a:spcPts val="1860"/>
              </a:lnSpc>
            </a:pPr>
            <a:r>
              <a:rPr sz="1600" b="1" spc="-30" dirty="0">
                <a:cs typeface="Calibri"/>
              </a:rPr>
              <a:t>METHACRYLATE</a:t>
            </a:r>
            <a:r>
              <a:rPr lang="en-GB" sz="1600" b="1" spc="-30" dirty="0">
                <a:cs typeface="Calibri"/>
              </a:rPr>
              <a:t> </a:t>
            </a:r>
            <a:r>
              <a:rPr sz="1600" b="1" spc="-30" dirty="0">
                <a:cs typeface="Calibri"/>
              </a:rPr>
              <a:t>(</a:t>
            </a:r>
            <a:r>
              <a:rPr lang="en-GB" sz="1600" b="1" spc="-30" dirty="0">
                <a:cs typeface="Calibri"/>
              </a:rPr>
              <a:t>2-</a:t>
            </a:r>
            <a:r>
              <a:rPr sz="1600" b="1" spc="-30" dirty="0">
                <a:cs typeface="Calibri"/>
              </a:rPr>
              <a:t>HEMA)</a:t>
            </a:r>
            <a:endParaRPr sz="1600" dirty="0">
              <a:cs typeface="Calibri"/>
            </a:endParaRPr>
          </a:p>
        </p:txBody>
      </p:sp>
      <p:sp>
        <p:nvSpPr>
          <p:cNvPr id="23" name="object 23"/>
          <p:cNvSpPr txBox="1"/>
          <p:nvPr/>
        </p:nvSpPr>
        <p:spPr>
          <a:xfrm>
            <a:off x="1237191" y="1620419"/>
            <a:ext cx="4559809" cy="632866"/>
          </a:xfrm>
          <a:prstGeom prst="rect">
            <a:avLst/>
          </a:prstGeom>
          <a:ln w="24383">
            <a:solidFill>
              <a:srgbClr val="EB7B2F"/>
            </a:solidFill>
          </a:ln>
        </p:spPr>
        <p:txBody>
          <a:bodyPr vert="horz" wrap="square" lIns="0" tIns="17145" rIns="0" bIns="0" rtlCol="0">
            <a:spAutoFit/>
          </a:bodyPr>
          <a:lstStyle/>
          <a:p>
            <a:pPr marL="90805">
              <a:lnSpc>
                <a:spcPct val="100000"/>
              </a:lnSpc>
              <a:spcBef>
                <a:spcPts val="135"/>
              </a:spcBef>
            </a:pPr>
            <a:r>
              <a:rPr sz="2000" b="1" spc="-5" dirty="0">
                <a:latin typeface="Calibri" panose="020F0502020204030204" pitchFamily="34" charset="0"/>
                <a:cs typeface="Calibri" panose="020F0502020204030204" pitchFamily="34" charset="0"/>
              </a:rPr>
              <a:t>BLOOMCHEMAG:</a:t>
            </a:r>
            <a:r>
              <a:rPr sz="2000" b="1" spc="-65" dirty="0">
                <a:latin typeface="Calibri" panose="020F0502020204030204" pitchFamily="34" charset="0"/>
                <a:cs typeface="Calibri" panose="020F0502020204030204" pitchFamily="34" charset="0"/>
              </a:rPr>
              <a:t> </a:t>
            </a:r>
            <a:r>
              <a:rPr sz="2000" b="1" spc="-15" dirty="0">
                <a:latin typeface="Calibri" panose="020F0502020204030204" pitchFamily="34" charset="0"/>
                <a:cs typeface="Calibri" panose="020F0502020204030204" pitchFamily="34" charset="0"/>
              </a:rPr>
              <a:t>Various</a:t>
            </a:r>
            <a:r>
              <a:rPr sz="2000" b="1" spc="-60" dirty="0">
                <a:latin typeface="Calibri" panose="020F0502020204030204" pitchFamily="34" charset="0"/>
                <a:cs typeface="Calibri" panose="020F0502020204030204" pitchFamily="34" charset="0"/>
              </a:rPr>
              <a:t> </a:t>
            </a:r>
            <a:r>
              <a:rPr sz="2000" b="1" spc="-5" dirty="0">
                <a:latin typeface="Calibri" panose="020F0502020204030204" pitchFamily="34" charset="0"/>
                <a:cs typeface="Calibri" panose="020F0502020204030204" pitchFamily="34" charset="0"/>
              </a:rPr>
              <a:t>Acrylates</a:t>
            </a:r>
            <a:endParaRPr sz="2000" dirty="0">
              <a:latin typeface="Calibri" panose="020F0502020204030204" pitchFamily="34" charset="0"/>
              <a:cs typeface="Calibri" panose="020F0502020204030204" pitchFamily="34" charset="0"/>
            </a:endParaRPr>
          </a:p>
          <a:p>
            <a:pPr marL="90805">
              <a:lnSpc>
                <a:spcPct val="100000"/>
              </a:lnSpc>
              <a:spcBef>
                <a:spcPts val="5"/>
              </a:spcBef>
            </a:pPr>
            <a:r>
              <a:rPr sz="2000" b="1" spc="-5" dirty="0">
                <a:latin typeface="Calibri" panose="020F0502020204030204" pitchFamily="34" charset="0"/>
                <a:cs typeface="Calibri" panose="020F0502020204030204" pitchFamily="34" charset="0"/>
              </a:rPr>
              <a:t>offering</a:t>
            </a:r>
            <a:endParaRPr sz="2000" dirty="0">
              <a:latin typeface="Calibri" panose="020F0502020204030204" pitchFamily="34" charset="0"/>
              <a:cs typeface="Calibri" panose="020F0502020204030204" pitchFamily="34" charset="0"/>
            </a:endParaRPr>
          </a:p>
        </p:txBody>
      </p:sp>
      <p:grpSp>
        <p:nvGrpSpPr>
          <p:cNvPr id="24" name="object 24"/>
          <p:cNvGrpSpPr/>
          <p:nvPr/>
        </p:nvGrpSpPr>
        <p:grpSpPr>
          <a:xfrm>
            <a:off x="5992367" y="2551176"/>
            <a:ext cx="1762125" cy="1816735"/>
            <a:chOff x="5992367" y="2551176"/>
            <a:chExt cx="1762125" cy="1816735"/>
          </a:xfrm>
        </p:grpSpPr>
        <p:pic>
          <p:nvPicPr>
            <p:cNvPr id="25" name="object 25"/>
            <p:cNvPicPr/>
            <p:nvPr/>
          </p:nvPicPr>
          <p:blipFill>
            <a:blip r:embed="rId7" cstate="print"/>
            <a:stretch>
              <a:fillRect/>
            </a:stretch>
          </p:blipFill>
          <p:spPr>
            <a:xfrm>
              <a:off x="5992367" y="2551176"/>
              <a:ext cx="1761743" cy="1423416"/>
            </a:xfrm>
            <a:prstGeom prst="rect">
              <a:avLst/>
            </a:prstGeom>
          </p:spPr>
        </p:pic>
        <p:pic>
          <p:nvPicPr>
            <p:cNvPr id="26" name="object 26"/>
            <p:cNvPicPr/>
            <p:nvPr/>
          </p:nvPicPr>
          <p:blipFill>
            <a:blip r:embed="rId8" cstate="print"/>
            <a:stretch>
              <a:fillRect/>
            </a:stretch>
          </p:blipFill>
          <p:spPr>
            <a:xfrm>
              <a:off x="6016751" y="2560320"/>
              <a:ext cx="1694688" cy="1356359"/>
            </a:xfrm>
            <a:prstGeom prst="rect">
              <a:avLst/>
            </a:prstGeom>
          </p:spPr>
        </p:pic>
        <p:pic>
          <p:nvPicPr>
            <p:cNvPr id="27" name="object 27"/>
            <p:cNvPicPr/>
            <p:nvPr/>
          </p:nvPicPr>
          <p:blipFill>
            <a:blip r:embed="rId9" cstate="print"/>
            <a:stretch>
              <a:fillRect/>
            </a:stretch>
          </p:blipFill>
          <p:spPr>
            <a:xfrm>
              <a:off x="6181343" y="3706368"/>
              <a:ext cx="1484376" cy="624840"/>
            </a:xfrm>
            <a:prstGeom prst="rect">
              <a:avLst/>
            </a:prstGeom>
          </p:spPr>
        </p:pic>
        <p:pic>
          <p:nvPicPr>
            <p:cNvPr id="28" name="object 28"/>
            <p:cNvPicPr/>
            <p:nvPr/>
          </p:nvPicPr>
          <p:blipFill>
            <a:blip r:embed="rId10" cstate="print"/>
            <a:stretch>
              <a:fillRect/>
            </a:stretch>
          </p:blipFill>
          <p:spPr>
            <a:xfrm>
              <a:off x="6147815" y="3749040"/>
              <a:ext cx="1588008" cy="618744"/>
            </a:xfrm>
            <a:prstGeom prst="rect">
              <a:avLst/>
            </a:prstGeom>
          </p:spPr>
        </p:pic>
        <p:pic>
          <p:nvPicPr>
            <p:cNvPr id="29" name="object 29"/>
            <p:cNvPicPr/>
            <p:nvPr/>
          </p:nvPicPr>
          <p:blipFill>
            <a:blip r:embed="rId11" cstate="print"/>
            <a:stretch>
              <a:fillRect/>
            </a:stretch>
          </p:blipFill>
          <p:spPr>
            <a:xfrm>
              <a:off x="6224015" y="3724656"/>
              <a:ext cx="1399032" cy="539495"/>
            </a:xfrm>
            <a:prstGeom prst="rect">
              <a:avLst/>
            </a:prstGeom>
          </p:spPr>
        </p:pic>
      </p:grpSp>
      <p:sp>
        <p:nvSpPr>
          <p:cNvPr id="30" name="object 30"/>
          <p:cNvSpPr txBox="1"/>
          <p:nvPr/>
        </p:nvSpPr>
        <p:spPr>
          <a:xfrm>
            <a:off x="6286246" y="3781805"/>
            <a:ext cx="1281430" cy="423834"/>
          </a:xfrm>
          <a:prstGeom prst="rect">
            <a:avLst/>
          </a:prstGeom>
        </p:spPr>
        <p:txBody>
          <a:bodyPr vert="horz" wrap="square" lIns="0" tIns="23495" rIns="0" bIns="0" rtlCol="0">
            <a:spAutoFit/>
          </a:bodyPr>
          <a:lstStyle/>
          <a:p>
            <a:pPr marL="262890" marR="5080" indent="-250825">
              <a:spcBef>
                <a:spcPts val="185"/>
              </a:spcBef>
            </a:pPr>
            <a:r>
              <a:rPr sz="1300" b="1" spc="-15" dirty="0">
                <a:latin typeface="Calibri"/>
                <a:cs typeface="Calibri"/>
              </a:rPr>
              <a:t>I</a:t>
            </a:r>
            <a:r>
              <a:rPr sz="1300" b="1" dirty="0">
                <a:latin typeface="Calibri"/>
                <a:cs typeface="Calibri"/>
              </a:rPr>
              <a:t>NS</a:t>
            </a:r>
            <a:r>
              <a:rPr sz="1300" b="1" spc="-40" dirty="0">
                <a:latin typeface="Calibri"/>
                <a:cs typeface="Calibri"/>
              </a:rPr>
              <a:t>E</a:t>
            </a:r>
            <a:r>
              <a:rPr sz="1300" b="1" dirty="0">
                <a:latin typeface="Calibri"/>
                <a:cs typeface="Calibri"/>
              </a:rPr>
              <a:t>CT</a:t>
            </a:r>
            <a:r>
              <a:rPr sz="1300" b="1" spc="-15" dirty="0">
                <a:latin typeface="Calibri"/>
                <a:cs typeface="Calibri"/>
              </a:rPr>
              <a:t>I</a:t>
            </a:r>
            <a:r>
              <a:rPr sz="1300" b="1" dirty="0">
                <a:latin typeface="Calibri"/>
                <a:cs typeface="Calibri"/>
              </a:rPr>
              <a:t>C</a:t>
            </a:r>
            <a:r>
              <a:rPr sz="1300" b="1" spc="-15" dirty="0">
                <a:latin typeface="Calibri"/>
                <a:cs typeface="Calibri"/>
              </a:rPr>
              <a:t>I</a:t>
            </a:r>
            <a:r>
              <a:rPr sz="1300" b="1" spc="-10" dirty="0">
                <a:latin typeface="Calibri"/>
                <a:cs typeface="Calibri"/>
              </a:rPr>
              <a:t>D</a:t>
            </a:r>
            <a:r>
              <a:rPr sz="1300" b="1" spc="-40" dirty="0">
                <a:latin typeface="Calibri"/>
                <a:cs typeface="Calibri"/>
              </a:rPr>
              <a:t>E</a:t>
            </a:r>
            <a:r>
              <a:rPr sz="1300" b="1" spc="-5" dirty="0">
                <a:latin typeface="Calibri"/>
                <a:cs typeface="Calibri"/>
              </a:rPr>
              <a:t>S</a:t>
            </a:r>
            <a:r>
              <a:rPr sz="1300" b="1" spc="-35" dirty="0">
                <a:latin typeface="Calibri"/>
                <a:cs typeface="Calibri"/>
              </a:rPr>
              <a:t> </a:t>
            </a:r>
            <a:r>
              <a:rPr sz="1300" b="1" dirty="0">
                <a:latin typeface="Calibri"/>
                <a:cs typeface="Calibri"/>
              </a:rPr>
              <a:t>AN</a:t>
            </a:r>
            <a:r>
              <a:rPr sz="1300" b="1" spc="-5" dirty="0">
                <a:latin typeface="Calibri"/>
                <a:cs typeface="Calibri"/>
              </a:rPr>
              <a:t>D  </a:t>
            </a:r>
            <a:r>
              <a:rPr sz="1300" b="1" spc="-15" dirty="0">
                <a:latin typeface="Calibri"/>
                <a:cs typeface="Calibri"/>
              </a:rPr>
              <a:t>PESTICIDES</a:t>
            </a:r>
            <a:endParaRPr sz="1300" b="1" dirty="0">
              <a:latin typeface="Calibri"/>
              <a:cs typeface="Calibri"/>
            </a:endParaRPr>
          </a:p>
        </p:txBody>
      </p:sp>
      <p:grpSp>
        <p:nvGrpSpPr>
          <p:cNvPr id="31" name="object 31"/>
          <p:cNvGrpSpPr/>
          <p:nvPr/>
        </p:nvGrpSpPr>
        <p:grpSpPr>
          <a:xfrm>
            <a:off x="7854695" y="2554223"/>
            <a:ext cx="1755775" cy="1884045"/>
            <a:chOff x="7854695" y="2554223"/>
            <a:chExt cx="1755775" cy="1884045"/>
          </a:xfrm>
        </p:grpSpPr>
        <p:pic>
          <p:nvPicPr>
            <p:cNvPr id="32" name="object 32"/>
            <p:cNvPicPr/>
            <p:nvPr/>
          </p:nvPicPr>
          <p:blipFill>
            <a:blip r:embed="rId12" cstate="print"/>
            <a:stretch>
              <a:fillRect/>
            </a:stretch>
          </p:blipFill>
          <p:spPr>
            <a:xfrm>
              <a:off x="7854695" y="2554223"/>
              <a:ext cx="1755648" cy="1423415"/>
            </a:xfrm>
            <a:prstGeom prst="rect">
              <a:avLst/>
            </a:prstGeom>
          </p:spPr>
        </p:pic>
        <p:pic>
          <p:nvPicPr>
            <p:cNvPr id="33" name="object 33"/>
            <p:cNvPicPr/>
            <p:nvPr/>
          </p:nvPicPr>
          <p:blipFill>
            <a:blip r:embed="rId13" cstate="print"/>
            <a:stretch>
              <a:fillRect/>
            </a:stretch>
          </p:blipFill>
          <p:spPr>
            <a:xfrm>
              <a:off x="7879079" y="2566415"/>
              <a:ext cx="1697735" cy="1356360"/>
            </a:xfrm>
            <a:prstGeom prst="rect">
              <a:avLst/>
            </a:prstGeom>
          </p:spPr>
        </p:pic>
        <p:pic>
          <p:nvPicPr>
            <p:cNvPr id="34" name="object 34"/>
            <p:cNvPicPr/>
            <p:nvPr/>
          </p:nvPicPr>
          <p:blipFill>
            <a:blip r:embed="rId14" cstate="print"/>
            <a:stretch>
              <a:fillRect/>
            </a:stretch>
          </p:blipFill>
          <p:spPr>
            <a:xfrm>
              <a:off x="7988807" y="3715511"/>
              <a:ext cx="1594103" cy="609600"/>
            </a:xfrm>
            <a:prstGeom prst="rect">
              <a:avLst/>
            </a:prstGeom>
          </p:spPr>
        </p:pic>
        <p:pic>
          <p:nvPicPr>
            <p:cNvPr id="35" name="object 35"/>
            <p:cNvPicPr/>
            <p:nvPr/>
          </p:nvPicPr>
          <p:blipFill>
            <a:blip r:embed="rId15" cstate="print"/>
            <a:stretch>
              <a:fillRect/>
            </a:stretch>
          </p:blipFill>
          <p:spPr>
            <a:xfrm>
              <a:off x="8122919" y="3694175"/>
              <a:ext cx="1371600" cy="743712"/>
            </a:xfrm>
            <a:prstGeom prst="rect">
              <a:avLst/>
            </a:prstGeom>
          </p:spPr>
        </p:pic>
        <p:pic>
          <p:nvPicPr>
            <p:cNvPr id="36" name="object 36"/>
            <p:cNvPicPr/>
            <p:nvPr/>
          </p:nvPicPr>
          <p:blipFill>
            <a:blip r:embed="rId16" cstate="print"/>
            <a:stretch>
              <a:fillRect/>
            </a:stretch>
          </p:blipFill>
          <p:spPr>
            <a:xfrm>
              <a:off x="8031479" y="3733799"/>
              <a:ext cx="1508759" cy="527304"/>
            </a:xfrm>
            <a:prstGeom prst="rect">
              <a:avLst/>
            </a:prstGeom>
          </p:spPr>
        </p:pic>
      </p:grpSp>
      <p:sp>
        <p:nvSpPr>
          <p:cNvPr id="37" name="object 37"/>
          <p:cNvSpPr txBox="1"/>
          <p:nvPr/>
        </p:nvSpPr>
        <p:spPr>
          <a:xfrm>
            <a:off x="8281161" y="3750005"/>
            <a:ext cx="1020444" cy="414216"/>
          </a:xfrm>
          <a:prstGeom prst="rect">
            <a:avLst/>
          </a:prstGeom>
        </p:spPr>
        <p:txBody>
          <a:bodyPr vert="horz" wrap="square" lIns="0" tIns="13970" rIns="0" bIns="0" rtlCol="0">
            <a:spAutoFit/>
          </a:bodyPr>
          <a:lstStyle/>
          <a:p>
            <a:pPr algn="ctr">
              <a:spcBef>
                <a:spcPts val="110"/>
              </a:spcBef>
            </a:pPr>
            <a:r>
              <a:rPr sz="1300" b="1" spc="-5" dirty="0">
                <a:latin typeface="Calibri"/>
                <a:cs typeface="Calibri"/>
              </a:rPr>
              <a:t>ADHESIVES,</a:t>
            </a:r>
            <a:endParaRPr sz="1300" dirty="0">
              <a:latin typeface="Calibri"/>
              <a:cs typeface="Calibri"/>
            </a:endParaRPr>
          </a:p>
          <a:p>
            <a:pPr algn="ctr"/>
            <a:r>
              <a:rPr sz="1300" b="1" spc="-10" dirty="0">
                <a:latin typeface="Calibri"/>
                <a:cs typeface="Calibri"/>
              </a:rPr>
              <a:t>TEXTILES</a:t>
            </a:r>
            <a:endParaRPr sz="1300" dirty="0">
              <a:latin typeface="Calibri"/>
              <a:cs typeface="Calibri"/>
            </a:endParaRPr>
          </a:p>
        </p:txBody>
      </p:sp>
      <p:grpSp>
        <p:nvGrpSpPr>
          <p:cNvPr id="38" name="object 38"/>
          <p:cNvGrpSpPr/>
          <p:nvPr/>
        </p:nvGrpSpPr>
        <p:grpSpPr>
          <a:xfrm>
            <a:off x="9696793" y="2545281"/>
            <a:ext cx="1765300" cy="1884045"/>
            <a:chOff x="9710928" y="2554223"/>
            <a:chExt cx="1765300" cy="1884045"/>
          </a:xfrm>
        </p:grpSpPr>
        <p:pic>
          <p:nvPicPr>
            <p:cNvPr id="39" name="object 39"/>
            <p:cNvPicPr/>
            <p:nvPr/>
          </p:nvPicPr>
          <p:blipFill>
            <a:blip r:embed="rId17" cstate="print"/>
            <a:stretch>
              <a:fillRect/>
            </a:stretch>
          </p:blipFill>
          <p:spPr>
            <a:xfrm>
              <a:off x="9710928" y="2554223"/>
              <a:ext cx="1764792" cy="1423415"/>
            </a:xfrm>
            <a:prstGeom prst="rect">
              <a:avLst/>
            </a:prstGeom>
          </p:spPr>
        </p:pic>
        <p:pic>
          <p:nvPicPr>
            <p:cNvPr id="40" name="object 40"/>
            <p:cNvPicPr/>
            <p:nvPr/>
          </p:nvPicPr>
          <p:blipFill>
            <a:blip r:embed="rId18" cstate="print"/>
            <a:stretch>
              <a:fillRect/>
            </a:stretch>
          </p:blipFill>
          <p:spPr>
            <a:xfrm>
              <a:off x="9747504" y="2566415"/>
              <a:ext cx="1691640" cy="1356360"/>
            </a:xfrm>
            <a:prstGeom prst="rect">
              <a:avLst/>
            </a:prstGeom>
          </p:spPr>
        </p:pic>
        <p:pic>
          <p:nvPicPr>
            <p:cNvPr id="41" name="object 41"/>
            <p:cNvPicPr/>
            <p:nvPr/>
          </p:nvPicPr>
          <p:blipFill>
            <a:blip r:embed="rId14" cstate="print"/>
            <a:stretch>
              <a:fillRect/>
            </a:stretch>
          </p:blipFill>
          <p:spPr>
            <a:xfrm>
              <a:off x="9811512" y="3715511"/>
              <a:ext cx="1591055" cy="609600"/>
            </a:xfrm>
            <a:prstGeom prst="rect">
              <a:avLst/>
            </a:prstGeom>
          </p:spPr>
        </p:pic>
        <p:pic>
          <p:nvPicPr>
            <p:cNvPr id="42" name="object 42"/>
            <p:cNvPicPr/>
            <p:nvPr/>
          </p:nvPicPr>
          <p:blipFill>
            <a:blip r:embed="rId19" cstate="print"/>
            <a:stretch>
              <a:fillRect/>
            </a:stretch>
          </p:blipFill>
          <p:spPr>
            <a:xfrm>
              <a:off x="9924288" y="3694175"/>
              <a:ext cx="1411224" cy="743712"/>
            </a:xfrm>
            <a:prstGeom prst="rect">
              <a:avLst/>
            </a:prstGeom>
          </p:spPr>
        </p:pic>
        <p:pic>
          <p:nvPicPr>
            <p:cNvPr id="43" name="object 43"/>
            <p:cNvPicPr/>
            <p:nvPr/>
          </p:nvPicPr>
          <p:blipFill>
            <a:blip r:embed="rId16" cstate="print"/>
            <a:stretch>
              <a:fillRect/>
            </a:stretch>
          </p:blipFill>
          <p:spPr>
            <a:xfrm>
              <a:off x="9854184" y="3733799"/>
              <a:ext cx="1508759" cy="527304"/>
            </a:xfrm>
            <a:prstGeom prst="rect">
              <a:avLst/>
            </a:prstGeom>
          </p:spPr>
        </p:pic>
      </p:grpSp>
      <p:sp>
        <p:nvSpPr>
          <p:cNvPr id="44" name="object 44"/>
          <p:cNvSpPr txBox="1"/>
          <p:nvPr/>
        </p:nvSpPr>
        <p:spPr>
          <a:xfrm>
            <a:off x="10133548" y="3781424"/>
            <a:ext cx="1084234" cy="382797"/>
          </a:xfrm>
          <a:prstGeom prst="rect">
            <a:avLst/>
          </a:prstGeom>
        </p:spPr>
        <p:txBody>
          <a:bodyPr vert="horz" wrap="square" lIns="0" tIns="13335" rIns="0" bIns="0" rtlCol="0">
            <a:spAutoFit/>
          </a:bodyPr>
          <a:lstStyle/>
          <a:p>
            <a:pPr marL="12700">
              <a:spcBef>
                <a:spcPts val="105"/>
              </a:spcBef>
            </a:pPr>
            <a:r>
              <a:rPr lang="en-GB" sz="1200" b="1" dirty="0">
                <a:latin typeface="Calibri"/>
                <a:cs typeface="Calibri"/>
              </a:rPr>
              <a:t> PAINTS AND COATINGS</a:t>
            </a:r>
            <a:endParaRPr sz="1200" b="1" dirty="0">
              <a:latin typeface="Calibri"/>
              <a:cs typeface="Calibri"/>
            </a:endParaRPr>
          </a:p>
        </p:txBody>
      </p:sp>
      <p:grpSp>
        <p:nvGrpSpPr>
          <p:cNvPr id="45" name="object 45"/>
          <p:cNvGrpSpPr/>
          <p:nvPr/>
        </p:nvGrpSpPr>
        <p:grpSpPr>
          <a:xfrm>
            <a:off x="6928104" y="4413503"/>
            <a:ext cx="1780539" cy="1780539"/>
            <a:chOff x="6928104" y="4413503"/>
            <a:chExt cx="1780539" cy="1780539"/>
          </a:xfrm>
        </p:grpSpPr>
        <p:pic>
          <p:nvPicPr>
            <p:cNvPr id="46" name="object 46"/>
            <p:cNvPicPr/>
            <p:nvPr/>
          </p:nvPicPr>
          <p:blipFill>
            <a:blip r:embed="rId20" cstate="print"/>
            <a:stretch>
              <a:fillRect/>
            </a:stretch>
          </p:blipFill>
          <p:spPr>
            <a:xfrm>
              <a:off x="6928104" y="4413503"/>
              <a:ext cx="1780031" cy="1441704"/>
            </a:xfrm>
            <a:prstGeom prst="rect">
              <a:avLst/>
            </a:prstGeom>
          </p:spPr>
        </p:pic>
        <p:pic>
          <p:nvPicPr>
            <p:cNvPr id="47" name="object 47"/>
            <p:cNvPicPr/>
            <p:nvPr/>
          </p:nvPicPr>
          <p:blipFill>
            <a:blip r:embed="rId21" cstate="print"/>
            <a:stretch>
              <a:fillRect/>
            </a:stretch>
          </p:blipFill>
          <p:spPr>
            <a:xfrm>
              <a:off x="6970776" y="4431791"/>
              <a:ext cx="1697735" cy="1356360"/>
            </a:xfrm>
            <a:prstGeom prst="rect">
              <a:avLst/>
            </a:prstGeom>
          </p:spPr>
        </p:pic>
        <p:pic>
          <p:nvPicPr>
            <p:cNvPr id="48" name="object 48"/>
            <p:cNvPicPr/>
            <p:nvPr/>
          </p:nvPicPr>
          <p:blipFill>
            <a:blip r:embed="rId14" cstate="print"/>
            <a:stretch>
              <a:fillRect/>
            </a:stretch>
          </p:blipFill>
          <p:spPr>
            <a:xfrm>
              <a:off x="7059168" y="5583935"/>
              <a:ext cx="1594103" cy="609599"/>
            </a:xfrm>
            <a:prstGeom prst="rect">
              <a:avLst/>
            </a:prstGeom>
          </p:spPr>
        </p:pic>
        <p:pic>
          <p:nvPicPr>
            <p:cNvPr id="49" name="object 49"/>
            <p:cNvPicPr/>
            <p:nvPr/>
          </p:nvPicPr>
          <p:blipFill>
            <a:blip r:embed="rId22" cstate="print"/>
            <a:stretch>
              <a:fillRect/>
            </a:stretch>
          </p:blipFill>
          <p:spPr>
            <a:xfrm>
              <a:off x="7202424" y="5672327"/>
              <a:ext cx="1304544" cy="521208"/>
            </a:xfrm>
            <a:prstGeom prst="rect">
              <a:avLst/>
            </a:prstGeom>
          </p:spPr>
        </p:pic>
        <p:pic>
          <p:nvPicPr>
            <p:cNvPr id="50" name="object 50"/>
            <p:cNvPicPr/>
            <p:nvPr/>
          </p:nvPicPr>
          <p:blipFill>
            <a:blip r:embed="rId23" cstate="print"/>
            <a:stretch>
              <a:fillRect/>
            </a:stretch>
          </p:blipFill>
          <p:spPr>
            <a:xfrm>
              <a:off x="7101840" y="5602223"/>
              <a:ext cx="1508759" cy="524255"/>
            </a:xfrm>
            <a:prstGeom prst="rect">
              <a:avLst/>
            </a:prstGeom>
          </p:spPr>
        </p:pic>
      </p:grpSp>
      <p:sp>
        <p:nvSpPr>
          <p:cNvPr id="51" name="object 51"/>
          <p:cNvSpPr txBox="1"/>
          <p:nvPr/>
        </p:nvSpPr>
        <p:spPr>
          <a:xfrm>
            <a:off x="7359142" y="5720588"/>
            <a:ext cx="1000125" cy="213520"/>
          </a:xfrm>
          <a:prstGeom prst="rect">
            <a:avLst/>
          </a:prstGeom>
        </p:spPr>
        <p:txBody>
          <a:bodyPr vert="horz" wrap="square" lIns="0" tIns="13335" rIns="0" bIns="0" rtlCol="0">
            <a:spAutoFit/>
          </a:bodyPr>
          <a:lstStyle/>
          <a:p>
            <a:pPr marL="12700">
              <a:lnSpc>
                <a:spcPct val="100000"/>
              </a:lnSpc>
              <a:spcBef>
                <a:spcPts val="105"/>
              </a:spcBef>
            </a:pPr>
            <a:r>
              <a:rPr sz="1300" b="1" spc="-15" dirty="0">
                <a:latin typeface="Calibri"/>
                <a:cs typeface="Calibri"/>
              </a:rPr>
              <a:t>C</a:t>
            </a:r>
            <a:r>
              <a:rPr sz="1300" b="1" spc="-5" dirty="0">
                <a:latin typeface="Calibri"/>
                <a:cs typeface="Calibri"/>
              </a:rPr>
              <a:t>OS</a:t>
            </a:r>
            <a:r>
              <a:rPr sz="1300" b="1" spc="15" dirty="0">
                <a:latin typeface="Calibri"/>
                <a:cs typeface="Calibri"/>
              </a:rPr>
              <a:t>M</a:t>
            </a:r>
            <a:r>
              <a:rPr sz="1300" b="1" spc="5" dirty="0">
                <a:latin typeface="Calibri"/>
                <a:cs typeface="Calibri"/>
              </a:rPr>
              <a:t>E</a:t>
            </a:r>
            <a:r>
              <a:rPr sz="1300" b="1" spc="-30" dirty="0">
                <a:latin typeface="Calibri"/>
                <a:cs typeface="Calibri"/>
              </a:rPr>
              <a:t>T</a:t>
            </a:r>
            <a:r>
              <a:rPr sz="1300" b="1" spc="-25" dirty="0">
                <a:latin typeface="Calibri"/>
                <a:cs typeface="Calibri"/>
              </a:rPr>
              <a:t>I</a:t>
            </a:r>
            <a:r>
              <a:rPr sz="1300" b="1" spc="-15" dirty="0">
                <a:latin typeface="Calibri"/>
                <a:cs typeface="Calibri"/>
              </a:rPr>
              <a:t>C</a:t>
            </a:r>
            <a:r>
              <a:rPr sz="1300" b="1" dirty="0">
                <a:latin typeface="Calibri"/>
                <a:cs typeface="Calibri"/>
              </a:rPr>
              <a:t>S</a:t>
            </a:r>
          </a:p>
        </p:txBody>
      </p:sp>
      <p:grpSp>
        <p:nvGrpSpPr>
          <p:cNvPr id="52" name="object 52"/>
          <p:cNvGrpSpPr/>
          <p:nvPr/>
        </p:nvGrpSpPr>
        <p:grpSpPr>
          <a:xfrm>
            <a:off x="8769095" y="4413503"/>
            <a:ext cx="1780539" cy="1889760"/>
            <a:chOff x="8769095" y="4413503"/>
            <a:chExt cx="1780539" cy="1889760"/>
          </a:xfrm>
        </p:grpSpPr>
        <p:pic>
          <p:nvPicPr>
            <p:cNvPr id="53" name="object 53"/>
            <p:cNvPicPr/>
            <p:nvPr/>
          </p:nvPicPr>
          <p:blipFill>
            <a:blip r:embed="rId24" cstate="print"/>
            <a:stretch>
              <a:fillRect/>
            </a:stretch>
          </p:blipFill>
          <p:spPr>
            <a:xfrm>
              <a:off x="8769095" y="4413503"/>
              <a:ext cx="1780031" cy="1441704"/>
            </a:xfrm>
            <a:prstGeom prst="rect">
              <a:avLst/>
            </a:prstGeom>
          </p:spPr>
        </p:pic>
        <p:pic>
          <p:nvPicPr>
            <p:cNvPr id="54" name="object 54"/>
            <p:cNvPicPr/>
            <p:nvPr/>
          </p:nvPicPr>
          <p:blipFill>
            <a:blip r:embed="rId25" cstate="print"/>
            <a:stretch>
              <a:fillRect/>
            </a:stretch>
          </p:blipFill>
          <p:spPr>
            <a:xfrm>
              <a:off x="8811767" y="4431791"/>
              <a:ext cx="1694687" cy="1356360"/>
            </a:xfrm>
            <a:prstGeom prst="rect">
              <a:avLst/>
            </a:prstGeom>
          </p:spPr>
        </p:pic>
        <p:pic>
          <p:nvPicPr>
            <p:cNvPr id="55" name="object 55"/>
            <p:cNvPicPr/>
            <p:nvPr/>
          </p:nvPicPr>
          <p:blipFill>
            <a:blip r:embed="rId14" cstate="print"/>
            <a:stretch>
              <a:fillRect/>
            </a:stretch>
          </p:blipFill>
          <p:spPr>
            <a:xfrm>
              <a:off x="8921495" y="5583935"/>
              <a:ext cx="1594103" cy="609599"/>
            </a:xfrm>
            <a:prstGeom prst="rect">
              <a:avLst/>
            </a:prstGeom>
          </p:spPr>
        </p:pic>
        <p:pic>
          <p:nvPicPr>
            <p:cNvPr id="56" name="object 56"/>
            <p:cNvPicPr/>
            <p:nvPr/>
          </p:nvPicPr>
          <p:blipFill>
            <a:blip r:embed="rId26" cstate="print"/>
            <a:stretch>
              <a:fillRect/>
            </a:stretch>
          </p:blipFill>
          <p:spPr>
            <a:xfrm>
              <a:off x="9156191" y="5559551"/>
              <a:ext cx="1173479" cy="743712"/>
            </a:xfrm>
            <a:prstGeom prst="rect">
              <a:avLst/>
            </a:prstGeom>
          </p:spPr>
        </p:pic>
        <p:pic>
          <p:nvPicPr>
            <p:cNvPr id="57" name="object 57"/>
            <p:cNvPicPr/>
            <p:nvPr/>
          </p:nvPicPr>
          <p:blipFill>
            <a:blip r:embed="rId27" cstate="print"/>
            <a:stretch>
              <a:fillRect/>
            </a:stretch>
          </p:blipFill>
          <p:spPr>
            <a:xfrm>
              <a:off x="8964167" y="5602223"/>
              <a:ext cx="1508759" cy="524255"/>
            </a:xfrm>
            <a:prstGeom prst="rect">
              <a:avLst/>
            </a:prstGeom>
          </p:spPr>
        </p:pic>
      </p:grpSp>
      <p:sp>
        <p:nvSpPr>
          <p:cNvPr id="58" name="object 58"/>
          <p:cNvSpPr txBox="1"/>
          <p:nvPr/>
        </p:nvSpPr>
        <p:spPr>
          <a:xfrm>
            <a:off x="9300798" y="5638800"/>
            <a:ext cx="1443402" cy="499745"/>
          </a:xfrm>
          <a:prstGeom prst="rect">
            <a:avLst/>
          </a:prstGeom>
        </p:spPr>
        <p:txBody>
          <a:bodyPr vert="horz" wrap="square" lIns="0" tIns="13335" rIns="0" bIns="0" rtlCol="0">
            <a:spAutoFit/>
          </a:bodyPr>
          <a:lstStyle/>
          <a:p>
            <a:pPr marL="12700">
              <a:lnSpc>
                <a:spcPts val="1860"/>
              </a:lnSpc>
              <a:spcBef>
                <a:spcPts val="105"/>
              </a:spcBef>
            </a:pPr>
            <a:r>
              <a:rPr sz="1300" b="1" spc="-50" dirty="0">
                <a:latin typeface="Calibri"/>
                <a:cs typeface="Calibri"/>
              </a:rPr>
              <a:t>CONTACT</a:t>
            </a:r>
            <a:endParaRPr sz="1300" b="1" dirty="0">
              <a:latin typeface="Calibri"/>
              <a:cs typeface="Calibri"/>
            </a:endParaRPr>
          </a:p>
          <a:p>
            <a:pPr marL="104139">
              <a:lnSpc>
                <a:spcPts val="1860"/>
              </a:lnSpc>
            </a:pPr>
            <a:r>
              <a:rPr sz="1300" b="1" dirty="0">
                <a:latin typeface="Calibri"/>
                <a:cs typeface="Calibri"/>
              </a:rPr>
              <a:t>LENSES</a:t>
            </a:r>
          </a:p>
        </p:txBody>
      </p:sp>
      <p:sp>
        <p:nvSpPr>
          <p:cNvPr id="59" name="object 59"/>
          <p:cNvSpPr/>
          <p:nvPr/>
        </p:nvSpPr>
        <p:spPr>
          <a:xfrm>
            <a:off x="5838378" y="2560746"/>
            <a:ext cx="5779135" cy="3569335"/>
          </a:xfrm>
          <a:custGeom>
            <a:avLst/>
            <a:gdLst/>
            <a:ahLst/>
            <a:cxnLst/>
            <a:rect l="l" t="t" r="r" b="b"/>
            <a:pathLst>
              <a:path w="5779134" h="3569335">
                <a:moveTo>
                  <a:pt x="0" y="3569080"/>
                </a:moveTo>
                <a:lnTo>
                  <a:pt x="5778627" y="3569080"/>
                </a:lnTo>
                <a:lnTo>
                  <a:pt x="5778627" y="0"/>
                </a:lnTo>
                <a:lnTo>
                  <a:pt x="0" y="0"/>
                </a:lnTo>
                <a:lnTo>
                  <a:pt x="0" y="3569080"/>
                </a:lnTo>
                <a:close/>
              </a:path>
            </a:pathLst>
          </a:custGeom>
          <a:ln w="9144">
            <a:solidFill>
              <a:srgbClr val="FFFFFF"/>
            </a:solidFill>
          </a:ln>
        </p:spPr>
        <p:txBody>
          <a:bodyPr wrap="square" lIns="0" tIns="0" rIns="0" bIns="0" rtlCol="0"/>
          <a:lstStyle/>
          <a:p>
            <a:endParaRPr/>
          </a:p>
        </p:txBody>
      </p:sp>
      <p:sp>
        <p:nvSpPr>
          <p:cNvPr id="60" name="object 60"/>
          <p:cNvSpPr txBox="1"/>
          <p:nvPr/>
        </p:nvSpPr>
        <p:spPr>
          <a:xfrm>
            <a:off x="7226805" y="1580689"/>
            <a:ext cx="3288793" cy="328295"/>
          </a:xfrm>
          <a:prstGeom prst="rect">
            <a:avLst/>
          </a:prstGeom>
          <a:ln w="24384">
            <a:solidFill>
              <a:srgbClr val="EB7B2F"/>
            </a:solidFill>
          </a:ln>
        </p:spPr>
        <p:txBody>
          <a:bodyPr vert="horz" wrap="square" lIns="0" tIns="20320" rIns="0" bIns="0" rtlCol="0">
            <a:spAutoFit/>
          </a:bodyPr>
          <a:lstStyle/>
          <a:p>
            <a:pPr marL="298450">
              <a:lnSpc>
                <a:spcPct val="100000"/>
              </a:lnSpc>
              <a:spcBef>
                <a:spcPts val="160"/>
              </a:spcBef>
            </a:pPr>
            <a:r>
              <a:rPr sz="2000" b="1" spc="5" dirty="0">
                <a:latin typeface="Calibri" panose="020F0502020204030204" pitchFamily="34" charset="0"/>
                <a:cs typeface="Calibri" panose="020F0502020204030204" pitchFamily="34" charset="0"/>
              </a:rPr>
              <a:t>A</a:t>
            </a:r>
            <a:r>
              <a:rPr sz="2000" b="1" dirty="0">
                <a:latin typeface="Calibri" panose="020F0502020204030204" pitchFamily="34" charset="0"/>
                <a:cs typeface="Calibri" panose="020F0502020204030204" pitchFamily="34" charset="0"/>
              </a:rPr>
              <a:t>pp</a:t>
            </a:r>
            <a:r>
              <a:rPr sz="2000" b="1" spc="-15" dirty="0">
                <a:latin typeface="Calibri" panose="020F0502020204030204" pitchFamily="34" charset="0"/>
                <a:cs typeface="Calibri" panose="020F0502020204030204" pitchFamily="34" charset="0"/>
              </a:rPr>
              <a:t>li</a:t>
            </a:r>
            <a:r>
              <a:rPr sz="2000" b="1" spc="-5" dirty="0">
                <a:latin typeface="Calibri" panose="020F0502020204030204" pitchFamily="34" charset="0"/>
                <a:cs typeface="Calibri" panose="020F0502020204030204" pitchFamily="34" charset="0"/>
              </a:rPr>
              <a:t>c</a:t>
            </a:r>
            <a:r>
              <a:rPr sz="2000" b="1" spc="-30" dirty="0">
                <a:latin typeface="Calibri" panose="020F0502020204030204" pitchFamily="34" charset="0"/>
                <a:cs typeface="Calibri" panose="020F0502020204030204" pitchFamily="34" charset="0"/>
              </a:rPr>
              <a:t>a</a:t>
            </a:r>
            <a:r>
              <a:rPr sz="2000" b="1" spc="-10" dirty="0">
                <a:latin typeface="Calibri" panose="020F0502020204030204" pitchFamily="34" charset="0"/>
                <a:cs typeface="Calibri" panose="020F0502020204030204" pitchFamily="34" charset="0"/>
              </a:rPr>
              <a:t>t</a:t>
            </a:r>
            <a:r>
              <a:rPr sz="2000" b="1" spc="-15" dirty="0">
                <a:latin typeface="Calibri" panose="020F0502020204030204" pitchFamily="34" charset="0"/>
                <a:cs typeface="Calibri" panose="020F0502020204030204" pitchFamily="34" charset="0"/>
              </a:rPr>
              <a:t>i</a:t>
            </a:r>
            <a:r>
              <a:rPr sz="2000" b="1" dirty="0">
                <a:latin typeface="Calibri" panose="020F0502020204030204" pitchFamily="34" charset="0"/>
                <a:cs typeface="Calibri" panose="020F0502020204030204" pitchFamily="34" charset="0"/>
              </a:rPr>
              <a:t>ons</a:t>
            </a:r>
            <a:r>
              <a:rPr sz="2000" b="1" spc="-90" dirty="0">
                <a:latin typeface="Calibri" panose="020F0502020204030204" pitchFamily="34" charset="0"/>
                <a:cs typeface="Calibri" panose="020F0502020204030204" pitchFamily="34" charset="0"/>
              </a:rPr>
              <a:t> </a:t>
            </a:r>
            <a:r>
              <a:rPr sz="2000" b="1" spc="-5" dirty="0">
                <a:latin typeface="Calibri" panose="020F0502020204030204" pitchFamily="34" charset="0"/>
                <a:cs typeface="Calibri" panose="020F0502020204030204" pitchFamily="34" charset="0"/>
              </a:rPr>
              <a:t>o</a:t>
            </a:r>
            <a:r>
              <a:rPr sz="2000" b="1" dirty="0">
                <a:latin typeface="Calibri" panose="020F0502020204030204" pitchFamily="34" charset="0"/>
                <a:cs typeface="Calibri" panose="020F0502020204030204" pitchFamily="34" charset="0"/>
              </a:rPr>
              <a:t>f</a:t>
            </a:r>
            <a:r>
              <a:rPr sz="2000" b="1" spc="-35" dirty="0">
                <a:latin typeface="Calibri" panose="020F0502020204030204" pitchFamily="34" charset="0"/>
                <a:cs typeface="Calibri" panose="020F0502020204030204" pitchFamily="34" charset="0"/>
              </a:rPr>
              <a:t> </a:t>
            </a:r>
            <a:r>
              <a:rPr sz="2000" b="1" spc="5" dirty="0">
                <a:latin typeface="Calibri" panose="020F0502020204030204" pitchFamily="34" charset="0"/>
                <a:cs typeface="Calibri" panose="020F0502020204030204" pitchFamily="34" charset="0"/>
              </a:rPr>
              <a:t>A</a:t>
            </a:r>
            <a:r>
              <a:rPr sz="2000" b="1" spc="-5" dirty="0">
                <a:latin typeface="Calibri" panose="020F0502020204030204" pitchFamily="34" charset="0"/>
                <a:cs typeface="Calibri" panose="020F0502020204030204" pitchFamily="34" charset="0"/>
              </a:rPr>
              <a:t>c</a:t>
            </a:r>
            <a:r>
              <a:rPr sz="2000" b="1" dirty="0">
                <a:latin typeface="Calibri" panose="020F0502020204030204" pitchFamily="34" charset="0"/>
                <a:cs typeface="Calibri" panose="020F0502020204030204" pitchFamily="34" charset="0"/>
              </a:rPr>
              <a:t>r</a:t>
            </a:r>
            <a:r>
              <a:rPr sz="2000" b="1" spc="5" dirty="0">
                <a:latin typeface="Calibri" panose="020F0502020204030204" pitchFamily="34" charset="0"/>
                <a:cs typeface="Calibri" panose="020F0502020204030204" pitchFamily="34" charset="0"/>
              </a:rPr>
              <a:t>y</a:t>
            </a:r>
            <a:r>
              <a:rPr sz="2000" b="1" spc="-15" dirty="0">
                <a:latin typeface="Calibri" panose="020F0502020204030204" pitchFamily="34" charset="0"/>
                <a:cs typeface="Calibri" panose="020F0502020204030204" pitchFamily="34" charset="0"/>
              </a:rPr>
              <a:t>l</a:t>
            </a:r>
            <a:r>
              <a:rPr sz="2000" b="1" spc="-30" dirty="0">
                <a:latin typeface="Calibri" panose="020F0502020204030204" pitchFamily="34" charset="0"/>
                <a:cs typeface="Calibri" panose="020F0502020204030204" pitchFamily="34" charset="0"/>
              </a:rPr>
              <a:t>at</a:t>
            </a:r>
            <a:r>
              <a:rPr sz="2000" b="1" dirty="0">
                <a:latin typeface="Calibri" panose="020F0502020204030204" pitchFamily="34" charset="0"/>
                <a:cs typeface="Calibri" panose="020F0502020204030204" pitchFamily="34" charset="0"/>
              </a:rPr>
              <a:t>es</a:t>
            </a:r>
            <a:endParaRPr sz="2000" dirty="0">
              <a:latin typeface="Calibri" panose="020F0502020204030204" pitchFamily="34" charset="0"/>
              <a:cs typeface="Calibri" panose="020F0502020204030204" pitchFamily="34" charset="0"/>
            </a:endParaRPr>
          </a:p>
        </p:txBody>
      </p:sp>
      <p:grpSp>
        <p:nvGrpSpPr>
          <p:cNvPr id="61" name="object 61"/>
          <p:cNvGrpSpPr/>
          <p:nvPr/>
        </p:nvGrpSpPr>
        <p:grpSpPr>
          <a:xfrm>
            <a:off x="8656319" y="1999488"/>
            <a:ext cx="195580" cy="485140"/>
            <a:chOff x="8656319" y="1999488"/>
            <a:chExt cx="195580" cy="485140"/>
          </a:xfrm>
        </p:grpSpPr>
        <p:sp>
          <p:nvSpPr>
            <p:cNvPr id="62" name="object 62"/>
            <p:cNvSpPr/>
            <p:nvPr/>
          </p:nvSpPr>
          <p:spPr>
            <a:xfrm>
              <a:off x="8668511" y="2011680"/>
              <a:ext cx="167640" cy="457200"/>
            </a:xfrm>
            <a:custGeom>
              <a:avLst/>
              <a:gdLst/>
              <a:ahLst/>
              <a:cxnLst/>
              <a:rect l="l" t="t" r="r" b="b"/>
              <a:pathLst>
                <a:path w="167640" h="457200">
                  <a:moveTo>
                    <a:pt x="125730" y="0"/>
                  </a:moveTo>
                  <a:lnTo>
                    <a:pt x="41910" y="0"/>
                  </a:lnTo>
                  <a:lnTo>
                    <a:pt x="41910" y="373380"/>
                  </a:lnTo>
                  <a:lnTo>
                    <a:pt x="0" y="373380"/>
                  </a:lnTo>
                  <a:lnTo>
                    <a:pt x="83820" y="457200"/>
                  </a:lnTo>
                  <a:lnTo>
                    <a:pt x="167640" y="373380"/>
                  </a:lnTo>
                  <a:lnTo>
                    <a:pt x="125730" y="373380"/>
                  </a:lnTo>
                  <a:lnTo>
                    <a:pt x="125730" y="0"/>
                  </a:lnTo>
                  <a:close/>
                </a:path>
              </a:pathLst>
            </a:custGeom>
            <a:solidFill>
              <a:srgbClr val="5B9BD3"/>
            </a:solidFill>
          </p:spPr>
          <p:txBody>
            <a:bodyPr wrap="square" lIns="0" tIns="0" rIns="0" bIns="0" rtlCol="0"/>
            <a:lstStyle/>
            <a:p>
              <a:endParaRPr/>
            </a:p>
          </p:txBody>
        </p:sp>
        <p:sp>
          <p:nvSpPr>
            <p:cNvPr id="63" name="object 63"/>
            <p:cNvSpPr/>
            <p:nvPr/>
          </p:nvSpPr>
          <p:spPr>
            <a:xfrm>
              <a:off x="8670035" y="2013204"/>
              <a:ext cx="167640" cy="457200"/>
            </a:xfrm>
            <a:custGeom>
              <a:avLst/>
              <a:gdLst/>
              <a:ahLst/>
              <a:cxnLst/>
              <a:rect l="l" t="t" r="r" b="b"/>
              <a:pathLst>
                <a:path w="167640" h="457200">
                  <a:moveTo>
                    <a:pt x="0" y="373380"/>
                  </a:moveTo>
                  <a:lnTo>
                    <a:pt x="41910" y="373380"/>
                  </a:lnTo>
                  <a:lnTo>
                    <a:pt x="41910" y="0"/>
                  </a:lnTo>
                  <a:lnTo>
                    <a:pt x="125730" y="0"/>
                  </a:lnTo>
                  <a:lnTo>
                    <a:pt x="125730" y="373380"/>
                  </a:lnTo>
                  <a:lnTo>
                    <a:pt x="167640" y="373380"/>
                  </a:lnTo>
                  <a:lnTo>
                    <a:pt x="83820" y="457200"/>
                  </a:lnTo>
                  <a:lnTo>
                    <a:pt x="0" y="373380"/>
                  </a:lnTo>
                  <a:close/>
                </a:path>
              </a:pathLst>
            </a:custGeom>
            <a:ln w="27432">
              <a:solidFill>
                <a:srgbClr val="416F9C"/>
              </a:solidFill>
            </a:ln>
          </p:spPr>
          <p:txBody>
            <a:bodyPr wrap="square" lIns="0" tIns="0" rIns="0" bIns="0" rtlCol="0"/>
            <a:lstStyle/>
            <a:p>
              <a:endParaRPr/>
            </a:p>
          </p:txBody>
        </p:sp>
      </p:grpSp>
      <p:grpSp>
        <p:nvGrpSpPr>
          <p:cNvPr id="64" name="object 64"/>
          <p:cNvGrpSpPr/>
          <p:nvPr/>
        </p:nvGrpSpPr>
        <p:grpSpPr>
          <a:xfrm>
            <a:off x="3060192" y="2066544"/>
            <a:ext cx="222250" cy="381000"/>
            <a:chOff x="3060192" y="2066544"/>
            <a:chExt cx="222250" cy="381000"/>
          </a:xfrm>
        </p:grpSpPr>
        <p:sp>
          <p:nvSpPr>
            <p:cNvPr id="65" name="object 65"/>
            <p:cNvSpPr/>
            <p:nvPr/>
          </p:nvSpPr>
          <p:spPr>
            <a:xfrm>
              <a:off x="3072384" y="2078736"/>
              <a:ext cx="198120" cy="356870"/>
            </a:xfrm>
            <a:custGeom>
              <a:avLst/>
              <a:gdLst/>
              <a:ahLst/>
              <a:cxnLst/>
              <a:rect l="l" t="t" r="r" b="b"/>
              <a:pathLst>
                <a:path w="198120" h="356869">
                  <a:moveTo>
                    <a:pt x="148336" y="0"/>
                  </a:moveTo>
                  <a:lnTo>
                    <a:pt x="49403" y="0"/>
                  </a:lnTo>
                  <a:lnTo>
                    <a:pt x="49403" y="256666"/>
                  </a:lnTo>
                  <a:lnTo>
                    <a:pt x="0" y="256666"/>
                  </a:lnTo>
                  <a:lnTo>
                    <a:pt x="98933" y="356362"/>
                  </a:lnTo>
                  <a:lnTo>
                    <a:pt x="197739" y="256666"/>
                  </a:lnTo>
                  <a:lnTo>
                    <a:pt x="148336" y="256666"/>
                  </a:lnTo>
                  <a:lnTo>
                    <a:pt x="148336" y="0"/>
                  </a:lnTo>
                  <a:close/>
                </a:path>
              </a:pathLst>
            </a:custGeom>
            <a:solidFill>
              <a:srgbClr val="5B9BD3"/>
            </a:solidFill>
          </p:spPr>
          <p:txBody>
            <a:bodyPr wrap="square" lIns="0" tIns="0" rIns="0" bIns="0" rtlCol="0"/>
            <a:lstStyle/>
            <a:p>
              <a:endParaRPr/>
            </a:p>
          </p:txBody>
        </p:sp>
        <p:sp>
          <p:nvSpPr>
            <p:cNvPr id="66" name="object 66"/>
            <p:cNvSpPr/>
            <p:nvPr/>
          </p:nvSpPr>
          <p:spPr>
            <a:xfrm>
              <a:off x="3072384" y="2078736"/>
              <a:ext cx="198120" cy="356870"/>
            </a:xfrm>
            <a:custGeom>
              <a:avLst/>
              <a:gdLst/>
              <a:ahLst/>
              <a:cxnLst/>
              <a:rect l="l" t="t" r="r" b="b"/>
              <a:pathLst>
                <a:path w="198120" h="356869">
                  <a:moveTo>
                    <a:pt x="0" y="256666"/>
                  </a:moveTo>
                  <a:lnTo>
                    <a:pt x="49403" y="256666"/>
                  </a:lnTo>
                  <a:lnTo>
                    <a:pt x="49403" y="0"/>
                  </a:lnTo>
                  <a:lnTo>
                    <a:pt x="148336" y="0"/>
                  </a:lnTo>
                  <a:lnTo>
                    <a:pt x="148336" y="256666"/>
                  </a:lnTo>
                  <a:lnTo>
                    <a:pt x="197739" y="256666"/>
                  </a:lnTo>
                  <a:lnTo>
                    <a:pt x="98933" y="356362"/>
                  </a:lnTo>
                  <a:lnTo>
                    <a:pt x="0" y="256666"/>
                  </a:lnTo>
                  <a:close/>
                </a:path>
              </a:pathLst>
            </a:custGeom>
            <a:ln w="24384">
              <a:solidFill>
                <a:srgbClr val="416F9C"/>
              </a:solidFill>
            </a:ln>
          </p:spPr>
          <p:txBody>
            <a:bodyPr wrap="square" lIns="0" tIns="0" rIns="0" bIns="0" rtlCol="0"/>
            <a:lstStyle/>
            <a:p>
              <a:endParaRPr/>
            </a:p>
          </p:txBody>
        </p:sp>
      </p:grpSp>
      <p:sp>
        <p:nvSpPr>
          <p:cNvPr id="67" name="object 67"/>
          <p:cNvSpPr txBox="1"/>
          <p:nvPr/>
        </p:nvSpPr>
        <p:spPr>
          <a:xfrm>
            <a:off x="426211" y="5162628"/>
            <a:ext cx="6386069" cy="937436"/>
          </a:xfrm>
          <a:prstGeom prst="rect">
            <a:avLst/>
          </a:prstGeom>
        </p:spPr>
        <p:txBody>
          <a:bodyPr vert="horz" wrap="square" lIns="0" tIns="13970" rIns="0" bIns="0" rtlCol="0">
            <a:spAutoFit/>
          </a:bodyPr>
          <a:lstStyle/>
          <a:p>
            <a:pPr marR="5080" algn="just">
              <a:spcBef>
                <a:spcPts val="110"/>
              </a:spcBef>
            </a:pPr>
            <a:r>
              <a:rPr sz="2000" b="1" spc="-5" dirty="0">
                <a:latin typeface="Calibri" panose="020F0502020204030204" pitchFamily="34" charset="0"/>
                <a:cs typeface="Calibri" panose="020F0502020204030204" pitchFamily="34" charset="0"/>
              </a:rPr>
              <a:t>Bloomchemag are more than just a  chemicals’ provider.  Our focus is on cost-effectiveness, timeliness, product  support, and quality control…</a:t>
            </a:r>
          </a:p>
        </p:txBody>
      </p:sp>
      <p:pic>
        <p:nvPicPr>
          <p:cNvPr id="68" name="object 68"/>
          <p:cNvPicPr/>
          <p:nvPr/>
        </p:nvPicPr>
        <p:blipFill>
          <a:blip r:embed="rId28" cstate="print"/>
          <a:stretch>
            <a:fillRect/>
          </a:stretch>
        </p:blipFill>
        <p:spPr>
          <a:xfrm>
            <a:off x="224027" y="6303263"/>
            <a:ext cx="3025139" cy="401900"/>
          </a:xfrm>
          <a:prstGeom prst="rect">
            <a:avLst/>
          </a:prstGeom>
        </p:spPr>
      </p:pic>
      <p:sp>
        <p:nvSpPr>
          <p:cNvPr id="70" name="Rectangle 69"/>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object 2"/>
          <p:cNvGrpSpPr/>
          <p:nvPr/>
        </p:nvGrpSpPr>
        <p:grpSpPr>
          <a:xfrm>
            <a:off x="10326623" y="3200400"/>
            <a:ext cx="76200" cy="2414270"/>
            <a:chOff x="10326623" y="3200400"/>
            <a:chExt cx="76200" cy="2414270"/>
          </a:xfrm>
        </p:grpSpPr>
        <p:pic>
          <p:nvPicPr>
            <p:cNvPr id="3" name="object 3"/>
            <p:cNvPicPr/>
            <p:nvPr/>
          </p:nvPicPr>
          <p:blipFill>
            <a:blip r:embed="rId2" cstate="print"/>
            <a:stretch>
              <a:fillRect/>
            </a:stretch>
          </p:blipFill>
          <p:spPr>
            <a:xfrm>
              <a:off x="10326623" y="5537707"/>
              <a:ext cx="76200" cy="76403"/>
            </a:xfrm>
            <a:prstGeom prst="rect">
              <a:avLst/>
            </a:prstGeom>
          </p:spPr>
        </p:pic>
        <p:sp>
          <p:nvSpPr>
            <p:cNvPr id="4" name="object 4"/>
            <p:cNvSpPr/>
            <p:nvPr/>
          </p:nvSpPr>
          <p:spPr>
            <a:xfrm>
              <a:off x="10358246" y="3200400"/>
              <a:ext cx="19685" cy="2337435"/>
            </a:xfrm>
            <a:custGeom>
              <a:avLst/>
              <a:gdLst/>
              <a:ahLst/>
              <a:cxnLst/>
              <a:rect l="l" t="t" r="r" b="b"/>
              <a:pathLst>
                <a:path w="19684" h="2337435">
                  <a:moveTo>
                    <a:pt x="19430" y="0"/>
                  </a:moveTo>
                  <a:lnTo>
                    <a:pt x="6730" y="0"/>
                  </a:lnTo>
                  <a:lnTo>
                    <a:pt x="0" y="2337435"/>
                  </a:lnTo>
                  <a:lnTo>
                    <a:pt x="12700" y="2337435"/>
                  </a:lnTo>
                  <a:lnTo>
                    <a:pt x="19430" y="0"/>
                  </a:lnTo>
                  <a:close/>
                </a:path>
              </a:pathLst>
            </a:custGeom>
            <a:solidFill>
              <a:srgbClr val="5B9BD3"/>
            </a:solidFill>
          </p:spPr>
          <p:txBody>
            <a:bodyPr wrap="square" lIns="0" tIns="0" rIns="0" bIns="0" rtlCol="0"/>
            <a:lstStyle/>
            <a:p>
              <a:endParaRPr/>
            </a:p>
          </p:txBody>
        </p:sp>
      </p:grpSp>
      <p:grpSp>
        <p:nvGrpSpPr>
          <p:cNvPr id="5" name="object 5"/>
          <p:cNvGrpSpPr/>
          <p:nvPr/>
        </p:nvGrpSpPr>
        <p:grpSpPr>
          <a:xfrm>
            <a:off x="6165850" y="3273552"/>
            <a:ext cx="2468880" cy="2313305"/>
            <a:chOff x="6165850" y="3273552"/>
            <a:chExt cx="2468880" cy="2313305"/>
          </a:xfrm>
        </p:grpSpPr>
        <p:sp>
          <p:nvSpPr>
            <p:cNvPr id="6" name="object 6"/>
            <p:cNvSpPr/>
            <p:nvPr/>
          </p:nvSpPr>
          <p:spPr>
            <a:xfrm>
              <a:off x="7357872" y="3273551"/>
              <a:ext cx="76200" cy="2313305"/>
            </a:xfrm>
            <a:custGeom>
              <a:avLst/>
              <a:gdLst/>
              <a:ahLst/>
              <a:cxnLst/>
              <a:rect l="l" t="t" r="r" b="b"/>
              <a:pathLst>
                <a:path w="76200" h="2313304">
                  <a:moveTo>
                    <a:pt x="76200" y="2236851"/>
                  </a:moveTo>
                  <a:lnTo>
                    <a:pt x="44450" y="2236851"/>
                  </a:lnTo>
                  <a:lnTo>
                    <a:pt x="44450" y="0"/>
                  </a:lnTo>
                  <a:lnTo>
                    <a:pt x="31750" y="0"/>
                  </a:lnTo>
                  <a:lnTo>
                    <a:pt x="31750" y="2236851"/>
                  </a:lnTo>
                  <a:lnTo>
                    <a:pt x="0" y="2236851"/>
                  </a:lnTo>
                  <a:lnTo>
                    <a:pt x="38100" y="2313051"/>
                  </a:lnTo>
                  <a:lnTo>
                    <a:pt x="69850" y="2249551"/>
                  </a:lnTo>
                  <a:lnTo>
                    <a:pt x="76200" y="2236851"/>
                  </a:lnTo>
                  <a:close/>
                </a:path>
              </a:pathLst>
            </a:custGeom>
            <a:solidFill>
              <a:srgbClr val="5B9BD3"/>
            </a:solidFill>
          </p:spPr>
          <p:txBody>
            <a:bodyPr wrap="square" lIns="0" tIns="0" rIns="0" bIns="0" rtlCol="0"/>
            <a:lstStyle/>
            <a:p>
              <a:endParaRPr/>
            </a:p>
          </p:txBody>
        </p:sp>
        <p:sp>
          <p:nvSpPr>
            <p:cNvPr id="7" name="object 7"/>
            <p:cNvSpPr/>
            <p:nvPr/>
          </p:nvSpPr>
          <p:spPr>
            <a:xfrm>
              <a:off x="6172200" y="3742944"/>
              <a:ext cx="2456180" cy="1542415"/>
            </a:xfrm>
            <a:custGeom>
              <a:avLst/>
              <a:gdLst/>
              <a:ahLst/>
              <a:cxnLst/>
              <a:rect l="l" t="t" r="r" b="b"/>
              <a:pathLst>
                <a:path w="2456179" h="1542414">
                  <a:moveTo>
                    <a:pt x="2199385" y="0"/>
                  </a:moveTo>
                  <a:lnTo>
                    <a:pt x="256794" y="0"/>
                  </a:lnTo>
                  <a:lnTo>
                    <a:pt x="210692" y="4190"/>
                  </a:lnTo>
                  <a:lnTo>
                    <a:pt x="167259" y="16128"/>
                  </a:lnTo>
                  <a:lnTo>
                    <a:pt x="127253" y="35051"/>
                  </a:lnTo>
                  <a:lnTo>
                    <a:pt x="91312" y="60451"/>
                  </a:lnTo>
                  <a:lnTo>
                    <a:pt x="60451" y="91439"/>
                  </a:lnTo>
                  <a:lnTo>
                    <a:pt x="35051" y="127253"/>
                  </a:lnTo>
                  <a:lnTo>
                    <a:pt x="16001" y="167385"/>
                  </a:lnTo>
                  <a:lnTo>
                    <a:pt x="4190" y="210819"/>
                  </a:lnTo>
                  <a:lnTo>
                    <a:pt x="0" y="257047"/>
                  </a:lnTo>
                  <a:lnTo>
                    <a:pt x="0" y="1285112"/>
                  </a:lnTo>
                  <a:lnTo>
                    <a:pt x="4190" y="1331340"/>
                  </a:lnTo>
                  <a:lnTo>
                    <a:pt x="16001" y="1374774"/>
                  </a:lnTo>
                  <a:lnTo>
                    <a:pt x="35051" y="1414906"/>
                  </a:lnTo>
                  <a:lnTo>
                    <a:pt x="60451" y="1450720"/>
                  </a:lnTo>
                  <a:lnTo>
                    <a:pt x="91312" y="1481708"/>
                  </a:lnTo>
                  <a:lnTo>
                    <a:pt x="127253" y="1507108"/>
                  </a:lnTo>
                  <a:lnTo>
                    <a:pt x="167259" y="1526031"/>
                  </a:lnTo>
                  <a:lnTo>
                    <a:pt x="210692" y="1537969"/>
                  </a:lnTo>
                  <a:lnTo>
                    <a:pt x="256794" y="1542160"/>
                  </a:lnTo>
                  <a:lnTo>
                    <a:pt x="2199385" y="1542160"/>
                  </a:lnTo>
                  <a:lnTo>
                    <a:pt x="2245486" y="1537969"/>
                  </a:lnTo>
                  <a:lnTo>
                    <a:pt x="2288921" y="1526031"/>
                  </a:lnTo>
                  <a:lnTo>
                    <a:pt x="2328926" y="1507108"/>
                  </a:lnTo>
                  <a:lnTo>
                    <a:pt x="2364867" y="1481708"/>
                  </a:lnTo>
                  <a:lnTo>
                    <a:pt x="2395728" y="1450720"/>
                  </a:lnTo>
                  <a:lnTo>
                    <a:pt x="2421128" y="1414906"/>
                  </a:lnTo>
                  <a:lnTo>
                    <a:pt x="2440051" y="1374774"/>
                  </a:lnTo>
                  <a:lnTo>
                    <a:pt x="2451989" y="1331340"/>
                  </a:lnTo>
                  <a:lnTo>
                    <a:pt x="2456179" y="1285112"/>
                  </a:lnTo>
                  <a:lnTo>
                    <a:pt x="2456179" y="257047"/>
                  </a:lnTo>
                  <a:lnTo>
                    <a:pt x="2451989" y="210819"/>
                  </a:lnTo>
                  <a:lnTo>
                    <a:pt x="2440051" y="167385"/>
                  </a:lnTo>
                  <a:lnTo>
                    <a:pt x="2421128" y="127253"/>
                  </a:lnTo>
                  <a:lnTo>
                    <a:pt x="2395728" y="91439"/>
                  </a:lnTo>
                  <a:lnTo>
                    <a:pt x="2364867" y="60451"/>
                  </a:lnTo>
                  <a:lnTo>
                    <a:pt x="2328926" y="35051"/>
                  </a:lnTo>
                  <a:lnTo>
                    <a:pt x="2288921" y="16128"/>
                  </a:lnTo>
                  <a:lnTo>
                    <a:pt x="2245486" y="4190"/>
                  </a:lnTo>
                  <a:lnTo>
                    <a:pt x="2199385" y="0"/>
                  </a:lnTo>
                  <a:close/>
                </a:path>
              </a:pathLst>
            </a:custGeom>
            <a:solidFill>
              <a:srgbClr val="FFFFFF"/>
            </a:solidFill>
          </p:spPr>
          <p:txBody>
            <a:bodyPr wrap="square" lIns="0" tIns="0" rIns="0" bIns="0" rtlCol="0"/>
            <a:lstStyle/>
            <a:p>
              <a:endParaRPr/>
            </a:p>
          </p:txBody>
        </p:sp>
        <p:sp>
          <p:nvSpPr>
            <p:cNvPr id="8" name="object 8"/>
            <p:cNvSpPr/>
            <p:nvPr/>
          </p:nvSpPr>
          <p:spPr>
            <a:xfrm>
              <a:off x="6172200" y="3742944"/>
              <a:ext cx="2456180" cy="1542415"/>
            </a:xfrm>
            <a:custGeom>
              <a:avLst/>
              <a:gdLst/>
              <a:ahLst/>
              <a:cxnLst/>
              <a:rect l="l" t="t" r="r" b="b"/>
              <a:pathLst>
                <a:path w="2456179" h="1542414">
                  <a:moveTo>
                    <a:pt x="0" y="257047"/>
                  </a:moveTo>
                  <a:lnTo>
                    <a:pt x="4190" y="210819"/>
                  </a:lnTo>
                  <a:lnTo>
                    <a:pt x="16001" y="167385"/>
                  </a:lnTo>
                  <a:lnTo>
                    <a:pt x="35051" y="127253"/>
                  </a:lnTo>
                  <a:lnTo>
                    <a:pt x="60451" y="91439"/>
                  </a:lnTo>
                  <a:lnTo>
                    <a:pt x="91312" y="60451"/>
                  </a:lnTo>
                  <a:lnTo>
                    <a:pt x="127253" y="35051"/>
                  </a:lnTo>
                  <a:lnTo>
                    <a:pt x="167259" y="16128"/>
                  </a:lnTo>
                  <a:lnTo>
                    <a:pt x="210692" y="4190"/>
                  </a:lnTo>
                  <a:lnTo>
                    <a:pt x="256794" y="0"/>
                  </a:lnTo>
                  <a:lnTo>
                    <a:pt x="2199385" y="0"/>
                  </a:lnTo>
                  <a:lnTo>
                    <a:pt x="2245486" y="4190"/>
                  </a:lnTo>
                  <a:lnTo>
                    <a:pt x="2288921" y="16128"/>
                  </a:lnTo>
                  <a:lnTo>
                    <a:pt x="2328926" y="35051"/>
                  </a:lnTo>
                  <a:lnTo>
                    <a:pt x="2364867" y="60451"/>
                  </a:lnTo>
                  <a:lnTo>
                    <a:pt x="2395728" y="91439"/>
                  </a:lnTo>
                  <a:lnTo>
                    <a:pt x="2421128" y="127253"/>
                  </a:lnTo>
                  <a:lnTo>
                    <a:pt x="2440051" y="167385"/>
                  </a:lnTo>
                  <a:lnTo>
                    <a:pt x="2451989" y="210819"/>
                  </a:lnTo>
                  <a:lnTo>
                    <a:pt x="2456179" y="257047"/>
                  </a:lnTo>
                  <a:lnTo>
                    <a:pt x="2456179" y="1285112"/>
                  </a:lnTo>
                  <a:lnTo>
                    <a:pt x="2451989" y="1331340"/>
                  </a:lnTo>
                  <a:lnTo>
                    <a:pt x="2440051" y="1374774"/>
                  </a:lnTo>
                  <a:lnTo>
                    <a:pt x="2421128" y="1414906"/>
                  </a:lnTo>
                  <a:lnTo>
                    <a:pt x="2395728" y="1450720"/>
                  </a:lnTo>
                  <a:lnTo>
                    <a:pt x="2364867" y="1481708"/>
                  </a:lnTo>
                  <a:lnTo>
                    <a:pt x="2328926" y="1507108"/>
                  </a:lnTo>
                  <a:lnTo>
                    <a:pt x="2288921" y="1526031"/>
                  </a:lnTo>
                  <a:lnTo>
                    <a:pt x="2245486" y="1537969"/>
                  </a:lnTo>
                  <a:lnTo>
                    <a:pt x="2199385" y="1542160"/>
                  </a:lnTo>
                  <a:lnTo>
                    <a:pt x="256794" y="1542160"/>
                  </a:lnTo>
                  <a:lnTo>
                    <a:pt x="210692" y="1537969"/>
                  </a:lnTo>
                  <a:lnTo>
                    <a:pt x="167259" y="1526031"/>
                  </a:lnTo>
                  <a:lnTo>
                    <a:pt x="127253" y="1507108"/>
                  </a:lnTo>
                  <a:lnTo>
                    <a:pt x="91312" y="1481708"/>
                  </a:lnTo>
                  <a:lnTo>
                    <a:pt x="60451" y="1450720"/>
                  </a:lnTo>
                  <a:lnTo>
                    <a:pt x="35051" y="1414906"/>
                  </a:lnTo>
                  <a:lnTo>
                    <a:pt x="16001" y="1374774"/>
                  </a:lnTo>
                  <a:lnTo>
                    <a:pt x="4190" y="1331340"/>
                  </a:lnTo>
                  <a:lnTo>
                    <a:pt x="0" y="1285112"/>
                  </a:lnTo>
                  <a:lnTo>
                    <a:pt x="0" y="257047"/>
                  </a:lnTo>
                  <a:close/>
                </a:path>
              </a:pathLst>
            </a:custGeom>
            <a:ln w="12192">
              <a:solidFill>
                <a:srgbClr val="6EAC46"/>
              </a:solidFill>
            </a:ln>
          </p:spPr>
          <p:txBody>
            <a:bodyPr wrap="square" lIns="0" tIns="0" rIns="0" bIns="0" rtlCol="0"/>
            <a:lstStyle/>
            <a:p>
              <a:endParaRPr/>
            </a:p>
          </p:txBody>
        </p:sp>
      </p:grpSp>
      <p:sp>
        <p:nvSpPr>
          <p:cNvPr id="9" name="object 9"/>
          <p:cNvSpPr txBox="1"/>
          <p:nvPr/>
        </p:nvSpPr>
        <p:spPr>
          <a:xfrm>
            <a:off x="6384163" y="3786327"/>
            <a:ext cx="2040255" cy="1398270"/>
          </a:xfrm>
          <a:prstGeom prst="rect">
            <a:avLst/>
          </a:prstGeom>
        </p:spPr>
        <p:txBody>
          <a:bodyPr vert="horz" wrap="square" lIns="0" tIns="12700" rIns="0" bIns="0" rtlCol="0">
            <a:spAutoFit/>
          </a:bodyPr>
          <a:lstStyle/>
          <a:p>
            <a:pPr marL="12700" marR="5080" algn="ctr">
              <a:lnSpc>
                <a:spcPct val="100000"/>
              </a:lnSpc>
              <a:spcBef>
                <a:spcPts val="100"/>
              </a:spcBef>
            </a:pPr>
            <a:r>
              <a:rPr sz="1800" spc="-10" dirty="0">
                <a:latin typeface="Calibri"/>
                <a:cs typeface="Calibri"/>
              </a:rPr>
              <a:t>Through</a:t>
            </a:r>
            <a:r>
              <a:rPr sz="1800" spc="-50" dirty="0">
                <a:latin typeface="Calibri"/>
                <a:cs typeface="Calibri"/>
              </a:rPr>
              <a:t> </a:t>
            </a:r>
            <a:r>
              <a:rPr sz="1800" spc="-5" dirty="0">
                <a:latin typeface="Calibri"/>
                <a:cs typeface="Calibri"/>
              </a:rPr>
              <a:t>local</a:t>
            </a:r>
            <a:r>
              <a:rPr sz="1800" spc="-60" dirty="0">
                <a:latin typeface="Calibri"/>
                <a:cs typeface="Calibri"/>
              </a:rPr>
              <a:t> </a:t>
            </a:r>
            <a:r>
              <a:rPr sz="1800" spc="-10" dirty="0">
                <a:latin typeface="Calibri"/>
                <a:cs typeface="Calibri"/>
              </a:rPr>
              <a:t>country </a:t>
            </a:r>
            <a:r>
              <a:rPr sz="1800" spc="-390" dirty="0">
                <a:latin typeface="Calibri"/>
                <a:cs typeface="Calibri"/>
              </a:rPr>
              <a:t> </a:t>
            </a:r>
            <a:r>
              <a:rPr sz="1800" spc="-10" dirty="0">
                <a:latin typeface="Calibri"/>
                <a:cs typeface="Calibri"/>
              </a:rPr>
              <a:t>value-addition </a:t>
            </a:r>
            <a:r>
              <a:rPr sz="1800" spc="-5" dirty="0">
                <a:latin typeface="Calibri"/>
                <a:cs typeface="Calibri"/>
              </a:rPr>
              <a:t>i.e. </a:t>
            </a:r>
            <a:r>
              <a:rPr sz="1800" dirty="0">
                <a:latin typeface="Calibri"/>
                <a:cs typeface="Calibri"/>
              </a:rPr>
              <a:t> </a:t>
            </a:r>
            <a:r>
              <a:rPr sz="1800" spc="-10" dirty="0">
                <a:latin typeface="Calibri"/>
                <a:cs typeface="Calibri"/>
              </a:rPr>
              <a:t>breaking</a:t>
            </a:r>
            <a:r>
              <a:rPr sz="1800" spc="-15" dirty="0">
                <a:latin typeface="Calibri"/>
                <a:cs typeface="Calibri"/>
              </a:rPr>
              <a:t> </a:t>
            </a:r>
            <a:r>
              <a:rPr sz="1800" spc="-5" dirty="0">
                <a:latin typeface="Calibri"/>
                <a:cs typeface="Calibri"/>
              </a:rPr>
              <a:t>the</a:t>
            </a:r>
            <a:r>
              <a:rPr sz="1800" spc="25" dirty="0">
                <a:latin typeface="Calibri"/>
                <a:cs typeface="Calibri"/>
              </a:rPr>
              <a:t> </a:t>
            </a:r>
            <a:r>
              <a:rPr sz="1800" spc="-5" dirty="0">
                <a:latin typeface="Calibri"/>
                <a:cs typeface="Calibri"/>
              </a:rPr>
              <a:t>bulk, </a:t>
            </a:r>
            <a:r>
              <a:rPr sz="1800" dirty="0">
                <a:latin typeface="Calibri"/>
                <a:cs typeface="Calibri"/>
              </a:rPr>
              <a:t> </a:t>
            </a:r>
            <a:r>
              <a:rPr sz="1800" spc="-10" dirty="0">
                <a:latin typeface="Calibri"/>
                <a:cs typeface="Calibri"/>
              </a:rPr>
              <a:t>warehouses, logistics </a:t>
            </a:r>
            <a:r>
              <a:rPr sz="1800" spc="-5" dirty="0">
                <a:latin typeface="Calibri"/>
                <a:cs typeface="Calibri"/>
              </a:rPr>
              <a:t> services,</a:t>
            </a:r>
            <a:r>
              <a:rPr sz="1800" spc="-20" dirty="0">
                <a:latin typeface="Calibri"/>
                <a:cs typeface="Calibri"/>
              </a:rPr>
              <a:t> </a:t>
            </a:r>
            <a:r>
              <a:rPr sz="1800" spc="-10" dirty="0">
                <a:latin typeface="Calibri"/>
                <a:cs typeface="Calibri"/>
              </a:rPr>
              <a:t>etc.</a:t>
            </a:r>
            <a:endParaRPr sz="1800" dirty="0">
              <a:latin typeface="Calibri"/>
              <a:cs typeface="Calibri"/>
            </a:endParaRPr>
          </a:p>
        </p:txBody>
      </p:sp>
      <p:grpSp>
        <p:nvGrpSpPr>
          <p:cNvPr id="10" name="object 10"/>
          <p:cNvGrpSpPr/>
          <p:nvPr/>
        </p:nvGrpSpPr>
        <p:grpSpPr>
          <a:xfrm>
            <a:off x="0" y="6745222"/>
            <a:ext cx="12192000" cy="112395"/>
            <a:chOff x="0" y="6745222"/>
            <a:chExt cx="12192000" cy="112395"/>
          </a:xfrm>
        </p:grpSpPr>
        <p:sp>
          <p:nvSpPr>
            <p:cNvPr id="11" name="object 11"/>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12" name="object 12"/>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3" name="object 13"/>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14" name="object 14"/>
          <p:cNvSpPr txBox="1">
            <a:spLocks noGrp="1"/>
          </p:cNvSpPr>
          <p:nvPr>
            <p:ph type="title"/>
          </p:nvPr>
        </p:nvSpPr>
        <p:spPr>
          <a:xfrm>
            <a:off x="3636264" y="228600"/>
            <a:ext cx="4517136"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spc="-5" dirty="0">
                <a:solidFill>
                  <a:schemeClr val="bg1"/>
                </a:solidFill>
                <a:latin typeface="Calisto MT" panose="02040603050505030304" pitchFamily="18" charset="0"/>
                <a:cs typeface="Times New Roman" panose="02020603050405020304" pitchFamily="18" charset="0"/>
              </a:rPr>
              <a:t>Bloomchemag </a:t>
            </a:r>
            <a:r>
              <a:rPr lang="en-IN" sz="2800" b="0" i="0" spc="5" dirty="0">
                <a:solidFill>
                  <a:schemeClr val="bg1"/>
                </a:solidFill>
                <a:latin typeface="Calisto MT" panose="02040603050505030304" pitchFamily="18" charset="0"/>
                <a:cs typeface="Times New Roman" panose="02020603050405020304" pitchFamily="18" charset="0"/>
              </a:rPr>
              <a:t>Value</a:t>
            </a:r>
            <a:r>
              <a:rPr lang="en-IN" sz="2800" b="0" i="0" spc="-100" dirty="0">
                <a:solidFill>
                  <a:schemeClr val="bg1"/>
                </a:solidFill>
                <a:latin typeface="Calisto MT" panose="02040603050505030304" pitchFamily="18" charset="0"/>
                <a:cs typeface="Times New Roman" panose="02020603050405020304" pitchFamily="18" charset="0"/>
              </a:rPr>
              <a:t> </a:t>
            </a:r>
            <a:r>
              <a:rPr lang="en-IN" sz="2800" b="0" i="0" spc="-5" dirty="0">
                <a:solidFill>
                  <a:schemeClr val="bg1"/>
                </a:solidFill>
                <a:latin typeface="Calisto MT" panose="02040603050505030304" pitchFamily="18" charset="0"/>
                <a:cs typeface="Times New Roman" panose="02020603050405020304" pitchFamily="18" charset="0"/>
              </a:rPr>
              <a:t>Chain</a:t>
            </a:r>
            <a:endParaRPr lang="en-IN" sz="2800" b="0" i="0" dirty="0">
              <a:solidFill>
                <a:schemeClr val="bg1"/>
              </a:solidFill>
              <a:latin typeface="Calisto MT" panose="02040603050505030304" pitchFamily="18" charset="0"/>
              <a:cs typeface="Times New Roman" panose="02020603050405020304" pitchFamily="18" charset="0"/>
            </a:endParaRPr>
          </a:p>
        </p:txBody>
      </p:sp>
      <p:grpSp>
        <p:nvGrpSpPr>
          <p:cNvPr id="16" name="object 16"/>
          <p:cNvGrpSpPr/>
          <p:nvPr/>
        </p:nvGrpSpPr>
        <p:grpSpPr>
          <a:xfrm>
            <a:off x="3629914" y="1721866"/>
            <a:ext cx="2503170" cy="688975"/>
            <a:chOff x="3629914" y="1721866"/>
            <a:chExt cx="2503170" cy="688975"/>
          </a:xfrm>
        </p:grpSpPr>
        <p:sp>
          <p:nvSpPr>
            <p:cNvPr id="17" name="object 17"/>
            <p:cNvSpPr/>
            <p:nvPr/>
          </p:nvSpPr>
          <p:spPr>
            <a:xfrm>
              <a:off x="3636264" y="1728216"/>
              <a:ext cx="2490470" cy="676275"/>
            </a:xfrm>
            <a:custGeom>
              <a:avLst/>
              <a:gdLst/>
              <a:ahLst/>
              <a:cxnLst/>
              <a:rect l="l" t="t" r="r" b="b"/>
              <a:pathLst>
                <a:path w="2490470" h="676275">
                  <a:moveTo>
                    <a:pt x="2377821" y="0"/>
                  </a:moveTo>
                  <a:lnTo>
                    <a:pt x="112395" y="0"/>
                  </a:lnTo>
                  <a:lnTo>
                    <a:pt x="68707" y="8889"/>
                  </a:lnTo>
                  <a:lnTo>
                    <a:pt x="32893" y="33020"/>
                  </a:lnTo>
                  <a:lnTo>
                    <a:pt x="8889" y="68834"/>
                  </a:lnTo>
                  <a:lnTo>
                    <a:pt x="0" y="112649"/>
                  </a:lnTo>
                  <a:lnTo>
                    <a:pt x="0" y="563499"/>
                  </a:lnTo>
                  <a:lnTo>
                    <a:pt x="8889" y="607313"/>
                  </a:lnTo>
                  <a:lnTo>
                    <a:pt x="32893" y="643128"/>
                  </a:lnTo>
                  <a:lnTo>
                    <a:pt x="68707" y="667258"/>
                  </a:lnTo>
                  <a:lnTo>
                    <a:pt x="112395" y="676148"/>
                  </a:lnTo>
                  <a:lnTo>
                    <a:pt x="2377821" y="676148"/>
                  </a:lnTo>
                  <a:lnTo>
                    <a:pt x="2421509" y="667258"/>
                  </a:lnTo>
                  <a:lnTo>
                    <a:pt x="2457323" y="643128"/>
                  </a:lnTo>
                  <a:lnTo>
                    <a:pt x="2481326" y="607313"/>
                  </a:lnTo>
                  <a:lnTo>
                    <a:pt x="2490216" y="563499"/>
                  </a:lnTo>
                  <a:lnTo>
                    <a:pt x="2490216" y="112649"/>
                  </a:lnTo>
                  <a:lnTo>
                    <a:pt x="2481326" y="68834"/>
                  </a:lnTo>
                  <a:lnTo>
                    <a:pt x="2457323" y="33020"/>
                  </a:lnTo>
                  <a:lnTo>
                    <a:pt x="2421509" y="8889"/>
                  </a:lnTo>
                  <a:lnTo>
                    <a:pt x="2377821" y="0"/>
                  </a:lnTo>
                  <a:close/>
                </a:path>
              </a:pathLst>
            </a:custGeom>
            <a:solidFill>
              <a:srgbClr val="5B9BD3"/>
            </a:solidFill>
          </p:spPr>
          <p:txBody>
            <a:bodyPr wrap="square" lIns="0" tIns="0" rIns="0" bIns="0" rtlCol="0"/>
            <a:lstStyle/>
            <a:p>
              <a:endParaRPr/>
            </a:p>
          </p:txBody>
        </p:sp>
        <p:sp>
          <p:nvSpPr>
            <p:cNvPr id="18" name="object 18"/>
            <p:cNvSpPr/>
            <p:nvPr/>
          </p:nvSpPr>
          <p:spPr>
            <a:xfrm>
              <a:off x="3636264" y="1728216"/>
              <a:ext cx="2490470" cy="676275"/>
            </a:xfrm>
            <a:custGeom>
              <a:avLst/>
              <a:gdLst/>
              <a:ahLst/>
              <a:cxnLst/>
              <a:rect l="l" t="t" r="r" b="b"/>
              <a:pathLst>
                <a:path w="2490470" h="676275">
                  <a:moveTo>
                    <a:pt x="0" y="112649"/>
                  </a:moveTo>
                  <a:lnTo>
                    <a:pt x="8889" y="68834"/>
                  </a:lnTo>
                  <a:lnTo>
                    <a:pt x="32893" y="33020"/>
                  </a:lnTo>
                  <a:lnTo>
                    <a:pt x="68707" y="8889"/>
                  </a:lnTo>
                  <a:lnTo>
                    <a:pt x="112395" y="0"/>
                  </a:lnTo>
                  <a:lnTo>
                    <a:pt x="2377821" y="0"/>
                  </a:lnTo>
                  <a:lnTo>
                    <a:pt x="2421509" y="8889"/>
                  </a:lnTo>
                  <a:lnTo>
                    <a:pt x="2457323" y="33020"/>
                  </a:lnTo>
                  <a:lnTo>
                    <a:pt x="2481326" y="68834"/>
                  </a:lnTo>
                  <a:lnTo>
                    <a:pt x="2490216" y="112649"/>
                  </a:lnTo>
                  <a:lnTo>
                    <a:pt x="2490216" y="563499"/>
                  </a:lnTo>
                  <a:lnTo>
                    <a:pt x="2481326" y="607313"/>
                  </a:lnTo>
                  <a:lnTo>
                    <a:pt x="2457323" y="643128"/>
                  </a:lnTo>
                  <a:lnTo>
                    <a:pt x="2421509" y="667258"/>
                  </a:lnTo>
                  <a:lnTo>
                    <a:pt x="2377821" y="676148"/>
                  </a:lnTo>
                  <a:lnTo>
                    <a:pt x="112395" y="676148"/>
                  </a:lnTo>
                  <a:lnTo>
                    <a:pt x="68707" y="667258"/>
                  </a:lnTo>
                  <a:lnTo>
                    <a:pt x="32893" y="643128"/>
                  </a:lnTo>
                  <a:lnTo>
                    <a:pt x="8889" y="607313"/>
                  </a:lnTo>
                  <a:lnTo>
                    <a:pt x="0" y="563499"/>
                  </a:lnTo>
                  <a:lnTo>
                    <a:pt x="0" y="112649"/>
                  </a:lnTo>
                  <a:close/>
                </a:path>
              </a:pathLst>
            </a:custGeom>
            <a:ln w="12192">
              <a:solidFill>
                <a:srgbClr val="426F9B"/>
              </a:solidFill>
            </a:ln>
          </p:spPr>
          <p:txBody>
            <a:bodyPr wrap="square" lIns="0" tIns="0" rIns="0" bIns="0" rtlCol="0"/>
            <a:lstStyle/>
            <a:p>
              <a:endParaRPr/>
            </a:p>
          </p:txBody>
        </p:sp>
      </p:grpSp>
      <p:sp>
        <p:nvSpPr>
          <p:cNvPr id="19" name="object 19"/>
          <p:cNvSpPr txBox="1"/>
          <p:nvPr/>
        </p:nvSpPr>
        <p:spPr>
          <a:xfrm>
            <a:off x="4202048" y="1888058"/>
            <a:ext cx="1358265" cy="300355"/>
          </a:xfrm>
          <a:prstGeom prst="rect">
            <a:avLst/>
          </a:prstGeom>
        </p:spPr>
        <p:txBody>
          <a:bodyPr vert="horz" wrap="square" lIns="0" tIns="12700" rIns="0" bIns="0" rtlCol="0">
            <a:spAutoFit/>
          </a:bodyPr>
          <a:lstStyle/>
          <a:p>
            <a:pPr marL="12700">
              <a:lnSpc>
                <a:spcPct val="100000"/>
              </a:lnSpc>
              <a:spcBef>
                <a:spcPts val="100"/>
              </a:spcBef>
            </a:pPr>
            <a:r>
              <a:rPr sz="1800" spc="-5" dirty="0">
                <a:solidFill>
                  <a:srgbClr val="FFFFFF"/>
                </a:solidFill>
                <a:latin typeface="Calibri"/>
                <a:cs typeface="Calibri"/>
              </a:rPr>
              <a:t>Bloomchemag</a:t>
            </a:r>
            <a:endParaRPr sz="1800" dirty="0">
              <a:latin typeface="Calibri"/>
              <a:cs typeface="Calibri"/>
            </a:endParaRPr>
          </a:p>
        </p:txBody>
      </p:sp>
      <p:grpSp>
        <p:nvGrpSpPr>
          <p:cNvPr id="20" name="object 20"/>
          <p:cNvGrpSpPr/>
          <p:nvPr/>
        </p:nvGrpSpPr>
        <p:grpSpPr>
          <a:xfrm>
            <a:off x="810513" y="978153"/>
            <a:ext cx="2503170" cy="688975"/>
            <a:chOff x="810513" y="978153"/>
            <a:chExt cx="2503170" cy="688975"/>
          </a:xfrm>
        </p:grpSpPr>
        <p:sp>
          <p:nvSpPr>
            <p:cNvPr id="21" name="object 21"/>
            <p:cNvSpPr/>
            <p:nvPr/>
          </p:nvSpPr>
          <p:spPr>
            <a:xfrm>
              <a:off x="816863" y="984503"/>
              <a:ext cx="2490470" cy="676275"/>
            </a:xfrm>
            <a:custGeom>
              <a:avLst/>
              <a:gdLst/>
              <a:ahLst/>
              <a:cxnLst/>
              <a:rect l="l" t="t" r="r" b="b"/>
              <a:pathLst>
                <a:path w="2490470" h="676275">
                  <a:moveTo>
                    <a:pt x="2377821" y="0"/>
                  </a:moveTo>
                  <a:lnTo>
                    <a:pt x="112458" y="0"/>
                  </a:lnTo>
                  <a:lnTo>
                    <a:pt x="68681" y="8890"/>
                  </a:lnTo>
                  <a:lnTo>
                    <a:pt x="32943" y="33020"/>
                  </a:lnTo>
                  <a:lnTo>
                    <a:pt x="8839" y="68834"/>
                  </a:lnTo>
                  <a:lnTo>
                    <a:pt x="0" y="112649"/>
                  </a:lnTo>
                  <a:lnTo>
                    <a:pt x="0" y="563499"/>
                  </a:lnTo>
                  <a:lnTo>
                    <a:pt x="8839" y="607313"/>
                  </a:lnTo>
                  <a:lnTo>
                    <a:pt x="32943" y="643128"/>
                  </a:lnTo>
                  <a:lnTo>
                    <a:pt x="68681" y="667258"/>
                  </a:lnTo>
                  <a:lnTo>
                    <a:pt x="112458" y="676148"/>
                  </a:lnTo>
                  <a:lnTo>
                    <a:pt x="2377821" y="676148"/>
                  </a:lnTo>
                  <a:lnTo>
                    <a:pt x="2421509" y="667258"/>
                  </a:lnTo>
                  <a:lnTo>
                    <a:pt x="2457323" y="643128"/>
                  </a:lnTo>
                  <a:lnTo>
                    <a:pt x="2481326" y="607313"/>
                  </a:lnTo>
                  <a:lnTo>
                    <a:pt x="2490216" y="563499"/>
                  </a:lnTo>
                  <a:lnTo>
                    <a:pt x="2490216" y="112649"/>
                  </a:lnTo>
                  <a:lnTo>
                    <a:pt x="2481326" y="68834"/>
                  </a:lnTo>
                  <a:lnTo>
                    <a:pt x="2457323" y="33020"/>
                  </a:lnTo>
                  <a:lnTo>
                    <a:pt x="2421509" y="8890"/>
                  </a:lnTo>
                  <a:lnTo>
                    <a:pt x="2377821" y="0"/>
                  </a:lnTo>
                  <a:close/>
                </a:path>
              </a:pathLst>
            </a:custGeom>
            <a:solidFill>
              <a:srgbClr val="F4AE81"/>
            </a:solidFill>
          </p:spPr>
          <p:txBody>
            <a:bodyPr wrap="square" lIns="0" tIns="0" rIns="0" bIns="0" rtlCol="0"/>
            <a:lstStyle/>
            <a:p>
              <a:endParaRPr/>
            </a:p>
          </p:txBody>
        </p:sp>
        <p:sp>
          <p:nvSpPr>
            <p:cNvPr id="22" name="object 22"/>
            <p:cNvSpPr/>
            <p:nvPr/>
          </p:nvSpPr>
          <p:spPr>
            <a:xfrm>
              <a:off x="816863" y="984503"/>
              <a:ext cx="2490470" cy="676275"/>
            </a:xfrm>
            <a:custGeom>
              <a:avLst/>
              <a:gdLst/>
              <a:ahLst/>
              <a:cxnLst/>
              <a:rect l="l" t="t" r="r" b="b"/>
              <a:pathLst>
                <a:path w="2490470" h="676275">
                  <a:moveTo>
                    <a:pt x="0" y="112649"/>
                  </a:moveTo>
                  <a:lnTo>
                    <a:pt x="8839" y="68834"/>
                  </a:lnTo>
                  <a:lnTo>
                    <a:pt x="32943" y="33020"/>
                  </a:lnTo>
                  <a:lnTo>
                    <a:pt x="68681" y="8890"/>
                  </a:lnTo>
                  <a:lnTo>
                    <a:pt x="112458" y="0"/>
                  </a:lnTo>
                  <a:lnTo>
                    <a:pt x="2377821" y="0"/>
                  </a:lnTo>
                  <a:lnTo>
                    <a:pt x="2421509" y="8890"/>
                  </a:lnTo>
                  <a:lnTo>
                    <a:pt x="2457323" y="33020"/>
                  </a:lnTo>
                  <a:lnTo>
                    <a:pt x="2481326" y="68834"/>
                  </a:lnTo>
                  <a:lnTo>
                    <a:pt x="2490216" y="112649"/>
                  </a:lnTo>
                  <a:lnTo>
                    <a:pt x="2490216" y="563499"/>
                  </a:lnTo>
                  <a:lnTo>
                    <a:pt x="2481326" y="607313"/>
                  </a:lnTo>
                  <a:lnTo>
                    <a:pt x="2457323" y="643128"/>
                  </a:lnTo>
                  <a:lnTo>
                    <a:pt x="2421509" y="667258"/>
                  </a:lnTo>
                  <a:lnTo>
                    <a:pt x="2377821" y="676148"/>
                  </a:lnTo>
                  <a:lnTo>
                    <a:pt x="112458" y="676148"/>
                  </a:lnTo>
                  <a:lnTo>
                    <a:pt x="68681" y="667258"/>
                  </a:lnTo>
                  <a:lnTo>
                    <a:pt x="32943" y="643128"/>
                  </a:lnTo>
                  <a:lnTo>
                    <a:pt x="8839" y="607313"/>
                  </a:lnTo>
                  <a:lnTo>
                    <a:pt x="0" y="563499"/>
                  </a:lnTo>
                  <a:lnTo>
                    <a:pt x="0" y="112649"/>
                  </a:lnTo>
                  <a:close/>
                </a:path>
              </a:pathLst>
            </a:custGeom>
            <a:ln w="12192">
              <a:solidFill>
                <a:srgbClr val="426F9B"/>
              </a:solidFill>
            </a:ln>
          </p:spPr>
          <p:txBody>
            <a:bodyPr wrap="square" lIns="0" tIns="0" rIns="0" bIns="0" rtlCol="0"/>
            <a:lstStyle/>
            <a:p>
              <a:endParaRPr/>
            </a:p>
          </p:txBody>
        </p:sp>
      </p:grpSp>
      <p:sp>
        <p:nvSpPr>
          <p:cNvPr id="23" name="object 23"/>
          <p:cNvSpPr txBox="1"/>
          <p:nvPr/>
        </p:nvSpPr>
        <p:spPr>
          <a:xfrm>
            <a:off x="1579880" y="1143457"/>
            <a:ext cx="956310" cy="300355"/>
          </a:xfrm>
          <a:prstGeom prst="rect">
            <a:avLst/>
          </a:prstGeom>
        </p:spPr>
        <p:txBody>
          <a:bodyPr vert="horz" wrap="square" lIns="0" tIns="12700" rIns="0" bIns="0" rtlCol="0">
            <a:spAutoFit/>
          </a:bodyPr>
          <a:lstStyle/>
          <a:p>
            <a:pPr marL="12700">
              <a:lnSpc>
                <a:spcPct val="100000"/>
              </a:lnSpc>
              <a:spcBef>
                <a:spcPts val="100"/>
              </a:spcBef>
            </a:pPr>
            <a:r>
              <a:rPr sz="1800" dirty="0">
                <a:solidFill>
                  <a:srgbClr val="FFFFFF"/>
                </a:solidFill>
                <a:latin typeface="Calibri"/>
                <a:cs typeface="Calibri"/>
              </a:rPr>
              <a:t>P</a:t>
            </a:r>
            <a:r>
              <a:rPr sz="1800" spc="-25" dirty="0">
                <a:solidFill>
                  <a:srgbClr val="FFFFFF"/>
                </a:solidFill>
                <a:latin typeface="Calibri"/>
                <a:cs typeface="Calibri"/>
              </a:rPr>
              <a:t>r</a:t>
            </a:r>
            <a:r>
              <a:rPr sz="1800" spc="5" dirty="0">
                <a:solidFill>
                  <a:srgbClr val="FFFFFF"/>
                </a:solidFill>
                <a:latin typeface="Calibri"/>
                <a:cs typeface="Calibri"/>
              </a:rPr>
              <a:t>o</a:t>
            </a:r>
            <a:r>
              <a:rPr sz="1800" spc="-15" dirty="0">
                <a:solidFill>
                  <a:srgbClr val="FFFFFF"/>
                </a:solidFill>
                <a:latin typeface="Calibri"/>
                <a:cs typeface="Calibri"/>
              </a:rPr>
              <a:t>du</a:t>
            </a:r>
            <a:r>
              <a:rPr sz="1800" dirty="0">
                <a:solidFill>
                  <a:srgbClr val="FFFFFF"/>
                </a:solidFill>
                <a:latin typeface="Calibri"/>
                <a:cs typeface="Calibri"/>
              </a:rPr>
              <a:t>c</a:t>
            </a:r>
            <a:r>
              <a:rPr sz="1800" spc="-10" dirty="0">
                <a:solidFill>
                  <a:srgbClr val="FFFFFF"/>
                </a:solidFill>
                <a:latin typeface="Calibri"/>
                <a:cs typeface="Calibri"/>
              </a:rPr>
              <a:t>e</a:t>
            </a:r>
            <a:r>
              <a:rPr sz="1800" spc="-30" dirty="0">
                <a:solidFill>
                  <a:srgbClr val="FFFFFF"/>
                </a:solidFill>
                <a:latin typeface="Calibri"/>
                <a:cs typeface="Calibri"/>
              </a:rPr>
              <a:t>r</a:t>
            </a:r>
            <a:r>
              <a:rPr sz="1800" dirty="0">
                <a:solidFill>
                  <a:srgbClr val="FFFFFF"/>
                </a:solidFill>
                <a:latin typeface="Calibri"/>
                <a:cs typeface="Calibri"/>
              </a:rPr>
              <a:t>s</a:t>
            </a:r>
            <a:endParaRPr sz="1800" dirty="0">
              <a:latin typeface="Calibri"/>
              <a:cs typeface="Calibri"/>
            </a:endParaRPr>
          </a:p>
        </p:txBody>
      </p:sp>
      <p:grpSp>
        <p:nvGrpSpPr>
          <p:cNvPr id="24" name="object 24"/>
          <p:cNvGrpSpPr/>
          <p:nvPr/>
        </p:nvGrpSpPr>
        <p:grpSpPr>
          <a:xfrm>
            <a:off x="810768" y="5657088"/>
            <a:ext cx="10104120" cy="692150"/>
            <a:chOff x="810768" y="5657088"/>
            <a:chExt cx="10104120" cy="692150"/>
          </a:xfrm>
        </p:grpSpPr>
        <p:sp>
          <p:nvSpPr>
            <p:cNvPr id="25" name="object 25"/>
            <p:cNvSpPr/>
            <p:nvPr/>
          </p:nvSpPr>
          <p:spPr>
            <a:xfrm>
              <a:off x="816864" y="5663184"/>
              <a:ext cx="10092055" cy="679450"/>
            </a:xfrm>
            <a:custGeom>
              <a:avLst/>
              <a:gdLst/>
              <a:ahLst/>
              <a:cxnLst/>
              <a:rect l="l" t="t" r="r" b="b"/>
              <a:pathLst>
                <a:path w="10092055" h="679450">
                  <a:moveTo>
                    <a:pt x="9979025" y="0"/>
                  </a:moveTo>
                  <a:lnTo>
                    <a:pt x="112776" y="0"/>
                  </a:lnTo>
                  <a:lnTo>
                    <a:pt x="68884" y="8902"/>
                  </a:lnTo>
                  <a:lnTo>
                    <a:pt x="33032" y="33172"/>
                  </a:lnTo>
                  <a:lnTo>
                    <a:pt x="8864" y="69164"/>
                  </a:lnTo>
                  <a:lnTo>
                    <a:pt x="0" y="113245"/>
                  </a:lnTo>
                  <a:lnTo>
                    <a:pt x="0" y="566204"/>
                  </a:lnTo>
                  <a:lnTo>
                    <a:pt x="8864" y="610285"/>
                  </a:lnTo>
                  <a:lnTo>
                    <a:pt x="33032" y="646277"/>
                  </a:lnTo>
                  <a:lnTo>
                    <a:pt x="68884" y="670547"/>
                  </a:lnTo>
                  <a:lnTo>
                    <a:pt x="112776" y="679449"/>
                  </a:lnTo>
                  <a:lnTo>
                    <a:pt x="9979025" y="679449"/>
                  </a:lnTo>
                  <a:lnTo>
                    <a:pt x="10022840" y="670547"/>
                  </a:lnTo>
                  <a:lnTo>
                    <a:pt x="10058781" y="646277"/>
                  </a:lnTo>
                  <a:lnTo>
                    <a:pt x="10082911" y="610285"/>
                  </a:lnTo>
                  <a:lnTo>
                    <a:pt x="10091801" y="566204"/>
                  </a:lnTo>
                  <a:lnTo>
                    <a:pt x="10091801" y="113245"/>
                  </a:lnTo>
                  <a:lnTo>
                    <a:pt x="10082911" y="69164"/>
                  </a:lnTo>
                  <a:lnTo>
                    <a:pt x="10058781" y="33172"/>
                  </a:lnTo>
                  <a:lnTo>
                    <a:pt x="10022840" y="8902"/>
                  </a:lnTo>
                  <a:lnTo>
                    <a:pt x="9979025" y="0"/>
                  </a:lnTo>
                  <a:close/>
                </a:path>
              </a:pathLst>
            </a:custGeom>
            <a:solidFill>
              <a:srgbClr val="F4AE81"/>
            </a:solidFill>
          </p:spPr>
          <p:txBody>
            <a:bodyPr wrap="square" lIns="0" tIns="0" rIns="0" bIns="0" rtlCol="0"/>
            <a:lstStyle/>
            <a:p>
              <a:endParaRPr dirty="0"/>
            </a:p>
          </p:txBody>
        </p:sp>
        <p:sp>
          <p:nvSpPr>
            <p:cNvPr id="26" name="object 26"/>
            <p:cNvSpPr/>
            <p:nvPr/>
          </p:nvSpPr>
          <p:spPr>
            <a:xfrm>
              <a:off x="816864" y="5663184"/>
              <a:ext cx="10092055" cy="679450"/>
            </a:xfrm>
            <a:custGeom>
              <a:avLst/>
              <a:gdLst/>
              <a:ahLst/>
              <a:cxnLst/>
              <a:rect l="l" t="t" r="r" b="b"/>
              <a:pathLst>
                <a:path w="10092055" h="679450">
                  <a:moveTo>
                    <a:pt x="0" y="113245"/>
                  </a:moveTo>
                  <a:lnTo>
                    <a:pt x="8864" y="69164"/>
                  </a:lnTo>
                  <a:lnTo>
                    <a:pt x="33032" y="33172"/>
                  </a:lnTo>
                  <a:lnTo>
                    <a:pt x="68884" y="8902"/>
                  </a:lnTo>
                  <a:lnTo>
                    <a:pt x="112776" y="0"/>
                  </a:lnTo>
                  <a:lnTo>
                    <a:pt x="9979025" y="0"/>
                  </a:lnTo>
                  <a:lnTo>
                    <a:pt x="10022840" y="8902"/>
                  </a:lnTo>
                  <a:lnTo>
                    <a:pt x="10058781" y="33172"/>
                  </a:lnTo>
                  <a:lnTo>
                    <a:pt x="10082911" y="69164"/>
                  </a:lnTo>
                  <a:lnTo>
                    <a:pt x="10091801" y="113245"/>
                  </a:lnTo>
                  <a:lnTo>
                    <a:pt x="10091801" y="566204"/>
                  </a:lnTo>
                  <a:lnTo>
                    <a:pt x="10082911" y="610285"/>
                  </a:lnTo>
                  <a:lnTo>
                    <a:pt x="10058781" y="646277"/>
                  </a:lnTo>
                  <a:lnTo>
                    <a:pt x="10022840" y="670547"/>
                  </a:lnTo>
                  <a:lnTo>
                    <a:pt x="9979025" y="679449"/>
                  </a:lnTo>
                  <a:lnTo>
                    <a:pt x="112776" y="679449"/>
                  </a:lnTo>
                  <a:lnTo>
                    <a:pt x="68884" y="670547"/>
                  </a:lnTo>
                  <a:lnTo>
                    <a:pt x="33032" y="646277"/>
                  </a:lnTo>
                  <a:lnTo>
                    <a:pt x="8864" y="610285"/>
                  </a:lnTo>
                  <a:lnTo>
                    <a:pt x="0" y="566204"/>
                  </a:lnTo>
                  <a:lnTo>
                    <a:pt x="0" y="113245"/>
                  </a:lnTo>
                  <a:close/>
                </a:path>
              </a:pathLst>
            </a:custGeom>
            <a:ln w="12192">
              <a:solidFill>
                <a:srgbClr val="426F9B"/>
              </a:solidFill>
            </a:ln>
          </p:spPr>
          <p:txBody>
            <a:bodyPr wrap="square" lIns="0" tIns="0" rIns="0" bIns="0" rtlCol="0"/>
            <a:lstStyle/>
            <a:p>
              <a:endParaRPr/>
            </a:p>
          </p:txBody>
        </p:sp>
      </p:grpSp>
      <p:sp>
        <p:nvSpPr>
          <p:cNvPr id="27" name="object 27"/>
          <p:cNvSpPr txBox="1"/>
          <p:nvPr/>
        </p:nvSpPr>
        <p:spPr>
          <a:xfrm>
            <a:off x="5202936" y="5769868"/>
            <a:ext cx="2950464" cy="382156"/>
          </a:xfrm>
          <a:prstGeom prst="rect">
            <a:avLst/>
          </a:prstGeom>
        </p:spPr>
        <p:txBody>
          <a:bodyPr vert="horz" wrap="square" lIns="0" tIns="12700" rIns="0" bIns="0" rtlCol="0">
            <a:spAutoFit/>
          </a:bodyPr>
          <a:lstStyle/>
          <a:p>
            <a:pPr marL="12700">
              <a:lnSpc>
                <a:spcPct val="100000"/>
              </a:lnSpc>
              <a:spcBef>
                <a:spcPts val="100"/>
              </a:spcBef>
            </a:pPr>
            <a:r>
              <a:rPr sz="2400" spc="-5" dirty="0">
                <a:latin typeface="Calibri"/>
                <a:cs typeface="Calibri"/>
              </a:rPr>
              <a:t>E</a:t>
            </a:r>
            <a:r>
              <a:rPr sz="2400" spc="10" dirty="0">
                <a:latin typeface="Calibri"/>
                <a:cs typeface="Calibri"/>
              </a:rPr>
              <a:t>n</a:t>
            </a:r>
            <a:r>
              <a:rPr sz="2400" dirty="0">
                <a:latin typeface="Calibri"/>
                <a:cs typeface="Calibri"/>
              </a:rPr>
              <a:t>d</a:t>
            </a:r>
            <a:r>
              <a:rPr sz="2400" spc="-125" dirty="0">
                <a:latin typeface="Calibri"/>
                <a:cs typeface="Calibri"/>
              </a:rPr>
              <a:t> </a:t>
            </a:r>
            <a:r>
              <a:rPr sz="2400" dirty="0">
                <a:latin typeface="Calibri"/>
                <a:cs typeface="Calibri"/>
              </a:rPr>
              <a:t>U</a:t>
            </a:r>
            <a:r>
              <a:rPr sz="2400" spc="-10" dirty="0">
                <a:latin typeface="Calibri"/>
                <a:cs typeface="Calibri"/>
              </a:rPr>
              <a:t>s</a:t>
            </a:r>
            <a:r>
              <a:rPr sz="2400" dirty="0">
                <a:latin typeface="Calibri"/>
                <a:cs typeface="Calibri"/>
              </a:rPr>
              <a:t>er</a:t>
            </a:r>
          </a:p>
        </p:txBody>
      </p:sp>
      <p:grpSp>
        <p:nvGrpSpPr>
          <p:cNvPr id="28" name="object 28"/>
          <p:cNvGrpSpPr/>
          <p:nvPr/>
        </p:nvGrpSpPr>
        <p:grpSpPr>
          <a:xfrm>
            <a:off x="6373114" y="2569210"/>
            <a:ext cx="2076450" cy="692150"/>
            <a:chOff x="6373114" y="2569210"/>
            <a:chExt cx="2076450" cy="692150"/>
          </a:xfrm>
        </p:grpSpPr>
        <p:sp>
          <p:nvSpPr>
            <p:cNvPr id="29" name="object 29"/>
            <p:cNvSpPr/>
            <p:nvPr/>
          </p:nvSpPr>
          <p:spPr>
            <a:xfrm>
              <a:off x="6379464" y="2575560"/>
              <a:ext cx="2063750" cy="679450"/>
            </a:xfrm>
            <a:custGeom>
              <a:avLst/>
              <a:gdLst/>
              <a:ahLst/>
              <a:cxnLst/>
              <a:rect l="l" t="t" r="r" b="b"/>
              <a:pathLst>
                <a:path w="2063750" h="679450">
                  <a:moveTo>
                    <a:pt x="1950465" y="0"/>
                  </a:moveTo>
                  <a:lnTo>
                    <a:pt x="112775" y="0"/>
                  </a:lnTo>
                  <a:lnTo>
                    <a:pt x="68834" y="8889"/>
                  </a:lnTo>
                  <a:lnTo>
                    <a:pt x="33020" y="33147"/>
                  </a:lnTo>
                  <a:lnTo>
                    <a:pt x="8889" y="69214"/>
                  </a:lnTo>
                  <a:lnTo>
                    <a:pt x="0" y="113284"/>
                  </a:lnTo>
                  <a:lnTo>
                    <a:pt x="0" y="566165"/>
                  </a:lnTo>
                  <a:lnTo>
                    <a:pt x="8889" y="610235"/>
                  </a:lnTo>
                  <a:lnTo>
                    <a:pt x="33020" y="646302"/>
                  </a:lnTo>
                  <a:lnTo>
                    <a:pt x="68834" y="670560"/>
                  </a:lnTo>
                  <a:lnTo>
                    <a:pt x="112775" y="679450"/>
                  </a:lnTo>
                  <a:lnTo>
                    <a:pt x="1950465" y="679450"/>
                  </a:lnTo>
                  <a:lnTo>
                    <a:pt x="1994408" y="670560"/>
                  </a:lnTo>
                  <a:lnTo>
                    <a:pt x="2030221" y="646302"/>
                  </a:lnTo>
                  <a:lnTo>
                    <a:pt x="2054352" y="610235"/>
                  </a:lnTo>
                  <a:lnTo>
                    <a:pt x="2063241" y="566165"/>
                  </a:lnTo>
                  <a:lnTo>
                    <a:pt x="2063241" y="113284"/>
                  </a:lnTo>
                  <a:lnTo>
                    <a:pt x="2054352" y="69214"/>
                  </a:lnTo>
                  <a:lnTo>
                    <a:pt x="2030221" y="33147"/>
                  </a:lnTo>
                  <a:lnTo>
                    <a:pt x="1994408" y="8889"/>
                  </a:lnTo>
                  <a:lnTo>
                    <a:pt x="1950465" y="0"/>
                  </a:lnTo>
                  <a:close/>
                </a:path>
              </a:pathLst>
            </a:custGeom>
            <a:solidFill>
              <a:srgbClr val="FFD966"/>
            </a:solidFill>
          </p:spPr>
          <p:txBody>
            <a:bodyPr wrap="square" lIns="0" tIns="0" rIns="0" bIns="0" rtlCol="0"/>
            <a:lstStyle/>
            <a:p>
              <a:endParaRPr/>
            </a:p>
          </p:txBody>
        </p:sp>
        <p:sp>
          <p:nvSpPr>
            <p:cNvPr id="30" name="object 30"/>
            <p:cNvSpPr/>
            <p:nvPr/>
          </p:nvSpPr>
          <p:spPr>
            <a:xfrm>
              <a:off x="6379464" y="2575560"/>
              <a:ext cx="2063750" cy="679450"/>
            </a:xfrm>
            <a:custGeom>
              <a:avLst/>
              <a:gdLst/>
              <a:ahLst/>
              <a:cxnLst/>
              <a:rect l="l" t="t" r="r" b="b"/>
              <a:pathLst>
                <a:path w="2063750" h="679450">
                  <a:moveTo>
                    <a:pt x="0" y="113284"/>
                  </a:moveTo>
                  <a:lnTo>
                    <a:pt x="8889" y="69214"/>
                  </a:lnTo>
                  <a:lnTo>
                    <a:pt x="33020" y="33147"/>
                  </a:lnTo>
                  <a:lnTo>
                    <a:pt x="68834" y="8889"/>
                  </a:lnTo>
                  <a:lnTo>
                    <a:pt x="112775" y="0"/>
                  </a:lnTo>
                  <a:lnTo>
                    <a:pt x="1950465" y="0"/>
                  </a:lnTo>
                  <a:lnTo>
                    <a:pt x="1994408" y="8889"/>
                  </a:lnTo>
                  <a:lnTo>
                    <a:pt x="2030221" y="33147"/>
                  </a:lnTo>
                  <a:lnTo>
                    <a:pt x="2054352" y="69214"/>
                  </a:lnTo>
                  <a:lnTo>
                    <a:pt x="2063241" y="113284"/>
                  </a:lnTo>
                  <a:lnTo>
                    <a:pt x="2063241" y="566165"/>
                  </a:lnTo>
                  <a:lnTo>
                    <a:pt x="2054352" y="610235"/>
                  </a:lnTo>
                  <a:lnTo>
                    <a:pt x="2030221" y="646302"/>
                  </a:lnTo>
                  <a:lnTo>
                    <a:pt x="1994408" y="670560"/>
                  </a:lnTo>
                  <a:lnTo>
                    <a:pt x="1950465" y="679450"/>
                  </a:lnTo>
                  <a:lnTo>
                    <a:pt x="112775" y="679450"/>
                  </a:lnTo>
                  <a:lnTo>
                    <a:pt x="68834" y="670560"/>
                  </a:lnTo>
                  <a:lnTo>
                    <a:pt x="33020" y="646302"/>
                  </a:lnTo>
                  <a:lnTo>
                    <a:pt x="8889" y="610235"/>
                  </a:lnTo>
                  <a:lnTo>
                    <a:pt x="0" y="566165"/>
                  </a:lnTo>
                  <a:lnTo>
                    <a:pt x="0" y="113284"/>
                  </a:lnTo>
                  <a:close/>
                </a:path>
              </a:pathLst>
            </a:custGeom>
            <a:ln w="12192">
              <a:solidFill>
                <a:srgbClr val="426F9B"/>
              </a:solidFill>
            </a:ln>
          </p:spPr>
          <p:txBody>
            <a:bodyPr wrap="square" lIns="0" tIns="0" rIns="0" bIns="0" rtlCol="0"/>
            <a:lstStyle/>
            <a:p>
              <a:endParaRPr/>
            </a:p>
          </p:txBody>
        </p:sp>
      </p:grpSp>
      <p:sp>
        <p:nvSpPr>
          <p:cNvPr id="31" name="object 31"/>
          <p:cNvSpPr txBox="1"/>
          <p:nvPr/>
        </p:nvSpPr>
        <p:spPr>
          <a:xfrm>
            <a:off x="6913880" y="2599131"/>
            <a:ext cx="992505" cy="574675"/>
          </a:xfrm>
          <a:prstGeom prst="rect">
            <a:avLst/>
          </a:prstGeom>
        </p:spPr>
        <p:txBody>
          <a:bodyPr vert="horz" wrap="square" lIns="0" tIns="12700" rIns="0" bIns="0" rtlCol="0">
            <a:spAutoFit/>
          </a:bodyPr>
          <a:lstStyle/>
          <a:p>
            <a:pPr marL="79375">
              <a:lnSpc>
                <a:spcPct val="100000"/>
              </a:lnSpc>
              <a:spcBef>
                <a:spcPts val="100"/>
              </a:spcBef>
            </a:pPr>
            <a:r>
              <a:rPr sz="1800" spc="-10" dirty="0">
                <a:solidFill>
                  <a:srgbClr val="FFFFFF"/>
                </a:solidFill>
                <a:latin typeface="Calibri"/>
                <a:cs typeface="Calibri"/>
              </a:rPr>
              <a:t>Last</a:t>
            </a:r>
            <a:r>
              <a:rPr sz="1800" spc="-60" dirty="0">
                <a:solidFill>
                  <a:srgbClr val="FFFFFF"/>
                </a:solidFill>
                <a:latin typeface="Calibri"/>
                <a:cs typeface="Calibri"/>
              </a:rPr>
              <a:t> </a:t>
            </a:r>
            <a:r>
              <a:rPr sz="1800" spc="-10" dirty="0">
                <a:solidFill>
                  <a:srgbClr val="FFFFFF"/>
                </a:solidFill>
                <a:latin typeface="Calibri"/>
                <a:cs typeface="Calibri"/>
              </a:rPr>
              <a:t>Mile</a:t>
            </a:r>
            <a:endParaRPr sz="1800" dirty="0">
              <a:latin typeface="Calibri"/>
              <a:cs typeface="Calibri"/>
            </a:endParaRPr>
          </a:p>
          <a:p>
            <a:pPr marL="12700">
              <a:lnSpc>
                <a:spcPct val="100000"/>
              </a:lnSpc>
              <a:spcBef>
                <a:spcPts val="5"/>
              </a:spcBef>
            </a:pPr>
            <a:r>
              <a:rPr sz="1800" spc="-5" dirty="0">
                <a:solidFill>
                  <a:srgbClr val="FFFFFF"/>
                </a:solidFill>
                <a:latin typeface="Calibri"/>
                <a:cs typeface="Calibri"/>
              </a:rPr>
              <a:t>C</a:t>
            </a:r>
            <a:r>
              <a:rPr sz="1800" spc="10" dirty="0">
                <a:solidFill>
                  <a:srgbClr val="FFFFFF"/>
                </a:solidFill>
                <a:latin typeface="Calibri"/>
                <a:cs typeface="Calibri"/>
              </a:rPr>
              <a:t>o</a:t>
            </a:r>
            <a:r>
              <a:rPr sz="1800" spc="-10" dirty="0">
                <a:solidFill>
                  <a:srgbClr val="FFFFFF"/>
                </a:solidFill>
                <a:latin typeface="Calibri"/>
                <a:cs typeface="Calibri"/>
              </a:rPr>
              <a:t>nne</a:t>
            </a:r>
            <a:r>
              <a:rPr sz="1800" spc="5" dirty="0">
                <a:solidFill>
                  <a:srgbClr val="FFFFFF"/>
                </a:solidFill>
                <a:latin typeface="Calibri"/>
                <a:cs typeface="Calibri"/>
              </a:rPr>
              <a:t>c</a:t>
            </a:r>
            <a:r>
              <a:rPr sz="1800" spc="-30" dirty="0">
                <a:solidFill>
                  <a:srgbClr val="FFFFFF"/>
                </a:solidFill>
                <a:latin typeface="Calibri"/>
                <a:cs typeface="Calibri"/>
              </a:rPr>
              <a:t>t</a:t>
            </a:r>
            <a:r>
              <a:rPr sz="1800" spc="10" dirty="0">
                <a:solidFill>
                  <a:srgbClr val="FFFFFF"/>
                </a:solidFill>
                <a:latin typeface="Calibri"/>
                <a:cs typeface="Calibri"/>
              </a:rPr>
              <a:t>o</a:t>
            </a:r>
            <a:r>
              <a:rPr sz="1800" dirty="0">
                <a:solidFill>
                  <a:srgbClr val="FFFFFF"/>
                </a:solidFill>
                <a:latin typeface="Calibri"/>
                <a:cs typeface="Calibri"/>
              </a:rPr>
              <a:t>r</a:t>
            </a:r>
            <a:endParaRPr sz="1800" dirty="0">
              <a:latin typeface="Calibri"/>
              <a:cs typeface="Calibri"/>
            </a:endParaRPr>
          </a:p>
        </p:txBody>
      </p:sp>
      <p:grpSp>
        <p:nvGrpSpPr>
          <p:cNvPr id="32" name="object 32"/>
          <p:cNvGrpSpPr/>
          <p:nvPr/>
        </p:nvGrpSpPr>
        <p:grpSpPr>
          <a:xfrm>
            <a:off x="9454642" y="2584450"/>
            <a:ext cx="1831975" cy="688975"/>
            <a:chOff x="9454642" y="2584450"/>
            <a:chExt cx="1831975" cy="688975"/>
          </a:xfrm>
        </p:grpSpPr>
        <p:sp>
          <p:nvSpPr>
            <p:cNvPr id="33" name="object 33"/>
            <p:cNvSpPr/>
            <p:nvPr/>
          </p:nvSpPr>
          <p:spPr>
            <a:xfrm>
              <a:off x="9460992" y="2590800"/>
              <a:ext cx="1819275" cy="676275"/>
            </a:xfrm>
            <a:custGeom>
              <a:avLst/>
              <a:gdLst/>
              <a:ahLst/>
              <a:cxnLst/>
              <a:rect l="l" t="t" r="r" b="b"/>
              <a:pathLst>
                <a:path w="1819275" h="676275">
                  <a:moveTo>
                    <a:pt x="1706499" y="0"/>
                  </a:moveTo>
                  <a:lnTo>
                    <a:pt x="112522" y="0"/>
                  </a:lnTo>
                  <a:lnTo>
                    <a:pt x="68833" y="8889"/>
                  </a:lnTo>
                  <a:lnTo>
                    <a:pt x="33019" y="33020"/>
                  </a:lnTo>
                  <a:lnTo>
                    <a:pt x="8889" y="68834"/>
                  </a:lnTo>
                  <a:lnTo>
                    <a:pt x="0" y="112649"/>
                  </a:lnTo>
                  <a:lnTo>
                    <a:pt x="0" y="563499"/>
                  </a:lnTo>
                  <a:lnTo>
                    <a:pt x="8889" y="607313"/>
                  </a:lnTo>
                  <a:lnTo>
                    <a:pt x="33019" y="643127"/>
                  </a:lnTo>
                  <a:lnTo>
                    <a:pt x="68833" y="667258"/>
                  </a:lnTo>
                  <a:lnTo>
                    <a:pt x="112522" y="676148"/>
                  </a:lnTo>
                  <a:lnTo>
                    <a:pt x="1706499" y="676148"/>
                  </a:lnTo>
                  <a:lnTo>
                    <a:pt x="1750313" y="667258"/>
                  </a:lnTo>
                  <a:lnTo>
                    <a:pt x="1786127" y="643127"/>
                  </a:lnTo>
                  <a:lnTo>
                    <a:pt x="1810257" y="607313"/>
                  </a:lnTo>
                  <a:lnTo>
                    <a:pt x="1819148" y="563499"/>
                  </a:lnTo>
                  <a:lnTo>
                    <a:pt x="1819148" y="112649"/>
                  </a:lnTo>
                  <a:lnTo>
                    <a:pt x="1810257" y="68834"/>
                  </a:lnTo>
                  <a:lnTo>
                    <a:pt x="1786127" y="33020"/>
                  </a:lnTo>
                  <a:lnTo>
                    <a:pt x="1750313" y="8889"/>
                  </a:lnTo>
                  <a:lnTo>
                    <a:pt x="1706499" y="0"/>
                  </a:lnTo>
                  <a:close/>
                </a:path>
              </a:pathLst>
            </a:custGeom>
            <a:solidFill>
              <a:srgbClr val="FFD966"/>
            </a:solidFill>
          </p:spPr>
          <p:txBody>
            <a:bodyPr wrap="square" lIns="0" tIns="0" rIns="0" bIns="0" rtlCol="0"/>
            <a:lstStyle/>
            <a:p>
              <a:endParaRPr/>
            </a:p>
          </p:txBody>
        </p:sp>
        <p:sp>
          <p:nvSpPr>
            <p:cNvPr id="34" name="object 34"/>
            <p:cNvSpPr/>
            <p:nvPr/>
          </p:nvSpPr>
          <p:spPr>
            <a:xfrm>
              <a:off x="9460992" y="2590800"/>
              <a:ext cx="1819275" cy="676275"/>
            </a:xfrm>
            <a:custGeom>
              <a:avLst/>
              <a:gdLst/>
              <a:ahLst/>
              <a:cxnLst/>
              <a:rect l="l" t="t" r="r" b="b"/>
              <a:pathLst>
                <a:path w="1819275" h="676275">
                  <a:moveTo>
                    <a:pt x="0" y="112649"/>
                  </a:moveTo>
                  <a:lnTo>
                    <a:pt x="8889" y="68834"/>
                  </a:lnTo>
                  <a:lnTo>
                    <a:pt x="33019" y="33020"/>
                  </a:lnTo>
                  <a:lnTo>
                    <a:pt x="68833" y="8889"/>
                  </a:lnTo>
                  <a:lnTo>
                    <a:pt x="112522" y="0"/>
                  </a:lnTo>
                  <a:lnTo>
                    <a:pt x="1706499" y="0"/>
                  </a:lnTo>
                  <a:lnTo>
                    <a:pt x="1750313" y="8889"/>
                  </a:lnTo>
                  <a:lnTo>
                    <a:pt x="1786127" y="33020"/>
                  </a:lnTo>
                  <a:lnTo>
                    <a:pt x="1810257" y="68834"/>
                  </a:lnTo>
                  <a:lnTo>
                    <a:pt x="1819148" y="112649"/>
                  </a:lnTo>
                  <a:lnTo>
                    <a:pt x="1819148" y="563499"/>
                  </a:lnTo>
                  <a:lnTo>
                    <a:pt x="1810257" y="607313"/>
                  </a:lnTo>
                  <a:lnTo>
                    <a:pt x="1786127" y="643127"/>
                  </a:lnTo>
                  <a:lnTo>
                    <a:pt x="1750313" y="667258"/>
                  </a:lnTo>
                  <a:lnTo>
                    <a:pt x="1706499" y="676148"/>
                  </a:lnTo>
                  <a:lnTo>
                    <a:pt x="112522" y="676148"/>
                  </a:lnTo>
                  <a:lnTo>
                    <a:pt x="68833" y="667258"/>
                  </a:lnTo>
                  <a:lnTo>
                    <a:pt x="33019" y="643127"/>
                  </a:lnTo>
                  <a:lnTo>
                    <a:pt x="8889" y="607313"/>
                  </a:lnTo>
                  <a:lnTo>
                    <a:pt x="0" y="563499"/>
                  </a:lnTo>
                  <a:lnTo>
                    <a:pt x="0" y="112649"/>
                  </a:lnTo>
                  <a:close/>
                </a:path>
              </a:pathLst>
            </a:custGeom>
            <a:ln w="12192">
              <a:solidFill>
                <a:srgbClr val="426F9B"/>
              </a:solidFill>
            </a:ln>
          </p:spPr>
          <p:txBody>
            <a:bodyPr wrap="square" lIns="0" tIns="0" rIns="0" bIns="0" rtlCol="0"/>
            <a:lstStyle/>
            <a:p>
              <a:endParaRPr/>
            </a:p>
          </p:txBody>
        </p:sp>
      </p:grpSp>
      <p:sp>
        <p:nvSpPr>
          <p:cNvPr id="35" name="object 35"/>
          <p:cNvSpPr txBox="1"/>
          <p:nvPr/>
        </p:nvSpPr>
        <p:spPr>
          <a:xfrm>
            <a:off x="10007854" y="2750261"/>
            <a:ext cx="703580" cy="300355"/>
          </a:xfrm>
          <a:prstGeom prst="rect">
            <a:avLst/>
          </a:prstGeom>
        </p:spPr>
        <p:txBody>
          <a:bodyPr vert="horz" wrap="square" lIns="0" tIns="12700" rIns="0" bIns="0" rtlCol="0">
            <a:spAutoFit/>
          </a:bodyPr>
          <a:lstStyle/>
          <a:p>
            <a:pPr marL="12700">
              <a:lnSpc>
                <a:spcPct val="100000"/>
              </a:lnSpc>
              <a:spcBef>
                <a:spcPts val="100"/>
              </a:spcBef>
            </a:pPr>
            <a:r>
              <a:rPr sz="1800" spc="-35" dirty="0">
                <a:solidFill>
                  <a:srgbClr val="FFFFFF"/>
                </a:solidFill>
                <a:latin typeface="Calibri"/>
                <a:cs typeface="Calibri"/>
              </a:rPr>
              <a:t>Traders</a:t>
            </a:r>
            <a:endParaRPr sz="1800" dirty="0">
              <a:latin typeface="Calibri"/>
              <a:cs typeface="Calibri"/>
            </a:endParaRPr>
          </a:p>
        </p:txBody>
      </p:sp>
      <p:grpSp>
        <p:nvGrpSpPr>
          <p:cNvPr id="36" name="object 36"/>
          <p:cNvGrpSpPr/>
          <p:nvPr/>
        </p:nvGrpSpPr>
        <p:grpSpPr>
          <a:xfrm>
            <a:off x="4044696" y="2471927"/>
            <a:ext cx="1539240" cy="3105785"/>
            <a:chOff x="4044696" y="2471927"/>
            <a:chExt cx="1539240" cy="3105785"/>
          </a:xfrm>
        </p:grpSpPr>
        <p:sp>
          <p:nvSpPr>
            <p:cNvPr id="37" name="object 37"/>
            <p:cNvSpPr/>
            <p:nvPr/>
          </p:nvSpPr>
          <p:spPr>
            <a:xfrm>
              <a:off x="4776216" y="2471927"/>
              <a:ext cx="76200" cy="3105785"/>
            </a:xfrm>
            <a:custGeom>
              <a:avLst/>
              <a:gdLst/>
              <a:ahLst/>
              <a:cxnLst/>
              <a:rect l="l" t="t" r="r" b="b"/>
              <a:pathLst>
                <a:path w="76200" h="3105785">
                  <a:moveTo>
                    <a:pt x="76200" y="3029458"/>
                  </a:moveTo>
                  <a:lnTo>
                    <a:pt x="44450" y="3029458"/>
                  </a:lnTo>
                  <a:lnTo>
                    <a:pt x="44450" y="0"/>
                  </a:lnTo>
                  <a:lnTo>
                    <a:pt x="31750" y="0"/>
                  </a:lnTo>
                  <a:lnTo>
                    <a:pt x="31750" y="3029458"/>
                  </a:lnTo>
                  <a:lnTo>
                    <a:pt x="0" y="3029458"/>
                  </a:lnTo>
                  <a:lnTo>
                    <a:pt x="38100" y="3105658"/>
                  </a:lnTo>
                  <a:lnTo>
                    <a:pt x="69850" y="3042158"/>
                  </a:lnTo>
                  <a:lnTo>
                    <a:pt x="76200" y="3029458"/>
                  </a:lnTo>
                  <a:close/>
                </a:path>
              </a:pathLst>
            </a:custGeom>
            <a:solidFill>
              <a:srgbClr val="5B9BD3"/>
            </a:solidFill>
          </p:spPr>
          <p:txBody>
            <a:bodyPr wrap="square" lIns="0" tIns="0" rIns="0" bIns="0" rtlCol="0"/>
            <a:lstStyle/>
            <a:p>
              <a:endParaRPr/>
            </a:p>
          </p:txBody>
        </p:sp>
        <p:sp>
          <p:nvSpPr>
            <p:cNvPr id="38" name="object 38"/>
            <p:cNvSpPr/>
            <p:nvPr/>
          </p:nvSpPr>
          <p:spPr>
            <a:xfrm>
              <a:off x="4050792" y="4087367"/>
              <a:ext cx="1527175" cy="819785"/>
            </a:xfrm>
            <a:custGeom>
              <a:avLst/>
              <a:gdLst/>
              <a:ahLst/>
              <a:cxnLst/>
              <a:rect l="l" t="t" r="r" b="b"/>
              <a:pathLst>
                <a:path w="1527175" h="819785">
                  <a:moveTo>
                    <a:pt x="1390015" y="0"/>
                  </a:moveTo>
                  <a:lnTo>
                    <a:pt x="136906" y="0"/>
                  </a:lnTo>
                  <a:lnTo>
                    <a:pt x="93599" y="6984"/>
                  </a:lnTo>
                  <a:lnTo>
                    <a:pt x="56007" y="26415"/>
                  </a:lnTo>
                  <a:lnTo>
                    <a:pt x="26416" y="56006"/>
                  </a:lnTo>
                  <a:lnTo>
                    <a:pt x="6985" y="93471"/>
                  </a:lnTo>
                  <a:lnTo>
                    <a:pt x="0" y="136651"/>
                  </a:lnTo>
                  <a:lnTo>
                    <a:pt x="0" y="683005"/>
                  </a:lnTo>
                  <a:lnTo>
                    <a:pt x="6985" y="726185"/>
                  </a:lnTo>
                  <a:lnTo>
                    <a:pt x="26416" y="763650"/>
                  </a:lnTo>
                  <a:lnTo>
                    <a:pt x="56007" y="793241"/>
                  </a:lnTo>
                  <a:lnTo>
                    <a:pt x="93599" y="812672"/>
                  </a:lnTo>
                  <a:lnTo>
                    <a:pt x="136906" y="819657"/>
                  </a:lnTo>
                  <a:lnTo>
                    <a:pt x="1390015" y="819657"/>
                  </a:lnTo>
                  <a:lnTo>
                    <a:pt x="1433322" y="812672"/>
                  </a:lnTo>
                  <a:lnTo>
                    <a:pt x="1470914" y="793241"/>
                  </a:lnTo>
                  <a:lnTo>
                    <a:pt x="1500505" y="763650"/>
                  </a:lnTo>
                  <a:lnTo>
                    <a:pt x="1519936" y="726185"/>
                  </a:lnTo>
                  <a:lnTo>
                    <a:pt x="1526921" y="683005"/>
                  </a:lnTo>
                  <a:lnTo>
                    <a:pt x="1526921" y="136651"/>
                  </a:lnTo>
                  <a:lnTo>
                    <a:pt x="1519936" y="93471"/>
                  </a:lnTo>
                  <a:lnTo>
                    <a:pt x="1500505" y="56006"/>
                  </a:lnTo>
                  <a:lnTo>
                    <a:pt x="1470914" y="26415"/>
                  </a:lnTo>
                  <a:lnTo>
                    <a:pt x="1433322" y="6984"/>
                  </a:lnTo>
                  <a:lnTo>
                    <a:pt x="1390015" y="0"/>
                  </a:lnTo>
                  <a:close/>
                </a:path>
              </a:pathLst>
            </a:custGeom>
            <a:solidFill>
              <a:srgbClr val="FFFFFF"/>
            </a:solidFill>
          </p:spPr>
          <p:txBody>
            <a:bodyPr wrap="square" lIns="0" tIns="0" rIns="0" bIns="0" rtlCol="0"/>
            <a:lstStyle/>
            <a:p>
              <a:endParaRPr/>
            </a:p>
          </p:txBody>
        </p:sp>
        <p:sp>
          <p:nvSpPr>
            <p:cNvPr id="39" name="object 39"/>
            <p:cNvSpPr/>
            <p:nvPr/>
          </p:nvSpPr>
          <p:spPr>
            <a:xfrm>
              <a:off x="4050792" y="4087367"/>
              <a:ext cx="1527175" cy="819785"/>
            </a:xfrm>
            <a:custGeom>
              <a:avLst/>
              <a:gdLst/>
              <a:ahLst/>
              <a:cxnLst/>
              <a:rect l="l" t="t" r="r" b="b"/>
              <a:pathLst>
                <a:path w="1527175" h="819785">
                  <a:moveTo>
                    <a:pt x="0" y="136651"/>
                  </a:moveTo>
                  <a:lnTo>
                    <a:pt x="6985" y="93471"/>
                  </a:lnTo>
                  <a:lnTo>
                    <a:pt x="26416" y="56006"/>
                  </a:lnTo>
                  <a:lnTo>
                    <a:pt x="56007" y="26415"/>
                  </a:lnTo>
                  <a:lnTo>
                    <a:pt x="93599" y="6984"/>
                  </a:lnTo>
                  <a:lnTo>
                    <a:pt x="136906" y="0"/>
                  </a:lnTo>
                  <a:lnTo>
                    <a:pt x="1390015" y="0"/>
                  </a:lnTo>
                  <a:lnTo>
                    <a:pt x="1433322" y="6984"/>
                  </a:lnTo>
                  <a:lnTo>
                    <a:pt x="1470914" y="26415"/>
                  </a:lnTo>
                  <a:lnTo>
                    <a:pt x="1500505" y="56006"/>
                  </a:lnTo>
                  <a:lnTo>
                    <a:pt x="1519936" y="93471"/>
                  </a:lnTo>
                  <a:lnTo>
                    <a:pt x="1526921" y="136651"/>
                  </a:lnTo>
                  <a:lnTo>
                    <a:pt x="1526921" y="683005"/>
                  </a:lnTo>
                  <a:lnTo>
                    <a:pt x="1519936" y="726185"/>
                  </a:lnTo>
                  <a:lnTo>
                    <a:pt x="1500505" y="763650"/>
                  </a:lnTo>
                  <a:lnTo>
                    <a:pt x="1470914" y="793241"/>
                  </a:lnTo>
                  <a:lnTo>
                    <a:pt x="1433322" y="812672"/>
                  </a:lnTo>
                  <a:lnTo>
                    <a:pt x="1390015" y="819657"/>
                  </a:lnTo>
                  <a:lnTo>
                    <a:pt x="136906" y="819657"/>
                  </a:lnTo>
                  <a:lnTo>
                    <a:pt x="93599" y="812672"/>
                  </a:lnTo>
                  <a:lnTo>
                    <a:pt x="56007" y="793241"/>
                  </a:lnTo>
                  <a:lnTo>
                    <a:pt x="26416" y="763650"/>
                  </a:lnTo>
                  <a:lnTo>
                    <a:pt x="6985" y="726185"/>
                  </a:lnTo>
                  <a:lnTo>
                    <a:pt x="0" y="683005"/>
                  </a:lnTo>
                  <a:lnTo>
                    <a:pt x="0" y="136651"/>
                  </a:lnTo>
                  <a:close/>
                </a:path>
              </a:pathLst>
            </a:custGeom>
            <a:ln w="12192">
              <a:solidFill>
                <a:srgbClr val="6EAC46"/>
              </a:solidFill>
            </a:ln>
          </p:spPr>
          <p:txBody>
            <a:bodyPr wrap="square" lIns="0" tIns="0" rIns="0" bIns="0" rtlCol="0"/>
            <a:lstStyle/>
            <a:p>
              <a:endParaRPr/>
            </a:p>
          </p:txBody>
        </p:sp>
      </p:grpSp>
      <p:sp>
        <p:nvSpPr>
          <p:cNvPr id="40" name="object 40"/>
          <p:cNvSpPr txBox="1"/>
          <p:nvPr/>
        </p:nvSpPr>
        <p:spPr>
          <a:xfrm>
            <a:off x="10445242" y="2119629"/>
            <a:ext cx="421005" cy="299720"/>
          </a:xfrm>
          <a:prstGeom prst="rect">
            <a:avLst/>
          </a:prstGeom>
        </p:spPr>
        <p:txBody>
          <a:bodyPr vert="horz" wrap="square" lIns="0" tIns="12700" rIns="0" bIns="0" rtlCol="0">
            <a:spAutoFit/>
          </a:bodyPr>
          <a:lstStyle/>
          <a:p>
            <a:pPr marL="12700">
              <a:lnSpc>
                <a:spcPct val="100000"/>
              </a:lnSpc>
              <a:spcBef>
                <a:spcPts val="100"/>
              </a:spcBef>
            </a:pPr>
            <a:r>
              <a:rPr lang="en-GB" spc="-5" dirty="0">
                <a:latin typeface="Calibri"/>
                <a:cs typeface="Calibri"/>
              </a:rPr>
              <a:t>10</a:t>
            </a:r>
            <a:r>
              <a:rPr sz="1800" spc="-5" dirty="0">
                <a:latin typeface="Calibri"/>
                <a:cs typeface="Calibri"/>
              </a:rPr>
              <a:t>%</a:t>
            </a:r>
            <a:endParaRPr sz="1800" dirty="0">
              <a:latin typeface="Calibri"/>
              <a:cs typeface="Calibri"/>
            </a:endParaRPr>
          </a:p>
        </p:txBody>
      </p:sp>
      <p:sp>
        <p:nvSpPr>
          <p:cNvPr id="41" name="object 41"/>
          <p:cNvSpPr txBox="1"/>
          <p:nvPr/>
        </p:nvSpPr>
        <p:spPr>
          <a:xfrm>
            <a:off x="7398766" y="2158441"/>
            <a:ext cx="421640" cy="300355"/>
          </a:xfrm>
          <a:prstGeom prst="rect">
            <a:avLst/>
          </a:prstGeom>
        </p:spPr>
        <p:txBody>
          <a:bodyPr vert="horz" wrap="square" lIns="0" tIns="12700" rIns="0" bIns="0" rtlCol="0">
            <a:spAutoFit/>
          </a:bodyPr>
          <a:lstStyle/>
          <a:p>
            <a:pPr marL="12700">
              <a:lnSpc>
                <a:spcPct val="100000"/>
              </a:lnSpc>
              <a:spcBef>
                <a:spcPts val="100"/>
              </a:spcBef>
            </a:pPr>
            <a:r>
              <a:rPr lang="en-GB" dirty="0">
                <a:latin typeface="Calibri"/>
                <a:cs typeface="Calibri"/>
              </a:rPr>
              <a:t>50</a:t>
            </a:r>
            <a:r>
              <a:rPr sz="1800" dirty="0">
                <a:latin typeface="Calibri"/>
                <a:cs typeface="Calibri"/>
              </a:rPr>
              <a:t>%</a:t>
            </a:r>
          </a:p>
        </p:txBody>
      </p:sp>
      <p:sp>
        <p:nvSpPr>
          <p:cNvPr id="42" name="object 42"/>
          <p:cNvSpPr txBox="1"/>
          <p:nvPr/>
        </p:nvSpPr>
        <p:spPr>
          <a:xfrm>
            <a:off x="4909184" y="2984753"/>
            <a:ext cx="452502" cy="289823"/>
          </a:xfrm>
          <a:prstGeom prst="rect">
            <a:avLst/>
          </a:prstGeom>
        </p:spPr>
        <p:txBody>
          <a:bodyPr vert="horz" wrap="square" lIns="0" tIns="12700" rIns="0" bIns="0" rtlCol="0">
            <a:spAutoFit/>
          </a:bodyPr>
          <a:lstStyle/>
          <a:p>
            <a:pPr marL="12700">
              <a:lnSpc>
                <a:spcPct val="100000"/>
              </a:lnSpc>
              <a:spcBef>
                <a:spcPts val="100"/>
              </a:spcBef>
            </a:pPr>
            <a:r>
              <a:rPr lang="en-GB" sz="1800" spc="-5" dirty="0">
                <a:latin typeface="Calibri"/>
                <a:cs typeface="Calibri"/>
              </a:rPr>
              <a:t>40</a:t>
            </a:r>
            <a:r>
              <a:rPr lang="en-GB" sz="1800" dirty="0">
                <a:latin typeface="Calibri"/>
                <a:cs typeface="Calibri"/>
              </a:rPr>
              <a:t>%</a:t>
            </a:r>
          </a:p>
        </p:txBody>
      </p:sp>
      <p:sp>
        <p:nvSpPr>
          <p:cNvPr id="43" name="object 43"/>
          <p:cNvSpPr txBox="1"/>
          <p:nvPr/>
        </p:nvSpPr>
        <p:spPr>
          <a:xfrm>
            <a:off x="4193285" y="4182236"/>
            <a:ext cx="1224915" cy="574040"/>
          </a:xfrm>
          <a:prstGeom prst="rect">
            <a:avLst/>
          </a:prstGeom>
        </p:spPr>
        <p:txBody>
          <a:bodyPr vert="horz" wrap="square" lIns="0" tIns="12700" rIns="0" bIns="0" rtlCol="0">
            <a:spAutoFit/>
          </a:bodyPr>
          <a:lstStyle/>
          <a:p>
            <a:pPr marL="421005" marR="5080" indent="-408940">
              <a:lnSpc>
                <a:spcPct val="100000"/>
              </a:lnSpc>
              <a:spcBef>
                <a:spcPts val="100"/>
              </a:spcBef>
            </a:pPr>
            <a:r>
              <a:rPr sz="1800" spc="-10" dirty="0">
                <a:latin typeface="Calibri"/>
                <a:cs typeface="Calibri"/>
              </a:rPr>
              <a:t>Direct</a:t>
            </a:r>
            <a:r>
              <a:rPr sz="1800" spc="-70" dirty="0">
                <a:latin typeface="Calibri"/>
                <a:cs typeface="Calibri"/>
              </a:rPr>
              <a:t> </a:t>
            </a:r>
            <a:r>
              <a:rPr sz="1800" spc="-15" dirty="0">
                <a:latin typeface="Calibri"/>
                <a:cs typeface="Calibri"/>
              </a:rPr>
              <a:t>to</a:t>
            </a:r>
            <a:r>
              <a:rPr sz="1800" spc="-55" dirty="0">
                <a:latin typeface="Calibri"/>
                <a:cs typeface="Calibri"/>
              </a:rPr>
              <a:t> </a:t>
            </a:r>
            <a:r>
              <a:rPr sz="1800" spc="-10" dirty="0">
                <a:latin typeface="Calibri"/>
                <a:cs typeface="Calibri"/>
              </a:rPr>
              <a:t>end </a:t>
            </a:r>
            <a:r>
              <a:rPr sz="1800" spc="-395" dirty="0">
                <a:latin typeface="Calibri"/>
                <a:cs typeface="Calibri"/>
              </a:rPr>
              <a:t> </a:t>
            </a:r>
            <a:r>
              <a:rPr sz="1800" spc="-10" dirty="0">
                <a:latin typeface="Calibri"/>
                <a:cs typeface="Calibri"/>
              </a:rPr>
              <a:t>user</a:t>
            </a:r>
            <a:endParaRPr sz="1800">
              <a:latin typeface="Calibri"/>
              <a:cs typeface="Calibri"/>
            </a:endParaRPr>
          </a:p>
        </p:txBody>
      </p:sp>
      <p:grpSp>
        <p:nvGrpSpPr>
          <p:cNvPr id="44" name="object 44"/>
          <p:cNvGrpSpPr/>
          <p:nvPr/>
        </p:nvGrpSpPr>
        <p:grpSpPr>
          <a:xfrm>
            <a:off x="9070847" y="4066032"/>
            <a:ext cx="2602865" cy="862330"/>
            <a:chOff x="9070847" y="4066032"/>
            <a:chExt cx="2602865" cy="862330"/>
          </a:xfrm>
        </p:grpSpPr>
        <p:sp>
          <p:nvSpPr>
            <p:cNvPr id="45" name="object 45"/>
            <p:cNvSpPr/>
            <p:nvPr/>
          </p:nvSpPr>
          <p:spPr>
            <a:xfrm>
              <a:off x="9076943" y="4072128"/>
              <a:ext cx="2590800" cy="850265"/>
            </a:xfrm>
            <a:custGeom>
              <a:avLst/>
              <a:gdLst/>
              <a:ahLst/>
              <a:cxnLst/>
              <a:rect l="l" t="t" r="r" b="b"/>
              <a:pathLst>
                <a:path w="2590800" h="850264">
                  <a:moveTo>
                    <a:pt x="2448432" y="0"/>
                  </a:moveTo>
                  <a:lnTo>
                    <a:pt x="141858" y="0"/>
                  </a:lnTo>
                  <a:lnTo>
                    <a:pt x="97027" y="7239"/>
                  </a:lnTo>
                  <a:lnTo>
                    <a:pt x="58038" y="27305"/>
                  </a:lnTo>
                  <a:lnTo>
                    <a:pt x="27431" y="58039"/>
                  </a:lnTo>
                  <a:lnTo>
                    <a:pt x="7238" y="96901"/>
                  </a:lnTo>
                  <a:lnTo>
                    <a:pt x="0" y="141605"/>
                  </a:lnTo>
                  <a:lnTo>
                    <a:pt x="0" y="708279"/>
                  </a:lnTo>
                  <a:lnTo>
                    <a:pt x="7238" y="752983"/>
                  </a:lnTo>
                  <a:lnTo>
                    <a:pt x="27431" y="791845"/>
                  </a:lnTo>
                  <a:lnTo>
                    <a:pt x="58038" y="822579"/>
                  </a:lnTo>
                  <a:lnTo>
                    <a:pt x="97027" y="842645"/>
                  </a:lnTo>
                  <a:lnTo>
                    <a:pt x="141858" y="849884"/>
                  </a:lnTo>
                  <a:lnTo>
                    <a:pt x="2448432" y="849884"/>
                  </a:lnTo>
                  <a:lnTo>
                    <a:pt x="2493263" y="842645"/>
                  </a:lnTo>
                  <a:lnTo>
                    <a:pt x="2532126" y="822579"/>
                  </a:lnTo>
                  <a:lnTo>
                    <a:pt x="2562859" y="791845"/>
                  </a:lnTo>
                  <a:lnTo>
                    <a:pt x="2583053" y="752983"/>
                  </a:lnTo>
                  <a:lnTo>
                    <a:pt x="2590291" y="708279"/>
                  </a:lnTo>
                  <a:lnTo>
                    <a:pt x="2590291" y="141605"/>
                  </a:lnTo>
                  <a:lnTo>
                    <a:pt x="2583053" y="96901"/>
                  </a:lnTo>
                  <a:lnTo>
                    <a:pt x="2562859" y="58039"/>
                  </a:lnTo>
                  <a:lnTo>
                    <a:pt x="2532126" y="27305"/>
                  </a:lnTo>
                  <a:lnTo>
                    <a:pt x="2493263" y="7239"/>
                  </a:lnTo>
                  <a:lnTo>
                    <a:pt x="2448432" y="0"/>
                  </a:lnTo>
                  <a:close/>
                </a:path>
              </a:pathLst>
            </a:custGeom>
            <a:solidFill>
              <a:srgbClr val="FFFFFF"/>
            </a:solidFill>
          </p:spPr>
          <p:txBody>
            <a:bodyPr wrap="square" lIns="0" tIns="0" rIns="0" bIns="0" rtlCol="0"/>
            <a:lstStyle/>
            <a:p>
              <a:endParaRPr/>
            </a:p>
          </p:txBody>
        </p:sp>
        <p:sp>
          <p:nvSpPr>
            <p:cNvPr id="46" name="object 46"/>
            <p:cNvSpPr/>
            <p:nvPr/>
          </p:nvSpPr>
          <p:spPr>
            <a:xfrm>
              <a:off x="9076943" y="4072128"/>
              <a:ext cx="2590800" cy="850265"/>
            </a:xfrm>
            <a:custGeom>
              <a:avLst/>
              <a:gdLst/>
              <a:ahLst/>
              <a:cxnLst/>
              <a:rect l="l" t="t" r="r" b="b"/>
              <a:pathLst>
                <a:path w="2590800" h="850264">
                  <a:moveTo>
                    <a:pt x="0" y="141605"/>
                  </a:moveTo>
                  <a:lnTo>
                    <a:pt x="7238" y="96901"/>
                  </a:lnTo>
                  <a:lnTo>
                    <a:pt x="27431" y="58039"/>
                  </a:lnTo>
                  <a:lnTo>
                    <a:pt x="58038" y="27305"/>
                  </a:lnTo>
                  <a:lnTo>
                    <a:pt x="97027" y="7239"/>
                  </a:lnTo>
                  <a:lnTo>
                    <a:pt x="141858" y="0"/>
                  </a:lnTo>
                  <a:lnTo>
                    <a:pt x="2448432" y="0"/>
                  </a:lnTo>
                  <a:lnTo>
                    <a:pt x="2493263" y="7239"/>
                  </a:lnTo>
                  <a:lnTo>
                    <a:pt x="2532126" y="27305"/>
                  </a:lnTo>
                  <a:lnTo>
                    <a:pt x="2562859" y="58039"/>
                  </a:lnTo>
                  <a:lnTo>
                    <a:pt x="2583053" y="96901"/>
                  </a:lnTo>
                  <a:lnTo>
                    <a:pt x="2590291" y="141605"/>
                  </a:lnTo>
                  <a:lnTo>
                    <a:pt x="2590291" y="708279"/>
                  </a:lnTo>
                  <a:lnTo>
                    <a:pt x="2583053" y="752983"/>
                  </a:lnTo>
                  <a:lnTo>
                    <a:pt x="2562859" y="791845"/>
                  </a:lnTo>
                  <a:lnTo>
                    <a:pt x="2532126" y="822579"/>
                  </a:lnTo>
                  <a:lnTo>
                    <a:pt x="2493263" y="842645"/>
                  </a:lnTo>
                  <a:lnTo>
                    <a:pt x="2448432" y="849884"/>
                  </a:lnTo>
                  <a:lnTo>
                    <a:pt x="141858" y="849884"/>
                  </a:lnTo>
                  <a:lnTo>
                    <a:pt x="97027" y="842645"/>
                  </a:lnTo>
                  <a:lnTo>
                    <a:pt x="58038" y="822579"/>
                  </a:lnTo>
                  <a:lnTo>
                    <a:pt x="27431" y="791845"/>
                  </a:lnTo>
                  <a:lnTo>
                    <a:pt x="7238" y="752983"/>
                  </a:lnTo>
                  <a:lnTo>
                    <a:pt x="0" y="708279"/>
                  </a:lnTo>
                  <a:lnTo>
                    <a:pt x="0" y="141605"/>
                  </a:lnTo>
                  <a:close/>
                </a:path>
              </a:pathLst>
            </a:custGeom>
            <a:ln w="12192">
              <a:solidFill>
                <a:srgbClr val="6EAC46"/>
              </a:solidFill>
            </a:ln>
          </p:spPr>
          <p:txBody>
            <a:bodyPr wrap="square" lIns="0" tIns="0" rIns="0" bIns="0" rtlCol="0"/>
            <a:lstStyle/>
            <a:p>
              <a:endParaRPr/>
            </a:p>
          </p:txBody>
        </p:sp>
      </p:grpSp>
      <p:sp>
        <p:nvSpPr>
          <p:cNvPr id="47" name="object 47"/>
          <p:cNvSpPr txBox="1"/>
          <p:nvPr/>
        </p:nvSpPr>
        <p:spPr>
          <a:xfrm>
            <a:off x="9227057" y="4182617"/>
            <a:ext cx="2273300" cy="574675"/>
          </a:xfrm>
          <a:prstGeom prst="rect">
            <a:avLst/>
          </a:prstGeom>
        </p:spPr>
        <p:txBody>
          <a:bodyPr vert="horz" wrap="square" lIns="0" tIns="12700" rIns="0" bIns="0" rtlCol="0">
            <a:spAutoFit/>
          </a:bodyPr>
          <a:lstStyle/>
          <a:p>
            <a:pPr marL="94615">
              <a:lnSpc>
                <a:spcPct val="100000"/>
              </a:lnSpc>
              <a:spcBef>
                <a:spcPts val="100"/>
              </a:spcBef>
            </a:pPr>
            <a:r>
              <a:rPr sz="1800" spc="-10" dirty="0">
                <a:latin typeface="Calibri"/>
                <a:cs typeface="Calibri"/>
              </a:rPr>
              <a:t>Through</a:t>
            </a:r>
            <a:r>
              <a:rPr sz="1800" spc="-20" dirty="0">
                <a:latin typeface="Calibri"/>
                <a:cs typeface="Calibri"/>
              </a:rPr>
              <a:t> </a:t>
            </a:r>
            <a:r>
              <a:rPr sz="1800" spc="-15" dirty="0">
                <a:latin typeface="Calibri"/>
                <a:cs typeface="Calibri"/>
              </a:rPr>
              <a:t>traders/</a:t>
            </a:r>
            <a:r>
              <a:rPr sz="1800" spc="-60" dirty="0">
                <a:latin typeface="Calibri"/>
                <a:cs typeface="Calibri"/>
              </a:rPr>
              <a:t> </a:t>
            </a:r>
            <a:r>
              <a:rPr sz="1800" spc="-15" dirty="0">
                <a:latin typeface="Calibri"/>
                <a:cs typeface="Calibri"/>
              </a:rPr>
              <a:t>large</a:t>
            </a:r>
            <a:endParaRPr sz="1800">
              <a:latin typeface="Calibri"/>
              <a:cs typeface="Calibri"/>
            </a:endParaRPr>
          </a:p>
          <a:p>
            <a:pPr marL="12700">
              <a:lnSpc>
                <a:spcPct val="100000"/>
              </a:lnSpc>
            </a:pPr>
            <a:r>
              <a:rPr sz="1800" spc="-15" dirty="0">
                <a:latin typeface="Calibri"/>
                <a:cs typeface="Calibri"/>
              </a:rPr>
              <a:t>distributors/wholesalers</a:t>
            </a:r>
            <a:endParaRPr sz="1800">
              <a:latin typeface="Calibri"/>
              <a:cs typeface="Calibri"/>
            </a:endParaRPr>
          </a:p>
        </p:txBody>
      </p:sp>
      <p:grpSp>
        <p:nvGrpSpPr>
          <p:cNvPr id="48" name="object 48"/>
          <p:cNvGrpSpPr/>
          <p:nvPr/>
        </p:nvGrpSpPr>
        <p:grpSpPr>
          <a:xfrm>
            <a:off x="6123432" y="2057400"/>
            <a:ext cx="4294505" cy="533400"/>
            <a:chOff x="6123432" y="2060448"/>
            <a:chExt cx="4294505" cy="533400"/>
          </a:xfrm>
        </p:grpSpPr>
        <p:sp>
          <p:nvSpPr>
            <p:cNvPr id="49" name="object 49"/>
            <p:cNvSpPr/>
            <p:nvPr/>
          </p:nvSpPr>
          <p:spPr>
            <a:xfrm>
              <a:off x="6128004" y="2068068"/>
              <a:ext cx="4261485" cy="3175"/>
            </a:xfrm>
            <a:custGeom>
              <a:avLst/>
              <a:gdLst/>
              <a:ahLst/>
              <a:cxnLst/>
              <a:rect l="l" t="t" r="r" b="b"/>
              <a:pathLst>
                <a:path w="4261484" h="3175">
                  <a:moveTo>
                    <a:pt x="0" y="0"/>
                  </a:moveTo>
                  <a:lnTo>
                    <a:pt x="4261104" y="2921"/>
                  </a:lnTo>
                </a:path>
              </a:pathLst>
            </a:custGeom>
            <a:ln w="9144">
              <a:solidFill>
                <a:srgbClr val="5B9BD3"/>
              </a:solidFill>
            </a:ln>
          </p:spPr>
          <p:txBody>
            <a:bodyPr wrap="square" lIns="0" tIns="0" rIns="0" bIns="0" rtlCol="0"/>
            <a:lstStyle/>
            <a:p>
              <a:endParaRPr/>
            </a:p>
          </p:txBody>
        </p:sp>
        <p:sp>
          <p:nvSpPr>
            <p:cNvPr id="50" name="object 50"/>
            <p:cNvSpPr/>
            <p:nvPr/>
          </p:nvSpPr>
          <p:spPr>
            <a:xfrm>
              <a:off x="7260336" y="2060447"/>
              <a:ext cx="3157855" cy="533400"/>
            </a:xfrm>
            <a:custGeom>
              <a:avLst/>
              <a:gdLst/>
              <a:ahLst/>
              <a:cxnLst/>
              <a:rect l="l" t="t" r="r" b="b"/>
              <a:pathLst>
                <a:path w="3157854" h="533400">
                  <a:moveTo>
                    <a:pt x="76073" y="438912"/>
                  </a:moveTo>
                  <a:lnTo>
                    <a:pt x="44323" y="440944"/>
                  </a:lnTo>
                  <a:lnTo>
                    <a:pt x="17653" y="7493"/>
                  </a:lnTo>
                  <a:lnTo>
                    <a:pt x="4953" y="8255"/>
                  </a:lnTo>
                  <a:lnTo>
                    <a:pt x="31623" y="441706"/>
                  </a:lnTo>
                  <a:lnTo>
                    <a:pt x="0" y="443738"/>
                  </a:lnTo>
                  <a:lnTo>
                    <a:pt x="42672" y="517652"/>
                  </a:lnTo>
                  <a:lnTo>
                    <a:pt x="76073" y="438912"/>
                  </a:lnTo>
                  <a:close/>
                </a:path>
                <a:path w="3157854" h="533400">
                  <a:moveTo>
                    <a:pt x="3157474" y="455295"/>
                  </a:moveTo>
                  <a:lnTo>
                    <a:pt x="3125724" y="456438"/>
                  </a:lnTo>
                  <a:lnTo>
                    <a:pt x="3110865" y="0"/>
                  </a:lnTo>
                  <a:lnTo>
                    <a:pt x="3098165" y="508"/>
                  </a:lnTo>
                  <a:lnTo>
                    <a:pt x="3113024" y="456819"/>
                  </a:lnTo>
                  <a:lnTo>
                    <a:pt x="3081274" y="457835"/>
                  </a:lnTo>
                  <a:lnTo>
                    <a:pt x="3121914" y="533146"/>
                  </a:lnTo>
                  <a:lnTo>
                    <a:pt x="3157474" y="455295"/>
                  </a:lnTo>
                  <a:close/>
                </a:path>
              </a:pathLst>
            </a:custGeom>
            <a:solidFill>
              <a:srgbClr val="5B9BD3"/>
            </a:solidFill>
          </p:spPr>
          <p:txBody>
            <a:bodyPr wrap="square" lIns="0" tIns="0" rIns="0" bIns="0" rtlCol="0"/>
            <a:lstStyle/>
            <a:p>
              <a:endParaRPr/>
            </a:p>
          </p:txBody>
        </p:sp>
      </p:grpSp>
      <p:grpSp>
        <p:nvGrpSpPr>
          <p:cNvPr id="51" name="object 51"/>
          <p:cNvGrpSpPr/>
          <p:nvPr/>
        </p:nvGrpSpPr>
        <p:grpSpPr>
          <a:xfrm>
            <a:off x="3304032" y="1307591"/>
            <a:ext cx="1426845" cy="368300"/>
            <a:chOff x="3304032" y="1307591"/>
            <a:chExt cx="1426845" cy="368300"/>
          </a:xfrm>
        </p:grpSpPr>
        <p:sp>
          <p:nvSpPr>
            <p:cNvPr id="52" name="object 52"/>
            <p:cNvSpPr/>
            <p:nvPr/>
          </p:nvSpPr>
          <p:spPr>
            <a:xfrm>
              <a:off x="3308604" y="1312163"/>
              <a:ext cx="1383665" cy="15240"/>
            </a:xfrm>
            <a:custGeom>
              <a:avLst/>
              <a:gdLst/>
              <a:ahLst/>
              <a:cxnLst/>
              <a:rect l="l" t="t" r="r" b="b"/>
              <a:pathLst>
                <a:path w="1383664" h="15240">
                  <a:moveTo>
                    <a:pt x="0" y="0"/>
                  </a:moveTo>
                  <a:lnTo>
                    <a:pt x="1383665" y="15239"/>
                  </a:lnTo>
                </a:path>
              </a:pathLst>
            </a:custGeom>
            <a:ln w="9143">
              <a:solidFill>
                <a:srgbClr val="5B9BD3"/>
              </a:solidFill>
            </a:ln>
          </p:spPr>
          <p:txBody>
            <a:bodyPr wrap="square" lIns="0" tIns="0" rIns="0" bIns="0" rtlCol="0"/>
            <a:lstStyle/>
            <a:p>
              <a:endParaRPr/>
            </a:p>
          </p:txBody>
        </p:sp>
        <p:sp>
          <p:nvSpPr>
            <p:cNvPr id="53" name="object 53"/>
            <p:cNvSpPr/>
            <p:nvPr/>
          </p:nvSpPr>
          <p:spPr>
            <a:xfrm>
              <a:off x="4654296" y="1341107"/>
              <a:ext cx="76200" cy="335280"/>
            </a:xfrm>
            <a:custGeom>
              <a:avLst/>
              <a:gdLst/>
              <a:ahLst/>
              <a:cxnLst/>
              <a:rect l="l" t="t" r="r" b="b"/>
              <a:pathLst>
                <a:path w="76200" h="335280">
                  <a:moveTo>
                    <a:pt x="76200" y="258203"/>
                  </a:moveTo>
                  <a:lnTo>
                    <a:pt x="44450" y="258203"/>
                  </a:lnTo>
                  <a:lnTo>
                    <a:pt x="44450" y="0"/>
                  </a:lnTo>
                  <a:lnTo>
                    <a:pt x="31750" y="0"/>
                  </a:lnTo>
                  <a:lnTo>
                    <a:pt x="31750" y="258203"/>
                  </a:lnTo>
                  <a:lnTo>
                    <a:pt x="0" y="258203"/>
                  </a:lnTo>
                  <a:lnTo>
                    <a:pt x="38100" y="334784"/>
                  </a:lnTo>
                  <a:lnTo>
                    <a:pt x="69850" y="270903"/>
                  </a:lnTo>
                  <a:lnTo>
                    <a:pt x="76200" y="258203"/>
                  </a:lnTo>
                  <a:close/>
                </a:path>
              </a:pathLst>
            </a:custGeom>
            <a:solidFill>
              <a:srgbClr val="5B9BD3"/>
            </a:solidFill>
          </p:spPr>
          <p:txBody>
            <a:bodyPr wrap="square" lIns="0" tIns="0" rIns="0" bIns="0" rtlCol="0"/>
            <a:lstStyle/>
            <a:p>
              <a:endParaRPr/>
            </a:p>
          </p:txBody>
        </p:sp>
      </p:grpSp>
      <p:sp>
        <p:nvSpPr>
          <p:cNvPr id="55" name="Rectangle 54"/>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733800" y="228600"/>
            <a:ext cx="3696970"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dirty="0">
                <a:solidFill>
                  <a:schemeClr val="bg1"/>
                </a:solidFill>
                <a:latin typeface="Calisto MT" panose="02040603050505030304" pitchFamily="18" charset="0"/>
                <a:cs typeface="Times New Roman" panose="02020603050405020304" pitchFamily="18" charset="0"/>
              </a:rPr>
              <a:t>Customer</a:t>
            </a:r>
            <a:r>
              <a:rPr lang="en-IN" sz="2800" b="0" i="0" spc="-160" dirty="0">
                <a:solidFill>
                  <a:schemeClr val="bg1"/>
                </a:solidFill>
                <a:latin typeface="Calisto MT" panose="02040603050505030304" pitchFamily="18" charset="0"/>
                <a:cs typeface="Times New Roman" panose="02020603050405020304" pitchFamily="18" charset="0"/>
              </a:rPr>
              <a:t> </a:t>
            </a:r>
            <a:r>
              <a:rPr lang="en-IN" sz="2800" b="0" i="0" spc="5" dirty="0">
                <a:solidFill>
                  <a:schemeClr val="bg1"/>
                </a:solidFill>
                <a:latin typeface="Calisto MT" panose="02040603050505030304" pitchFamily="18" charset="0"/>
                <a:cs typeface="Times New Roman" panose="02020603050405020304" pitchFamily="18" charset="0"/>
              </a:rPr>
              <a:t>Reach</a:t>
            </a:r>
            <a:endParaRPr lang="en-IN" sz="2800" b="0" i="0" dirty="0">
              <a:solidFill>
                <a:schemeClr val="bg1"/>
              </a:solidFill>
              <a:latin typeface="Calisto MT" panose="02040603050505030304" pitchFamily="18" charset="0"/>
              <a:cs typeface="Times New Roman" panose="02020603050405020304" pitchFamily="18" charset="0"/>
            </a:endParaRPr>
          </a:p>
        </p:txBody>
      </p:sp>
      <p:grpSp>
        <p:nvGrpSpPr>
          <p:cNvPr id="3" name="object 3"/>
          <p:cNvGrpSpPr/>
          <p:nvPr/>
        </p:nvGrpSpPr>
        <p:grpSpPr>
          <a:xfrm>
            <a:off x="0" y="6784551"/>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152400" y="6137354"/>
            <a:ext cx="3288487" cy="536151"/>
          </a:xfrm>
          <a:prstGeom prst="rect">
            <a:avLst/>
          </a:prstGeom>
        </p:spPr>
      </p:pic>
      <p:sp>
        <p:nvSpPr>
          <p:cNvPr id="8" name="object 8"/>
          <p:cNvSpPr txBox="1"/>
          <p:nvPr/>
        </p:nvSpPr>
        <p:spPr>
          <a:xfrm>
            <a:off x="513080" y="5252370"/>
            <a:ext cx="5017392" cy="321242"/>
          </a:xfrm>
          <a:prstGeom prst="rect">
            <a:avLst/>
          </a:prstGeom>
        </p:spPr>
        <p:txBody>
          <a:bodyPr vert="horz" wrap="square" lIns="0" tIns="13335" rIns="0" bIns="0" rtlCol="0">
            <a:spAutoFit/>
          </a:bodyPr>
          <a:lstStyle/>
          <a:p>
            <a:pPr marL="12700">
              <a:lnSpc>
                <a:spcPct val="100000"/>
              </a:lnSpc>
              <a:spcBef>
                <a:spcPts val="105"/>
              </a:spcBef>
            </a:pPr>
            <a:r>
              <a:rPr sz="2000" spc="-15" dirty="0">
                <a:latin typeface="Calibri"/>
                <a:cs typeface="Calibri"/>
              </a:rPr>
              <a:t>*Customers</a:t>
            </a:r>
            <a:r>
              <a:rPr sz="2000" spc="-50" dirty="0">
                <a:latin typeface="Calibri"/>
                <a:cs typeface="Calibri"/>
              </a:rPr>
              <a:t> </a:t>
            </a:r>
            <a:r>
              <a:rPr sz="2000" spc="-10" dirty="0">
                <a:latin typeface="Calibri"/>
                <a:cs typeface="Calibri"/>
              </a:rPr>
              <a:t>reached till</a:t>
            </a:r>
            <a:r>
              <a:rPr sz="2000" spc="15" dirty="0">
                <a:latin typeface="Calibri"/>
                <a:cs typeface="Calibri"/>
              </a:rPr>
              <a:t> </a:t>
            </a:r>
            <a:r>
              <a:rPr lang="en-GB" sz="2000" spc="-5" dirty="0">
                <a:latin typeface="Calibri"/>
                <a:cs typeface="Calibri"/>
              </a:rPr>
              <a:t>May 2023 </a:t>
            </a:r>
            <a:r>
              <a:rPr sz="2000" spc="-10" dirty="0">
                <a:latin typeface="Calibri"/>
                <a:cs typeface="Calibri"/>
              </a:rPr>
              <a:t>annualized.</a:t>
            </a:r>
            <a:endParaRPr sz="2000" dirty="0">
              <a:latin typeface="Calibri"/>
              <a:cs typeface="Calibri"/>
            </a:endParaRPr>
          </a:p>
        </p:txBody>
      </p:sp>
      <p:sp>
        <p:nvSpPr>
          <p:cNvPr id="9" name="object 9"/>
          <p:cNvSpPr txBox="1"/>
          <p:nvPr/>
        </p:nvSpPr>
        <p:spPr>
          <a:xfrm>
            <a:off x="513080" y="5690411"/>
            <a:ext cx="5582920" cy="321883"/>
          </a:xfrm>
          <a:prstGeom prst="rect">
            <a:avLst/>
          </a:prstGeom>
        </p:spPr>
        <p:txBody>
          <a:bodyPr vert="horz" wrap="square" lIns="0" tIns="13970" rIns="0" bIns="0" rtlCol="0">
            <a:spAutoFit/>
          </a:bodyPr>
          <a:lstStyle/>
          <a:p>
            <a:pPr marL="12700">
              <a:lnSpc>
                <a:spcPct val="100000"/>
              </a:lnSpc>
              <a:spcBef>
                <a:spcPts val="110"/>
              </a:spcBef>
            </a:pPr>
            <a:r>
              <a:rPr sz="2000" dirty="0">
                <a:latin typeface="Calibri"/>
                <a:cs typeface="Calibri"/>
              </a:rPr>
              <a:t>Number</a:t>
            </a:r>
            <a:r>
              <a:rPr sz="2000" spc="-50" dirty="0">
                <a:latin typeface="Calibri"/>
                <a:cs typeface="Calibri"/>
              </a:rPr>
              <a:t> </a:t>
            </a:r>
            <a:r>
              <a:rPr sz="2000" spc="-5" dirty="0">
                <a:latin typeface="Calibri"/>
                <a:cs typeface="Calibri"/>
              </a:rPr>
              <a:t>of</a:t>
            </a:r>
            <a:r>
              <a:rPr sz="2000" spc="5" dirty="0">
                <a:latin typeface="Calibri"/>
                <a:cs typeface="Calibri"/>
              </a:rPr>
              <a:t> </a:t>
            </a:r>
            <a:r>
              <a:rPr sz="2000" spc="-15" dirty="0">
                <a:latin typeface="Calibri"/>
                <a:cs typeface="Calibri"/>
              </a:rPr>
              <a:t>customers</a:t>
            </a:r>
            <a:r>
              <a:rPr sz="2000" spc="5" dirty="0">
                <a:latin typeface="Calibri"/>
                <a:cs typeface="Calibri"/>
              </a:rPr>
              <a:t> </a:t>
            </a:r>
            <a:r>
              <a:rPr sz="2000" spc="-10" dirty="0">
                <a:latin typeface="Calibri"/>
                <a:cs typeface="Calibri"/>
              </a:rPr>
              <a:t>transacted</a:t>
            </a:r>
            <a:r>
              <a:rPr sz="2000" spc="-35" dirty="0">
                <a:latin typeface="Calibri"/>
                <a:cs typeface="Calibri"/>
              </a:rPr>
              <a:t> </a:t>
            </a:r>
            <a:r>
              <a:rPr sz="2000" dirty="0">
                <a:latin typeface="Calibri"/>
                <a:cs typeface="Calibri"/>
              </a:rPr>
              <a:t>by</a:t>
            </a:r>
            <a:r>
              <a:rPr sz="2000" spc="-40" dirty="0">
                <a:latin typeface="Calibri"/>
                <a:cs typeface="Calibri"/>
              </a:rPr>
              <a:t> </a:t>
            </a:r>
            <a:r>
              <a:rPr sz="2000" spc="-5" dirty="0">
                <a:latin typeface="Calibri"/>
                <a:cs typeface="Calibri"/>
              </a:rPr>
              <a:t>BloomchemAG.</a:t>
            </a:r>
            <a:endParaRPr sz="2000" dirty="0">
              <a:latin typeface="Calibri"/>
              <a:cs typeface="Calibri"/>
            </a:endParaRPr>
          </a:p>
        </p:txBody>
      </p:sp>
      <p:sp>
        <p:nvSpPr>
          <p:cNvPr id="10" name="object 10"/>
          <p:cNvSpPr txBox="1"/>
          <p:nvPr/>
        </p:nvSpPr>
        <p:spPr>
          <a:xfrm>
            <a:off x="6661529" y="5260969"/>
            <a:ext cx="4692269" cy="321883"/>
          </a:xfrm>
          <a:prstGeom prst="rect">
            <a:avLst/>
          </a:prstGeom>
        </p:spPr>
        <p:txBody>
          <a:bodyPr vert="horz" wrap="square" lIns="0" tIns="13970" rIns="0" bIns="0" rtlCol="0">
            <a:spAutoFit/>
          </a:bodyPr>
          <a:lstStyle/>
          <a:p>
            <a:pPr marL="12700">
              <a:lnSpc>
                <a:spcPct val="100000"/>
              </a:lnSpc>
              <a:spcBef>
                <a:spcPts val="110"/>
              </a:spcBef>
            </a:pPr>
            <a:r>
              <a:rPr sz="2000" spc="-5" dirty="0">
                <a:latin typeface="Calibri"/>
                <a:cs typeface="Calibri"/>
              </a:rPr>
              <a:t>Our</a:t>
            </a:r>
            <a:r>
              <a:rPr sz="2000" spc="-40" dirty="0">
                <a:latin typeface="Calibri"/>
                <a:cs typeface="Calibri"/>
              </a:rPr>
              <a:t> </a:t>
            </a:r>
            <a:r>
              <a:rPr sz="2000" spc="-10" dirty="0">
                <a:latin typeface="Calibri"/>
                <a:cs typeface="Calibri"/>
              </a:rPr>
              <a:t>focus </a:t>
            </a:r>
            <a:r>
              <a:rPr sz="2000" spc="-5" dirty="0">
                <a:latin typeface="Calibri"/>
                <a:cs typeface="Calibri"/>
              </a:rPr>
              <a:t>is</a:t>
            </a:r>
            <a:r>
              <a:rPr sz="2000" spc="-35" dirty="0">
                <a:latin typeface="Calibri"/>
                <a:cs typeface="Calibri"/>
              </a:rPr>
              <a:t> </a:t>
            </a:r>
            <a:r>
              <a:rPr sz="2000" spc="-5" dirty="0">
                <a:latin typeface="Calibri"/>
                <a:cs typeface="Calibri"/>
              </a:rPr>
              <a:t>mainly</a:t>
            </a:r>
            <a:r>
              <a:rPr sz="2000" spc="-75" dirty="0">
                <a:latin typeface="Calibri"/>
                <a:cs typeface="Calibri"/>
              </a:rPr>
              <a:t> </a:t>
            </a:r>
            <a:r>
              <a:rPr sz="2000" dirty="0">
                <a:latin typeface="Calibri"/>
                <a:cs typeface="Calibri"/>
              </a:rPr>
              <a:t>on</a:t>
            </a:r>
            <a:r>
              <a:rPr sz="2000" spc="-10" dirty="0">
                <a:latin typeface="Calibri"/>
                <a:cs typeface="Calibri"/>
              </a:rPr>
              <a:t> </a:t>
            </a:r>
            <a:r>
              <a:rPr sz="2000" spc="-5" dirty="0">
                <a:latin typeface="Calibri"/>
                <a:cs typeface="Calibri"/>
              </a:rPr>
              <a:t>DDP</a:t>
            </a:r>
            <a:r>
              <a:rPr sz="2000" spc="5" dirty="0">
                <a:latin typeface="Calibri"/>
                <a:cs typeface="Calibri"/>
              </a:rPr>
              <a:t> </a:t>
            </a:r>
            <a:r>
              <a:rPr sz="2000" spc="-5" dirty="0">
                <a:latin typeface="Calibri"/>
                <a:cs typeface="Calibri"/>
              </a:rPr>
              <a:t>in</a:t>
            </a:r>
            <a:r>
              <a:rPr sz="2000" spc="-55" dirty="0">
                <a:latin typeface="Calibri"/>
                <a:cs typeface="Calibri"/>
              </a:rPr>
              <a:t> </a:t>
            </a:r>
            <a:r>
              <a:rPr sz="2000" spc="-10" dirty="0">
                <a:latin typeface="Calibri"/>
                <a:cs typeface="Calibri"/>
              </a:rPr>
              <a:t>delivery</a:t>
            </a:r>
            <a:r>
              <a:rPr sz="2000" spc="15" dirty="0">
                <a:latin typeface="Calibri"/>
                <a:cs typeface="Calibri"/>
              </a:rPr>
              <a:t> </a:t>
            </a:r>
            <a:r>
              <a:rPr sz="2000" spc="-10" dirty="0">
                <a:latin typeface="Calibri"/>
                <a:cs typeface="Calibri"/>
              </a:rPr>
              <a:t>terms.</a:t>
            </a:r>
            <a:endParaRPr sz="2000" dirty="0">
              <a:latin typeface="Calibri"/>
              <a:cs typeface="Calibri"/>
            </a:endParaRPr>
          </a:p>
        </p:txBody>
      </p:sp>
      <p:sp>
        <p:nvSpPr>
          <p:cNvPr id="14" name="Rectangle 13"/>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 name="Chart 15">
            <a:extLst>
              <a:ext uri="{FF2B5EF4-FFF2-40B4-BE49-F238E27FC236}">
                <a16:creationId xmlns:a16="http://schemas.microsoft.com/office/drawing/2014/main" id="{C59975A7-1FEE-0947-7750-3DB3B97A91A9}"/>
              </a:ext>
            </a:extLst>
          </p:cNvPr>
          <p:cNvGraphicFramePr>
            <a:graphicFrameLocks/>
          </p:cNvGraphicFramePr>
          <p:nvPr>
            <p:extLst>
              <p:ext uri="{D42A27DB-BD31-4B8C-83A1-F6EECF244321}">
                <p14:modId xmlns:p14="http://schemas.microsoft.com/office/powerpoint/2010/main" val="1154750621"/>
              </p:ext>
            </p:extLst>
          </p:nvPr>
        </p:nvGraphicFramePr>
        <p:xfrm>
          <a:off x="228600" y="1445851"/>
          <a:ext cx="5125720" cy="36796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a:extLst>
              <a:ext uri="{FF2B5EF4-FFF2-40B4-BE49-F238E27FC236}">
                <a16:creationId xmlns:a16="http://schemas.microsoft.com/office/drawing/2014/main" id="{D9295B46-4FB7-7AF7-EE2C-97457407D6DD}"/>
              </a:ext>
            </a:extLst>
          </p:cNvPr>
          <p:cNvGraphicFramePr>
            <a:graphicFrameLocks/>
          </p:cNvGraphicFramePr>
          <p:nvPr>
            <p:extLst>
              <p:ext uri="{D42A27DB-BD31-4B8C-83A1-F6EECF244321}">
                <p14:modId xmlns:p14="http://schemas.microsoft.com/office/powerpoint/2010/main" val="3931992381"/>
              </p:ext>
            </p:extLst>
          </p:nvPr>
        </p:nvGraphicFramePr>
        <p:xfrm>
          <a:off x="6164494" y="1559656"/>
          <a:ext cx="5791200" cy="367963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FBB64E38-FF30-4887-D574-6E01195D55CC}"/>
              </a:ext>
            </a:extLst>
          </p:cNvPr>
          <p:cNvGraphicFramePr>
            <a:graphicFrameLocks/>
          </p:cNvGraphicFramePr>
          <p:nvPr>
            <p:extLst>
              <p:ext uri="{D42A27DB-BD31-4B8C-83A1-F6EECF244321}">
                <p14:modId xmlns:p14="http://schemas.microsoft.com/office/powerpoint/2010/main" val="2701496862"/>
              </p:ext>
            </p:extLst>
          </p:nvPr>
        </p:nvGraphicFramePr>
        <p:xfrm>
          <a:off x="6497234" y="1445850"/>
          <a:ext cx="5125720" cy="3679635"/>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object 2"/>
          <p:cNvSpPr txBox="1">
            <a:spLocks noGrp="1"/>
          </p:cNvSpPr>
          <p:nvPr>
            <p:ph type="title"/>
          </p:nvPr>
        </p:nvSpPr>
        <p:spPr>
          <a:xfrm>
            <a:off x="4166108" y="164606"/>
            <a:ext cx="2996692"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spc="35" dirty="0">
                <a:solidFill>
                  <a:schemeClr val="bg1"/>
                </a:solidFill>
                <a:latin typeface="Calisto MT" panose="02040603050505030304" pitchFamily="18" charset="0"/>
                <a:cs typeface="Times New Roman" panose="02020603050405020304" pitchFamily="18" charset="0"/>
              </a:rPr>
              <a:t>M</a:t>
            </a:r>
            <a:r>
              <a:rPr lang="en-IN" sz="2800" b="0" i="0" dirty="0">
                <a:solidFill>
                  <a:schemeClr val="bg1"/>
                </a:solidFill>
                <a:latin typeface="Calisto MT" panose="02040603050505030304" pitchFamily="18" charset="0"/>
                <a:cs typeface="Times New Roman" panose="02020603050405020304" pitchFamily="18" charset="0"/>
              </a:rPr>
              <a:t>arket</a:t>
            </a:r>
            <a:r>
              <a:rPr lang="en-IN" sz="2800" b="0" i="0" spc="-125" dirty="0">
                <a:solidFill>
                  <a:schemeClr val="bg1"/>
                </a:solidFill>
                <a:latin typeface="Calisto MT" panose="02040603050505030304" pitchFamily="18" charset="0"/>
                <a:cs typeface="Times New Roman" panose="02020603050405020304" pitchFamily="18" charset="0"/>
              </a:rPr>
              <a:t> </a:t>
            </a:r>
            <a:r>
              <a:rPr lang="en-IN" sz="2800" b="0" i="0" spc="-10" dirty="0">
                <a:solidFill>
                  <a:schemeClr val="bg1"/>
                </a:solidFill>
                <a:latin typeface="Calisto MT" panose="02040603050505030304" pitchFamily="18" charset="0"/>
                <a:cs typeface="Times New Roman" panose="02020603050405020304" pitchFamily="18" charset="0"/>
              </a:rPr>
              <a:t>S</a:t>
            </a:r>
            <a:r>
              <a:rPr lang="en-IN" sz="2800" b="0" i="0" dirty="0">
                <a:solidFill>
                  <a:schemeClr val="bg1"/>
                </a:solidFill>
                <a:latin typeface="Calisto MT" panose="02040603050505030304" pitchFamily="18" charset="0"/>
                <a:cs typeface="Times New Roman" panose="02020603050405020304" pitchFamily="18" charset="0"/>
              </a:rPr>
              <a:t>pl</a:t>
            </a:r>
            <a:r>
              <a:rPr lang="en-IN" sz="2800" b="0" i="0" spc="5" dirty="0">
                <a:solidFill>
                  <a:schemeClr val="bg1"/>
                </a:solidFill>
                <a:latin typeface="Calisto MT" panose="02040603050505030304" pitchFamily="18" charset="0"/>
                <a:cs typeface="Times New Roman" panose="02020603050405020304" pitchFamily="18" charset="0"/>
              </a:rPr>
              <a:t>i</a:t>
            </a:r>
            <a:r>
              <a:rPr lang="en-IN" sz="2800" b="0" i="0" dirty="0">
                <a:solidFill>
                  <a:schemeClr val="bg1"/>
                </a:solidFill>
                <a:latin typeface="Calisto MT" panose="02040603050505030304" pitchFamily="18" charset="0"/>
                <a:cs typeface="Times New Roman" panose="02020603050405020304" pitchFamily="18" charset="0"/>
              </a:rPr>
              <a:t>t</a:t>
            </a:r>
          </a:p>
        </p:txBody>
      </p:sp>
      <p:grpSp>
        <p:nvGrpSpPr>
          <p:cNvPr id="3" name="object 3"/>
          <p:cNvGrpSpPr/>
          <p:nvPr/>
        </p:nvGrpSpPr>
        <p:grpSpPr>
          <a:xfrm>
            <a:off x="0" y="6745222"/>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457200" y="6212910"/>
            <a:ext cx="3048000" cy="514076"/>
          </a:xfrm>
          <a:prstGeom prst="rect">
            <a:avLst/>
          </a:prstGeom>
        </p:spPr>
      </p:pic>
      <p:sp>
        <p:nvSpPr>
          <p:cNvPr id="8" name="object 8"/>
          <p:cNvSpPr txBox="1"/>
          <p:nvPr/>
        </p:nvSpPr>
        <p:spPr>
          <a:xfrm>
            <a:off x="457200" y="5877359"/>
            <a:ext cx="11506200" cy="321242"/>
          </a:xfrm>
          <a:prstGeom prst="rect">
            <a:avLst/>
          </a:prstGeom>
        </p:spPr>
        <p:txBody>
          <a:bodyPr vert="horz" wrap="square" lIns="0" tIns="13335" rIns="0" bIns="0" rtlCol="0">
            <a:spAutoFit/>
          </a:bodyPr>
          <a:lstStyle/>
          <a:p>
            <a:pPr marL="12700" algn="ctr">
              <a:lnSpc>
                <a:spcPct val="100000"/>
              </a:lnSpc>
              <a:spcBef>
                <a:spcPts val="105"/>
              </a:spcBef>
            </a:pPr>
            <a:r>
              <a:rPr sz="2000" b="1" spc="-15" dirty="0">
                <a:latin typeface="Calibri"/>
                <a:cs typeface="Calibri"/>
              </a:rPr>
              <a:t>We</a:t>
            </a:r>
            <a:r>
              <a:rPr sz="2000" b="1" spc="-10" dirty="0">
                <a:latin typeface="Calibri"/>
                <a:cs typeface="Calibri"/>
              </a:rPr>
              <a:t> are</a:t>
            </a:r>
            <a:r>
              <a:rPr sz="2000" b="1" spc="-5" dirty="0">
                <a:latin typeface="Calibri"/>
                <a:cs typeface="Calibri"/>
              </a:rPr>
              <a:t> witnessing</a:t>
            </a:r>
            <a:r>
              <a:rPr sz="2000" b="1" spc="-50" dirty="0">
                <a:latin typeface="Calibri"/>
                <a:cs typeface="Calibri"/>
              </a:rPr>
              <a:t> </a:t>
            </a:r>
            <a:r>
              <a:rPr sz="2000" b="1" dirty="0">
                <a:latin typeface="Calibri"/>
                <a:cs typeface="Calibri"/>
              </a:rPr>
              <a:t>a</a:t>
            </a:r>
            <a:r>
              <a:rPr sz="2000" b="1" spc="15" dirty="0">
                <a:latin typeface="Calibri"/>
                <a:cs typeface="Calibri"/>
              </a:rPr>
              <a:t> </a:t>
            </a:r>
            <a:r>
              <a:rPr sz="2000" b="1" spc="-10" dirty="0">
                <a:latin typeface="Calibri"/>
                <a:cs typeface="Calibri"/>
              </a:rPr>
              <a:t>rapid</a:t>
            </a:r>
            <a:r>
              <a:rPr sz="2000" b="1" spc="-30" dirty="0">
                <a:latin typeface="Calibri"/>
                <a:cs typeface="Calibri"/>
              </a:rPr>
              <a:t> </a:t>
            </a:r>
            <a:r>
              <a:rPr sz="2000" b="1" spc="-5" dirty="0">
                <a:latin typeface="Calibri"/>
                <a:cs typeface="Calibri"/>
              </a:rPr>
              <a:t>growth in </a:t>
            </a:r>
            <a:r>
              <a:rPr lang="en-GB" sz="2000" b="1" spc="-15" dirty="0">
                <a:latin typeface="Calibri"/>
                <a:cs typeface="Calibri"/>
              </a:rPr>
              <a:t>Acetyls &amp; Acrylates</a:t>
            </a:r>
            <a:r>
              <a:rPr sz="2000" b="1" spc="25" dirty="0">
                <a:latin typeface="Calibri"/>
                <a:cs typeface="Calibri"/>
              </a:rPr>
              <a:t> </a:t>
            </a:r>
            <a:r>
              <a:rPr lang="en-GB" sz="2000" b="1" spc="-5" dirty="0">
                <a:latin typeface="Calibri"/>
                <a:cs typeface="Calibri"/>
              </a:rPr>
              <a:t>Markets in 2022/2023</a:t>
            </a:r>
            <a:endParaRPr sz="2000" b="1" dirty="0">
              <a:latin typeface="Calibri"/>
              <a:cs typeface="Calibri"/>
            </a:endParaRPr>
          </a:p>
        </p:txBody>
      </p:sp>
      <p:sp>
        <p:nvSpPr>
          <p:cNvPr id="9" name="object 9"/>
          <p:cNvSpPr txBox="1"/>
          <p:nvPr/>
        </p:nvSpPr>
        <p:spPr>
          <a:xfrm>
            <a:off x="6101588" y="5074666"/>
            <a:ext cx="43180"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i</a:t>
            </a:r>
            <a:endParaRPr sz="600">
              <a:latin typeface="Calibri"/>
              <a:cs typeface="Calibri"/>
            </a:endParaRPr>
          </a:p>
        </p:txBody>
      </p:sp>
      <p:sp>
        <p:nvSpPr>
          <p:cNvPr id="13" name="Rectangle 12"/>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D9295B46-4FB7-7AF7-EE2C-97457407D6DD}"/>
              </a:ext>
            </a:extLst>
          </p:cNvPr>
          <p:cNvGraphicFramePr>
            <a:graphicFrameLocks/>
          </p:cNvGraphicFramePr>
          <p:nvPr>
            <p:extLst>
              <p:ext uri="{D42A27DB-BD31-4B8C-83A1-F6EECF244321}">
                <p14:modId xmlns:p14="http://schemas.microsoft.com/office/powerpoint/2010/main" val="1095363737"/>
              </p:ext>
            </p:extLst>
          </p:nvPr>
        </p:nvGraphicFramePr>
        <p:xfrm>
          <a:off x="0" y="1126970"/>
          <a:ext cx="7010400" cy="424245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9295B46-4FB7-7AF7-EE2C-97457407D6DD}"/>
              </a:ext>
            </a:extLst>
          </p:cNvPr>
          <p:cNvGraphicFramePr>
            <a:graphicFrameLocks/>
          </p:cNvGraphicFramePr>
          <p:nvPr>
            <p:extLst>
              <p:ext uri="{D42A27DB-BD31-4B8C-83A1-F6EECF244321}">
                <p14:modId xmlns:p14="http://schemas.microsoft.com/office/powerpoint/2010/main" val="3296309337"/>
              </p:ext>
            </p:extLst>
          </p:nvPr>
        </p:nvGraphicFramePr>
        <p:xfrm>
          <a:off x="1" y="1572385"/>
          <a:ext cx="6858000" cy="3934386"/>
        </p:xfrm>
        <a:graphic>
          <a:graphicData uri="http://schemas.openxmlformats.org/drawingml/2006/chart">
            <c:chart xmlns:c="http://schemas.openxmlformats.org/drawingml/2006/chart" xmlns:r="http://schemas.openxmlformats.org/officeDocument/2006/relationships" r:id="rId4"/>
          </a:graphicData>
        </a:graphic>
      </p:graphicFrame>
      <p:sp>
        <p:nvSpPr>
          <p:cNvPr id="10" name="object 2">
            <a:extLst>
              <a:ext uri="{FF2B5EF4-FFF2-40B4-BE49-F238E27FC236}">
                <a16:creationId xmlns:a16="http://schemas.microsoft.com/office/drawing/2014/main" id="{42E9F59F-7895-6A13-D12B-7744E72FC57C}"/>
              </a:ext>
            </a:extLst>
          </p:cNvPr>
          <p:cNvSpPr txBox="1">
            <a:spLocks/>
          </p:cNvSpPr>
          <p:nvPr/>
        </p:nvSpPr>
        <p:spPr>
          <a:xfrm>
            <a:off x="2971800" y="1054633"/>
            <a:ext cx="5715000" cy="321883"/>
          </a:xfrm>
          <a:prstGeom prst="rect">
            <a:avLst/>
          </a:prstGeom>
        </p:spPr>
        <p:txBody>
          <a:bodyPr vert="horz" wrap="square" lIns="0" tIns="13970" rIns="0" bIns="0" rtlCol="0">
            <a:spAutoFit/>
          </a:bodyPr>
          <a:lstStyle>
            <a:lvl1pPr>
              <a:defRPr sz="5400" b="1" i="1">
                <a:solidFill>
                  <a:srgbClr val="001F5F"/>
                </a:solidFill>
                <a:latin typeface="Calibri"/>
                <a:ea typeface="+mj-ea"/>
                <a:cs typeface="Calibri"/>
              </a:defRPr>
            </a:lvl1pPr>
          </a:lstStyle>
          <a:p>
            <a:pPr algn="ctr">
              <a:defRPr sz="1600" b="1" i="0" u="none" strike="noStrike" kern="1200" cap="all" baseline="0">
                <a:solidFill>
                  <a:prstClr val="black">
                    <a:lumMod val="65000"/>
                    <a:lumOff val="35000"/>
                  </a:prstClr>
                </a:solidFill>
                <a:latin typeface="+mn-lt"/>
                <a:ea typeface="+mn-ea"/>
                <a:cs typeface="+mn-cs"/>
              </a:defRPr>
            </a:pPr>
            <a:r>
              <a:rPr lang="en-US" sz="2000" b="0" dirty="0">
                <a:solidFill>
                  <a:schemeClr val="tx1"/>
                </a:solidFill>
              </a:rPr>
              <a:t>Revenue</a:t>
            </a:r>
            <a:r>
              <a:rPr lang="en-US" sz="2000" b="0" baseline="0" dirty="0">
                <a:solidFill>
                  <a:schemeClr val="tx1"/>
                </a:solidFill>
              </a:rPr>
              <a:t> Split :CHEMICAL GROUPS</a:t>
            </a:r>
            <a:endParaRPr lang="en-US" sz="2000" b="0" i="0" cap="all" dirty="0">
              <a:solidFill>
                <a:schemeClr val="tx1"/>
              </a:solidFill>
              <a:latin typeface="+mn-lt"/>
            </a:endParaRPr>
          </a:p>
        </p:txBody>
      </p:sp>
      <p:graphicFrame>
        <p:nvGraphicFramePr>
          <p:cNvPr id="17" name="Chart 16">
            <a:extLst>
              <a:ext uri="{FF2B5EF4-FFF2-40B4-BE49-F238E27FC236}">
                <a16:creationId xmlns:a16="http://schemas.microsoft.com/office/drawing/2014/main" id="{D9295B46-4FB7-7AF7-EE2C-97457407D6DD}"/>
              </a:ext>
            </a:extLst>
          </p:cNvPr>
          <p:cNvGraphicFramePr>
            <a:graphicFrameLocks/>
          </p:cNvGraphicFramePr>
          <p:nvPr>
            <p:extLst>
              <p:ext uri="{D42A27DB-BD31-4B8C-83A1-F6EECF244321}">
                <p14:modId xmlns:p14="http://schemas.microsoft.com/office/powerpoint/2010/main" val="4266495986"/>
              </p:ext>
            </p:extLst>
          </p:nvPr>
        </p:nvGraphicFramePr>
        <p:xfrm>
          <a:off x="1218832" y="1132639"/>
          <a:ext cx="9601568" cy="4710854"/>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0" y="243471"/>
            <a:ext cx="10820400"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dirty="0">
                <a:solidFill>
                  <a:schemeClr val="bg1"/>
                </a:solidFill>
                <a:latin typeface="Calisto MT" panose="02040603050505030304" pitchFamily="18" charset="0"/>
                <a:cs typeface="Times New Roman" panose="02020603050405020304" pitchFamily="18" charset="0"/>
              </a:rPr>
              <a:t>Presentation</a:t>
            </a:r>
            <a:r>
              <a:rPr lang="en-IN" sz="2800" b="0" i="0" spc="-140" dirty="0">
                <a:solidFill>
                  <a:schemeClr val="bg1"/>
                </a:solidFill>
                <a:latin typeface="Calisto MT" panose="02040603050505030304" pitchFamily="18" charset="0"/>
                <a:cs typeface="Times New Roman" panose="02020603050405020304" pitchFamily="18" charset="0"/>
              </a:rPr>
              <a:t> </a:t>
            </a:r>
            <a:r>
              <a:rPr lang="en-IN" sz="2800" b="0" i="0" dirty="0">
                <a:solidFill>
                  <a:schemeClr val="bg1"/>
                </a:solidFill>
                <a:latin typeface="Calisto MT" panose="02040603050505030304" pitchFamily="18" charset="0"/>
                <a:cs typeface="Times New Roman" panose="02020603050405020304" pitchFamily="18" charset="0"/>
              </a:rPr>
              <a:t>Outline</a:t>
            </a:r>
          </a:p>
        </p:txBody>
      </p:sp>
      <p:grpSp>
        <p:nvGrpSpPr>
          <p:cNvPr id="3" name="object 3"/>
          <p:cNvGrpSpPr/>
          <p:nvPr/>
        </p:nvGrpSpPr>
        <p:grpSpPr>
          <a:xfrm>
            <a:off x="0" y="6824263"/>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7" name="object 7"/>
          <p:cNvSpPr txBox="1"/>
          <p:nvPr/>
        </p:nvSpPr>
        <p:spPr>
          <a:xfrm>
            <a:off x="1371600" y="1326526"/>
            <a:ext cx="6324600" cy="3003771"/>
          </a:xfrm>
          <a:prstGeom prst="rect">
            <a:avLst/>
          </a:prstGeom>
        </p:spPr>
        <p:txBody>
          <a:bodyPr vert="horz" wrap="square" lIns="0" tIns="12065" rIns="0" bIns="0" rtlCol="0">
            <a:spAutoFit/>
          </a:bodyPr>
          <a:lstStyle/>
          <a:p>
            <a:pPr marL="298450" indent="-285750" algn="just">
              <a:lnSpc>
                <a:spcPct val="200000"/>
              </a:lnSpc>
              <a:buFont typeface="Arial" panose="020B0604020202020204" pitchFamily="34" charset="0"/>
              <a:buChar char="•"/>
            </a:pPr>
            <a:r>
              <a:rPr lang="en-IN" sz="2000" spc="-5" dirty="0">
                <a:cs typeface="Calibri"/>
              </a:rPr>
              <a:t>About us</a:t>
            </a:r>
          </a:p>
          <a:p>
            <a:pPr marL="298450" indent="-285750" algn="just">
              <a:lnSpc>
                <a:spcPct val="200000"/>
              </a:lnSpc>
              <a:buFont typeface="Arial" panose="020B0604020202020204" pitchFamily="34" charset="0"/>
              <a:buChar char="•"/>
            </a:pPr>
            <a:r>
              <a:rPr lang="en-IN" sz="2000" spc="-5" dirty="0">
                <a:cs typeface="Calibri"/>
              </a:rPr>
              <a:t>Product Portfolio</a:t>
            </a:r>
          </a:p>
          <a:p>
            <a:pPr marL="298450" indent="-285750" algn="just">
              <a:lnSpc>
                <a:spcPct val="200000"/>
              </a:lnSpc>
              <a:buFont typeface="Arial" panose="020B0604020202020204" pitchFamily="34" charset="0"/>
              <a:buChar char="•"/>
            </a:pPr>
            <a:r>
              <a:rPr lang="en-GB" sz="2000" spc="-5" dirty="0">
                <a:cs typeface="Calibri"/>
              </a:rPr>
              <a:t>Certificates and Accreditations</a:t>
            </a:r>
            <a:endParaRPr lang="en-IN" sz="2000" spc="-5" dirty="0">
              <a:cs typeface="Calibri"/>
            </a:endParaRPr>
          </a:p>
          <a:p>
            <a:pPr marL="298450" indent="-285750" algn="just">
              <a:lnSpc>
                <a:spcPct val="200000"/>
              </a:lnSpc>
              <a:buFont typeface="Arial" panose="020B0604020202020204" pitchFamily="34" charset="0"/>
              <a:buChar char="•"/>
            </a:pPr>
            <a:r>
              <a:rPr lang="en-IN" sz="2000" spc="-5" dirty="0">
                <a:cs typeface="Calibri"/>
              </a:rPr>
              <a:t>Bloomchemag Presence in Europe Market </a:t>
            </a:r>
          </a:p>
          <a:p>
            <a:pPr marL="298450" indent="-285750" algn="just">
              <a:lnSpc>
                <a:spcPct val="200000"/>
              </a:lnSpc>
              <a:buFont typeface="Arial" panose="020B0604020202020204" pitchFamily="34" charset="0"/>
              <a:buChar char="•"/>
            </a:pPr>
            <a:r>
              <a:rPr lang="en-GB" sz="2000" spc="-5" dirty="0">
                <a:cs typeface="Calibri"/>
              </a:rPr>
              <a:t>Customer Reach and Value Chain</a:t>
            </a:r>
          </a:p>
        </p:txBody>
      </p:sp>
      <p:sp>
        <p:nvSpPr>
          <p:cNvPr id="10" name="Rectangle 9"/>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object 11"/>
          <p:cNvPicPr/>
          <p:nvPr/>
        </p:nvPicPr>
        <p:blipFill>
          <a:blip r:embed="rId2" cstate="print"/>
          <a:stretch>
            <a:fillRect/>
          </a:stretch>
        </p:blipFill>
        <p:spPr>
          <a:xfrm>
            <a:off x="152400" y="6089904"/>
            <a:ext cx="2420112" cy="53949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2" name="object 2"/>
          <p:cNvSpPr txBox="1">
            <a:spLocks noGrp="1"/>
          </p:cNvSpPr>
          <p:nvPr>
            <p:ph type="title"/>
          </p:nvPr>
        </p:nvSpPr>
        <p:spPr>
          <a:xfrm>
            <a:off x="4166108" y="164606"/>
            <a:ext cx="2996692"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spc="35" dirty="0">
                <a:solidFill>
                  <a:schemeClr val="bg1"/>
                </a:solidFill>
                <a:latin typeface="Calisto MT" panose="02040603050505030304" pitchFamily="18" charset="0"/>
                <a:cs typeface="Times New Roman" panose="02020603050405020304" pitchFamily="18" charset="0"/>
              </a:rPr>
              <a:t>M</a:t>
            </a:r>
            <a:r>
              <a:rPr lang="en-IN" sz="2800" b="0" i="0" dirty="0">
                <a:solidFill>
                  <a:schemeClr val="bg1"/>
                </a:solidFill>
                <a:latin typeface="Calisto MT" panose="02040603050505030304" pitchFamily="18" charset="0"/>
                <a:cs typeface="Times New Roman" panose="02020603050405020304" pitchFamily="18" charset="0"/>
              </a:rPr>
              <a:t>arket</a:t>
            </a:r>
            <a:r>
              <a:rPr lang="en-IN" sz="2800" b="0" i="0" spc="-125" dirty="0">
                <a:solidFill>
                  <a:schemeClr val="bg1"/>
                </a:solidFill>
                <a:latin typeface="Calisto MT" panose="02040603050505030304" pitchFamily="18" charset="0"/>
                <a:cs typeface="Times New Roman" panose="02020603050405020304" pitchFamily="18" charset="0"/>
              </a:rPr>
              <a:t> </a:t>
            </a:r>
            <a:r>
              <a:rPr lang="en-IN" sz="2800" b="0" i="0" spc="-10" dirty="0">
                <a:solidFill>
                  <a:schemeClr val="bg1"/>
                </a:solidFill>
                <a:latin typeface="Calisto MT" panose="02040603050505030304" pitchFamily="18" charset="0"/>
                <a:cs typeface="Times New Roman" panose="02020603050405020304" pitchFamily="18" charset="0"/>
              </a:rPr>
              <a:t>S</a:t>
            </a:r>
            <a:r>
              <a:rPr lang="en-IN" sz="2800" b="0" i="0" dirty="0">
                <a:solidFill>
                  <a:schemeClr val="bg1"/>
                </a:solidFill>
                <a:latin typeface="Calisto MT" panose="02040603050505030304" pitchFamily="18" charset="0"/>
                <a:cs typeface="Times New Roman" panose="02020603050405020304" pitchFamily="18" charset="0"/>
              </a:rPr>
              <a:t>pl</a:t>
            </a:r>
            <a:r>
              <a:rPr lang="en-IN" sz="2800" b="0" i="0" spc="5" dirty="0">
                <a:solidFill>
                  <a:schemeClr val="bg1"/>
                </a:solidFill>
                <a:latin typeface="Calisto MT" panose="02040603050505030304" pitchFamily="18" charset="0"/>
                <a:cs typeface="Times New Roman" panose="02020603050405020304" pitchFamily="18" charset="0"/>
              </a:rPr>
              <a:t>i</a:t>
            </a:r>
            <a:r>
              <a:rPr lang="en-IN" sz="2800" b="0" i="0" dirty="0">
                <a:solidFill>
                  <a:schemeClr val="bg1"/>
                </a:solidFill>
                <a:latin typeface="Calisto MT" panose="02040603050505030304" pitchFamily="18" charset="0"/>
                <a:cs typeface="Times New Roman" panose="02020603050405020304" pitchFamily="18" charset="0"/>
              </a:rPr>
              <a:t>t</a:t>
            </a:r>
          </a:p>
        </p:txBody>
      </p:sp>
      <p:grpSp>
        <p:nvGrpSpPr>
          <p:cNvPr id="3" name="object 3"/>
          <p:cNvGrpSpPr/>
          <p:nvPr/>
        </p:nvGrpSpPr>
        <p:grpSpPr>
          <a:xfrm>
            <a:off x="0" y="6745222"/>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457200" y="6212910"/>
            <a:ext cx="3048000" cy="514076"/>
          </a:xfrm>
          <a:prstGeom prst="rect">
            <a:avLst/>
          </a:prstGeom>
        </p:spPr>
      </p:pic>
      <p:sp>
        <p:nvSpPr>
          <p:cNvPr id="9" name="object 9"/>
          <p:cNvSpPr txBox="1"/>
          <p:nvPr/>
        </p:nvSpPr>
        <p:spPr>
          <a:xfrm>
            <a:off x="6101588" y="5074666"/>
            <a:ext cx="43180"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i</a:t>
            </a:r>
            <a:endParaRPr sz="600">
              <a:latin typeface="Calibri"/>
              <a:cs typeface="Calibri"/>
            </a:endParaRPr>
          </a:p>
        </p:txBody>
      </p:sp>
      <p:sp>
        <p:nvSpPr>
          <p:cNvPr id="13" name="Rectangle 12"/>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D9295B46-4FB7-7AF7-EE2C-97457407D6DD}"/>
              </a:ext>
            </a:extLst>
          </p:cNvPr>
          <p:cNvGraphicFramePr>
            <a:graphicFrameLocks/>
          </p:cNvGraphicFramePr>
          <p:nvPr/>
        </p:nvGraphicFramePr>
        <p:xfrm>
          <a:off x="0" y="1740270"/>
          <a:ext cx="11658600" cy="40509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D9295B46-4FB7-7AF7-EE2C-97457407D6DD}"/>
              </a:ext>
            </a:extLst>
          </p:cNvPr>
          <p:cNvGraphicFramePr>
            <a:graphicFrameLocks/>
          </p:cNvGraphicFramePr>
          <p:nvPr/>
        </p:nvGraphicFramePr>
        <p:xfrm>
          <a:off x="76200" y="1716023"/>
          <a:ext cx="6858000" cy="3934386"/>
        </p:xfrm>
        <a:graphic>
          <a:graphicData uri="http://schemas.openxmlformats.org/drawingml/2006/chart">
            <c:chart xmlns:c="http://schemas.openxmlformats.org/drawingml/2006/chart" xmlns:r="http://schemas.openxmlformats.org/officeDocument/2006/relationships" r:id="rId4"/>
          </a:graphicData>
        </a:graphic>
      </p:graphicFrame>
      <p:sp>
        <p:nvSpPr>
          <p:cNvPr id="19" name="object 2"/>
          <p:cNvSpPr txBox="1">
            <a:spLocks/>
          </p:cNvSpPr>
          <p:nvPr/>
        </p:nvSpPr>
        <p:spPr>
          <a:xfrm>
            <a:off x="2971800" y="1054633"/>
            <a:ext cx="5715000" cy="629660"/>
          </a:xfrm>
          <a:prstGeom prst="rect">
            <a:avLst/>
          </a:prstGeom>
        </p:spPr>
        <p:txBody>
          <a:bodyPr vert="horz" wrap="square" lIns="0" tIns="13970" rIns="0" bIns="0" rtlCol="0">
            <a:spAutoFit/>
          </a:bodyPr>
          <a:lstStyle>
            <a:lvl1pPr>
              <a:defRPr sz="5400" b="1" i="1">
                <a:solidFill>
                  <a:srgbClr val="001F5F"/>
                </a:solidFill>
                <a:latin typeface="Calibri"/>
                <a:ea typeface="+mj-ea"/>
                <a:cs typeface="Calibri"/>
              </a:defRPr>
            </a:lvl1pPr>
          </a:lstStyle>
          <a:p>
            <a:pPr algn="ctr">
              <a:defRPr sz="1600" b="1" i="0" u="none" strike="noStrike" kern="1200" cap="all" baseline="0">
                <a:solidFill>
                  <a:prstClr val="black">
                    <a:lumMod val="65000"/>
                    <a:lumOff val="35000"/>
                  </a:prstClr>
                </a:solidFill>
                <a:latin typeface="+mn-lt"/>
                <a:ea typeface="+mn-ea"/>
                <a:cs typeface="+mn-cs"/>
              </a:defRPr>
            </a:pPr>
            <a:r>
              <a:rPr lang="en-US" sz="2000" b="0" dirty="0">
                <a:solidFill>
                  <a:schemeClr val="tx1"/>
                </a:solidFill>
              </a:rPr>
              <a:t>Revenue</a:t>
            </a:r>
            <a:r>
              <a:rPr lang="en-US" sz="2000" b="0" baseline="0" dirty="0">
                <a:solidFill>
                  <a:schemeClr val="tx1"/>
                </a:solidFill>
              </a:rPr>
              <a:t> Split : APPLICATIONs</a:t>
            </a:r>
            <a:endParaRPr lang="en-US" sz="2000" b="0" dirty="0">
              <a:solidFill>
                <a:schemeClr val="tx1"/>
              </a:solidFill>
            </a:endParaRPr>
          </a:p>
          <a:p>
            <a:pPr algn="ctr">
              <a:defRPr sz="1600" b="1" i="0" u="none" strike="noStrike" kern="1200" cap="all" baseline="0">
                <a:solidFill>
                  <a:prstClr val="black">
                    <a:lumMod val="65000"/>
                    <a:lumOff val="35000"/>
                  </a:prstClr>
                </a:solidFill>
                <a:latin typeface="+mn-lt"/>
                <a:ea typeface="+mn-ea"/>
                <a:cs typeface="+mn-cs"/>
              </a:defRPr>
            </a:pPr>
            <a:endParaRPr lang="en-US" sz="2000" b="0" i="0" cap="all" dirty="0">
              <a:solidFill>
                <a:schemeClr val="tx1"/>
              </a:solidFill>
              <a:latin typeface="+mn-lt"/>
            </a:endParaRPr>
          </a:p>
        </p:txBody>
      </p:sp>
      <p:graphicFrame>
        <p:nvGraphicFramePr>
          <p:cNvPr id="8" name="Chart 7">
            <a:extLst>
              <a:ext uri="{FF2B5EF4-FFF2-40B4-BE49-F238E27FC236}">
                <a16:creationId xmlns:a16="http://schemas.microsoft.com/office/drawing/2014/main" id="{D9295B46-4FB7-7AF7-EE2C-97457407D6DD}"/>
              </a:ext>
            </a:extLst>
          </p:cNvPr>
          <p:cNvGraphicFramePr>
            <a:graphicFrameLocks/>
          </p:cNvGraphicFramePr>
          <p:nvPr>
            <p:extLst>
              <p:ext uri="{D42A27DB-BD31-4B8C-83A1-F6EECF244321}">
                <p14:modId xmlns:p14="http://schemas.microsoft.com/office/powerpoint/2010/main" val="358391417"/>
              </p:ext>
            </p:extLst>
          </p:nvPr>
        </p:nvGraphicFramePr>
        <p:xfrm>
          <a:off x="1266010" y="1207591"/>
          <a:ext cx="9583060" cy="488840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7" name="Chart 16">
            <a:extLst>
              <a:ext uri="{FF2B5EF4-FFF2-40B4-BE49-F238E27FC236}">
                <a16:creationId xmlns:a16="http://schemas.microsoft.com/office/drawing/2014/main" id="{D46D7789-B8FD-4650-7502-B467061F5F05}"/>
              </a:ext>
            </a:extLst>
          </p:cNvPr>
          <p:cNvGraphicFramePr>
            <a:graphicFrameLocks/>
          </p:cNvGraphicFramePr>
          <p:nvPr>
            <p:extLst>
              <p:ext uri="{D42A27DB-BD31-4B8C-83A1-F6EECF244321}">
                <p14:modId xmlns:p14="http://schemas.microsoft.com/office/powerpoint/2010/main" val="237004837"/>
              </p:ext>
            </p:extLst>
          </p:nvPr>
        </p:nvGraphicFramePr>
        <p:xfrm>
          <a:off x="1172390" y="1837251"/>
          <a:ext cx="9753600" cy="4422509"/>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39302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048000" y="228600"/>
            <a:ext cx="5943600"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dirty="0">
                <a:solidFill>
                  <a:schemeClr val="bg1"/>
                </a:solidFill>
                <a:latin typeface="Calisto MT" panose="02040603050505030304" pitchFamily="18" charset="0"/>
                <a:cs typeface="Times New Roman" panose="02020603050405020304" pitchFamily="18" charset="0"/>
              </a:rPr>
              <a:t>Bio Products Offering for Europe</a:t>
            </a:r>
          </a:p>
        </p:txBody>
      </p:sp>
      <p:grpSp>
        <p:nvGrpSpPr>
          <p:cNvPr id="3" name="object 3"/>
          <p:cNvGrpSpPr/>
          <p:nvPr/>
        </p:nvGrpSpPr>
        <p:grpSpPr>
          <a:xfrm>
            <a:off x="0" y="6745605"/>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10" name="Rectangle 9"/>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5800" y="762000"/>
            <a:ext cx="10896600" cy="5452775"/>
          </a:xfrm>
          <a:prstGeom prst="rect">
            <a:avLst/>
          </a:prstGeom>
        </p:spPr>
        <p:txBody>
          <a:bodyPr wrap="square">
            <a:spAutoFit/>
          </a:bodyPr>
          <a:lstStyle/>
          <a:p>
            <a:pPr marL="297815" marR="149225" indent="-285750" algn="just">
              <a:buFont typeface="Arial" panose="020B0604020202020204" pitchFamily="34" charset="0"/>
              <a:buChar char="•"/>
              <a:tabLst>
                <a:tab pos="299085" algn="l"/>
                <a:tab pos="299720" algn="l"/>
              </a:tabLst>
            </a:pPr>
            <a:endParaRPr lang="en-GB" sz="2000" spc="-20" dirty="0">
              <a:cs typeface="Calibri" panose="020F0502020204030204" pitchFamily="34" charset="0"/>
            </a:endParaRPr>
          </a:p>
          <a:p>
            <a:pPr marL="354965" marR="149225" indent="-342900" algn="just">
              <a:buFont typeface="Arial" panose="020B0604020202020204" pitchFamily="34" charset="0"/>
              <a:buChar char="•"/>
              <a:tabLst>
                <a:tab pos="299085" algn="l"/>
                <a:tab pos="299720" algn="l"/>
              </a:tabLst>
            </a:pPr>
            <a:r>
              <a:rPr lang="en-GB" sz="2000" dirty="0" err="1">
                <a:cs typeface="Calibri" panose="020F0502020204030204" pitchFamily="34" charset="0"/>
              </a:rPr>
              <a:t>BloomchemAG</a:t>
            </a:r>
            <a:r>
              <a:rPr lang="en-GB" sz="2000" dirty="0">
                <a:cs typeface="Calibri" panose="020F0502020204030204" pitchFamily="34" charset="0"/>
              </a:rPr>
              <a:t> is committed to contribute its role as a supplier of sustainable materials, high tech chemicals and polymers. </a:t>
            </a:r>
          </a:p>
          <a:p>
            <a:pPr marL="354965" marR="149225" indent="-342900" algn="just">
              <a:buFont typeface="Arial" panose="020B0604020202020204" pitchFamily="34" charset="0"/>
              <a:buChar char="•"/>
              <a:tabLst>
                <a:tab pos="299085" algn="l"/>
                <a:tab pos="299720" algn="l"/>
              </a:tabLst>
            </a:pPr>
            <a:endParaRPr lang="en-GB" sz="2000" dirty="0">
              <a:cs typeface="Calibri" panose="020F0502020204030204" pitchFamily="34" charset="0"/>
            </a:endParaRPr>
          </a:p>
          <a:p>
            <a:pPr marL="354965" marR="149225" indent="-342900" algn="just">
              <a:buFont typeface="Arial" panose="020B0604020202020204" pitchFamily="34" charset="0"/>
              <a:buChar char="•"/>
              <a:tabLst>
                <a:tab pos="299085" algn="l"/>
                <a:tab pos="299720" algn="l"/>
              </a:tabLst>
            </a:pPr>
            <a:r>
              <a:rPr lang="en-GB" sz="2000" dirty="0">
                <a:cs typeface="Calibri" panose="020F0502020204030204" pitchFamily="34" charset="0"/>
              </a:rPr>
              <a:t>We are delighted to inform that we have teamed with top producers of bio-based chemicals and are now able to offer a variety of specialty epoxy resins, epoxy hardeners, and curing agents.</a:t>
            </a:r>
          </a:p>
          <a:p>
            <a:pPr marL="12065" marR="149225" algn="just">
              <a:tabLst>
                <a:tab pos="299085" algn="l"/>
                <a:tab pos="299720" algn="l"/>
              </a:tabLst>
            </a:pPr>
            <a:endParaRPr lang="en-GB" sz="2000" dirty="0">
              <a:cs typeface="Calibri" panose="020F0502020204030204" pitchFamily="34" charset="0"/>
            </a:endParaRPr>
          </a:p>
          <a:p>
            <a:pPr marL="354965" marR="149225" indent="-342900" algn="just">
              <a:buFont typeface="Arial" panose="020B0604020202020204" pitchFamily="34" charset="0"/>
              <a:buChar char="•"/>
              <a:tabLst>
                <a:tab pos="299085" algn="l"/>
                <a:tab pos="299720" algn="l"/>
              </a:tabLst>
            </a:pPr>
            <a:r>
              <a:rPr lang="en-GB" sz="2000" dirty="0">
                <a:cs typeface="Calibri" panose="020F0502020204030204" pitchFamily="34" charset="0"/>
              </a:rPr>
              <a:t> Our latest products are derived from CNSL (cashew nut shell oil) and products are REACH registered.</a:t>
            </a:r>
          </a:p>
          <a:p>
            <a:pPr marL="354965" marR="149225" indent="-342900" algn="just">
              <a:buFont typeface="Arial" panose="020B0604020202020204" pitchFamily="34" charset="0"/>
              <a:buChar char="•"/>
              <a:tabLst>
                <a:tab pos="299085" algn="l"/>
                <a:tab pos="299720" algn="l"/>
              </a:tabLst>
            </a:pPr>
            <a:endParaRPr lang="en-GB" sz="2000" dirty="0">
              <a:cs typeface="Calibri" panose="020F0502020204030204" pitchFamily="34" charset="0"/>
            </a:endParaRPr>
          </a:p>
          <a:p>
            <a:pPr marL="354965" marR="149225" indent="-342900" algn="just">
              <a:buFont typeface="Arial" panose="020B0604020202020204" pitchFamily="34" charset="0"/>
              <a:buChar char="•"/>
              <a:tabLst>
                <a:tab pos="299085" algn="l"/>
                <a:tab pos="299720" algn="l"/>
              </a:tabLst>
            </a:pPr>
            <a:r>
              <a:rPr lang="en-GB" sz="2000" dirty="0">
                <a:cs typeface="Calibri" panose="020F0502020204030204" pitchFamily="34" charset="0"/>
              </a:rPr>
              <a:t>Notable Chemical Products :</a:t>
            </a:r>
          </a:p>
          <a:p>
            <a:pPr marL="12065" marR="149225" algn="just">
              <a:tabLst>
                <a:tab pos="299085" algn="l"/>
                <a:tab pos="299720" algn="l"/>
              </a:tabLst>
            </a:pPr>
            <a:r>
              <a:rPr lang="en-GB" sz="2000" b="1" dirty="0">
                <a:cs typeface="Calibri" panose="020F0502020204030204" pitchFamily="34" charset="0"/>
              </a:rPr>
              <a:t>     1. </a:t>
            </a:r>
            <a:r>
              <a:rPr lang="en-GB" sz="2000" dirty="0">
                <a:cs typeface="Calibri" panose="020F0502020204030204" pitchFamily="34" charset="0"/>
              </a:rPr>
              <a:t>Double distilled CNSL  </a:t>
            </a:r>
            <a:r>
              <a:rPr lang="en-GB" sz="2000" b="1" dirty="0">
                <a:cs typeface="Calibri" panose="020F0502020204030204" pitchFamily="34" charset="0"/>
              </a:rPr>
              <a:t>2. </a:t>
            </a:r>
            <a:r>
              <a:rPr lang="en-GB" sz="2000" dirty="0">
                <a:cs typeface="Calibri" panose="020F0502020204030204" pitchFamily="34" charset="0"/>
              </a:rPr>
              <a:t>Phenalkamines  </a:t>
            </a:r>
            <a:r>
              <a:rPr lang="en-GB" sz="2000" b="1" dirty="0">
                <a:cs typeface="Calibri" panose="020F0502020204030204" pitchFamily="34" charset="0"/>
              </a:rPr>
              <a:t>3. </a:t>
            </a:r>
            <a:r>
              <a:rPr lang="en-GB" sz="2000" dirty="0">
                <a:cs typeface="Calibri" panose="020F0502020204030204" pitchFamily="34" charset="0"/>
              </a:rPr>
              <a:t>Polyamides  </a:t>
            </a:r>
            <a:r>
              <a:rPr lang="en-GB" sz="2000" b="1" dirty="0">
                <a:cs typeface="Calibri" panose="020F0502020204030204" pitchFamily="34" charset="0"/>
              </a:rPr>
              <a:t>4. </a:t>
            </a:r>
            <a:r>
              <a:rPr lang="en-GB" sz="2000" dirty="0">
                <a:cs typeface="Calibri" panose="020F0502020204030204" pitchFamily="34" charset="0"/>
              </a:rPr>
              <a:t>Epoxy diluents. </a:t>
            </a:r>
          </a:p>
          <a:p>
            <a:pPr marL="354965" marR="149225" indent="-342900" algn="just">
              <a:buFont typeface="Arial" panose="020B0604020202020204" pitchFamily="34" charset="0"/>
              <a:buChar char="•"/>
              <a:tabLst>
                <a:tab pos="299085" algn="l"/>
                <a:tab pos="299720" algn="l"/>
              </a:tabLst>
            </a:pPr>
            <a:endParaRPr lang="en-GB" sz="2000" dirty="0">
              <a:cs typeface="Calibri" panose="020F0502020204030204" pitchFamily="34" charset="0"/>
            </a:endParaRPr>
          </a:p>
          <a:p>
            <a:pPr marL="354965" marR="149225" indent="-342900" algn="just">
              <a:buFont typeface="Arial" panose="020B0604020202020204" pitchFamily="34" charset="0"/>
              <a:buChar char="•"/>
              <a:tabLst>
                <a:tab pos="299085" algn="l"/>
                <a:tab pos="299720" algn="l"/>
              </a:tabLst>
            </a:pPr>
            <a:r>
              <a:rPr lang="en-GB" sz="2000" dirty="0">
                <a:cs typeface="Calibri" panose="020F0502020204030204" pitchFamily="34" charset="0"/>
              </a:rPr>
              <a:t>In addition to above, we are happy to introduce starch derived Bio-polymers Portfolio of products (PLA and compounds) for single use plastics applications, film applications, extrusion grades as well as blow moulding bottle making products. These products are qualified to be used for food contact applications as well.</a:t>
            </a:r>
          </a:p>
        </p:txBody>
      </p:sp>
      <p:pic>
        <p:nvPicPr>
          <p:cNvPr id="11" name="object 7"/>
          <p:cNvPicPr/>
          <p:nvPr/>
        </p:nvPicPr>
        <p:blipFill>
          <a:blip r:embed="rId2" cstate="print"/>
          <a:stretch>
            <a:fillRect/>
          </a:stretch>
        </p:blipFill>
        <p:spPr>
          <a:xfrm>
            <a:off x="197587" y="6263014"/>
            <a:ext cx="2420112" cy="389621"/>
          </a:xfrm>
          <a:prstGeom prst="rect">
            <a:avLst/>
          </a:prstGeom>
        </p:spPr>
      </p:pic>
    </p:spTree>
    <p:extLst>
      <p:ext uri="{BB962C8B-B14F-4D97-AF65-F5344CB8AC3E}">
        <p14:creationId xmlns:p14="http://schemas.microsoft.com/office/powerpoint/2010/main" val="294402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707544" y="186585"/>
            <a:ext cx="4079112"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spc="-5" dirty="0">
                <a:solidFill>
                  <a:schemeClr val="bg1"/>
                </a:solidFill>
                <a:latin typeface="Calisto MT" panose="02040603050505030304" pitchFamily="18" charset="0"/>
                <a:cs typeface="Times New Roman" panose="02020603050405020304" pitchFamily="18" charset="0"/>
              </a:rPr>
              <a:t>Financial</a:t>
            </a:r>
            <a:r>
              <a:rPr lang="en-IN" sz="2800" b="0" i="0" spc="-110" dirty="0">
                <a:solidFill>
                  <a:schemeClr val="bg1"/>
                </a:solidFill>
                <a:latin typeface="Calisto MT" panose="02040603050505030304" pitchFamily="18" charset="0"/>
                <a:cs typeface="Times New Roman" panose="02020603050405020304" pitchFamily="18" charset="0"/>
              </a:rPr>
              <a:t> </a:t>
            </a:r>
            <a:r>
              <a:rPr lang="en-IN" sz="2800" b="0" i="0" dirty="0">
                <a:solidFill>
                  <a:schemeClr val="bg1"/>
                </a:solidFill>
                <a:latin typeface="Calisto MT" panose="02040603050505030304" pitchFamily="18" charset="0"/>
                <a:cs typeface="Times New Roman" panose="02020603050405020304" pitchFamily="18" charset="0"/>
              </a:rPr>
              <a:t>Partners</a:t>
            </a:r>
          </a:p>
        </p:txBody>
      </p:sp>
      <p:grpSp>
        <p:nvGrpSpPr>
          <p:cNvPr id="3" name="object 3"/>
          <p:cNvGrpSpPr/>
          <p:nvPr/>
        </p:nvGrpSpPr>
        <p:grpSpPr>
          <a:xfrm>
            <a:off x="0" y="6745222"/>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7" name="object 7"/>
          <p:cNvPicPr/>
          <p:nvPr/>
        </p:nvPicPr>
        <p:blipFill>
          <a:blip r:embed="rId2" cstate="print"/>
          <a:stretch>
            <a:fillRect/>
          </a:stretch>
        </p:blipFill>
        <p:spPr>
          <a:xfrm>
            <a:off x="762000" y="2563877"/>
            <a:ext cx="3901440" cy="774191"/>
          </a:xfrm>
          <a:prstGeom prst="rect">
            <a:avLst/>
          </a:prstGeom>
        </p:spPr>
      </p:pic>
      <p:pic>
        <p:nvPicPr>
          <p:cNvPr id="8" name="object 8"/>
          <p:cNvPicPr/>
          <p:nvPr/>
        </p:nvPicPr>
        <p:blipFill>
          <a:blip r:embed="rId3" cstate="print"/>
          <a:stretch>
            <a:fillRect/>
          </a:stretch>
        </p:blipFill>
        <p:spPr>
          <a:xfrm>
            <a:off x="152400" y="6172199"/>
            <a:ext cx="2343912" cy="451613"/>
          </a:xfrm>
          <a:prstGeom prst="rect">
            <a:avLst/>
          </a:prstGeom>
        </p:spPr>
      </p:pic>
      <p:sp>
        <p:nvSpPr>
          <p:cNvPr id="9" name="object 9"/>
          <p:cNvSpPr txBox="1"/>
          <p:nvPr/>
        </p:nvSpPr>
        <p:spPr>
          <a:xfrm>
            <a:off x="974622" y="1687703"/>
            <a:ext cx="3990645" cy="320601"/>
          </a:xfrm>
          <a:prstGeom prst="rect">
            <a:avLst/>
          </a:prstGeom>
        </p:spPr>
        <p:txBody>
          <a:bodyPr vert="horz" wrap="square" lIns="0" tIns="12700" rIns="0" bIns="0" rtlCol="0">
            <a:spAutoFit/>
          </a:bodyPr>
          <a:lstStyle/>
          <a:p>
            <a:pPr marL="12700">
              <a:lnSpc>
                <a:spcPct val="100000"/>
              </a:lnSpc>
              <a:spcBef>
                <a:spcPts val="100"/>
              </a:spcBef>
            </a:pPr>
            <a:r>
              <a:rPr sz="2000" spc="-10" dirty="0">
                <a:latin typeface="Calibri" panose="020F0502020204030204" pitchFamily="34" charset="0"/>
                <a:cs typeface="Calibri" panose="020F0502020204030204" pitchFamily="34" charset="0"/>
              </a:rPr>
              <a:t>Bloomchemag</a:t>
            </a:r>
            <a:r>
              <a:rPr sz="2000" spc="-70" dirty="0">
                <a:latin typeface="Calibri" panose="020F0502020204030204" pitchFamily="34" charset="0"/>
                <a:cs typeface="Calibri" panose="020F0502020204030204" pitchFamily="34" charset="0"/>
              </a:rPr>
              <a:t> </a:t>
            </a:r>
            <a:r>
              <a:rPr sz="2000" spc="-15" dirty="0">
                <a:latin typeface="Calibri" panose="020F0502020204030204" pitchFamily="34" charset="0"/>
                <a:cs typeface="Calibri" panose="020F0502020204030204" pitchFamily="34" charset="0"/>
              </a:rPr>
              <a:t>Private</a:t>
            </a:r>
            <a:r>
              <a:rPr sz="2000" spc="-7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Limited,</a:t>
            </a:r>
            <a:r>
              <a:rPr sz="2000" spc="-8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India</a:t>
            </a:r>
            <a:endParaRPr sz="2000" dirty="0">
              <a:latin typeface="Calibri" panose="020F0502020204030204" pitchFamily="34" charset="0"/>
              <a:cs typeface="Calibri" panose="020F0502020204030204" pitchFamily="34" charset="0"/>
            </a:endParaRPr>
          </a:p>
        </p:txBody>
      </p:sp>
      <p:sp>
        <p:nvSpPr>
          <p:cNvPr id="10" name="object 10"/>
          <p:cNvSpPr txBox="1"/>
          <p:nvPr/>
        </p:nvSpPr>
        <p:spPr>
          <a:xfrm>
            <a:off x="7566332" y="1722770"/>
            <a:ext cx="3107963" cy="320601"/>
          </a:xfrm>
          <a:prstGeom prst="rect">
            <a:avLst/>
          </a:prstGeom>
        </p:spPr>
        <p:txBody>
          <a:bodyPr vert="horz" wrap="square" lIns="0" tIns="12700" rIns="0" bIns="0" rtlCol="0">
            <a:spAutoFit/>
          </a:bodyPr>
          <a:lstStyle/>
          <a:p>
            <a:pPr marL="12700">
              <a:lnSpc>
                <a:spcPct val="100000"/>
              </a:lnSpc>
              <a:spcBef>
                <a:spcPts val="100"/>
              </a:spcBef>
            </a:pPr>
            <a:r>
              <a:rPr sz="2000" dirty="0">
                <a:latin typeface="Calibri" panose="020F0502020204030204" pitchFamily="34" charset="0"/>
                <a:cs typeface="Calibri" panose="020F0502020204030204" pitchFamily="34" charset="0"/>
              </a:rPr>
              <a:t>B</a:t>
            </a:r>
            <a:r>
              <a:rPr sz="2000" spc="-15" dirty="0">
                <a:latin typeface="Calibri" panose="020F0502020204030204" pitchFamily="34" charset="0"/>
                <a:cs typeface="Calibri" panose="020F0502020204030204" pitchFamily="34" charset="0"/>
              </a:rPr>
              <a:t>l</a:t>
            </a:r>
            <a:r>
              <a:rPr sz="2000" spc="-10" dirty="0">
                <a:latin typeface="Calibri" panose="020F0502020204030204" pitchFamily="34" charset="0"/>
                <a:cs typeface="Calibri" panose="020F0502020204030204" pitchFamily="34" charset="0"/>
              </a:rPr>
              <a:t>o</a:t>
            </a:r>
            <a:r>
              <a:rPr lang="en-IN" sz="2000" spc="-10" dirty="0">
                <a:latin typeface="Calibri" panose="020F0502020204030204" pitchFamily="34" charset="0"/>
                <a:cs typeface="Calibri" panose="020F0502020204030204" pitchFamily="34" charset="0"/>
              </a:rPr>
              <a:t>o</a:t>
            </a:r>
            <a:r>
              <a:rPr sz="2000" spc="-5" dirty="0">
                <a:latin typeface="Calibri" panose="020F0502020204030204" pitchFamily="34" charset="0"/>
                <a:cs typeface="Calibri" panose="020F0502020204030204" pitchFamily="34" charset="0"/>
              </a:rPr>
              <a:t>m</a:t>
            </a:r>
            <a:r>
              <a:rPr sz="2000" spc="-10" dirty="0">
                <a:latin typeface="Calibri" panose="020F0502020204030204" pitchFamily="34" charset="0"/>
                <a:cs typeface="Calibri" panose="020F0502020204030204" pitchFamily="34" charset="0"/>
              </a:rPr>
              <a:t>ch</a:t>
            </a:r>
            <a:r>
              <a:rPr sz="2000" dirty="0">
                <a:latin typeface="Calibri" panose="020F0502020204030204" pitchFamily="34" charset="0"/>
                <a:cs typeface="Calibri" panose="020F0502020204030204" pitchFamily="34" charset="0"/>
              </a:rPr>
              <a:t>e</a:t>
            </a:r>
            <a:r>
              <a:rPr sz="2000" spc="-5" dirty="0">
                <a:latin typeface="Calibri" panose="020F0502020204030204" pitchFamily="34" charset="0"/>
                <a:cs typeface="Calibri" panose="020F0502020204030204" pitchFamily="34" charset="0"/>
              </a:rPr>
              <a:t>ma</a:t>
            </a:r>
            <a:r>
              <a:rPr sz="2000" dirty="0">
                <a:latin typeface="Calibri" panose="020F0502020204030204" pitchFamily="34" charset="0"/>
                <a:cs typeface="Calibri" panose="020F0502020204030204" pitchFamily="34" charset="0"/>
              </a:rPr>
              <a:t>g</a:t>
            </a:r>
            <a:r>
              <a:rPr sz="2000" spc="-80" dirty="0">
                <a:latin typeface="Calibri" panose="020F0502020204030204" pitchFamily="34" charset="0"/>
                <a:cs typeface="Calibri" panose="020F0502020204030204" pitchFamily="34" charset="0"/>
              </a:rPr>
              <a:t> </a:t>
            </a:r>
            <a:r>
              <a:rPr sz="2000" spc="-25" dirty="0">
                <a:latin typeface="Calibri" panose="020F0502020204030204" pitchFamily="34" charset="0"/>
                <a:cs typeface="Calibri" panose="020F0502020204030204" pitchFamily="34" charset="0"/>
              </a:rPr>
              <a:t>B</a:t>
            </a:r>
            <a:r>
              <a:rPr sz="2000" spc="-155" dirty="0">
                <a:latin typeface="Calibri" panose="020F0502020204030204" pitchFamily="34" charset="0"/>
                <a:cs typeface="Calibri" panose="020F0502020204030204" pitchFamily="34" charset="0"/>
              </a:rPr>
              <a:t>V</a:t>
            </a:r>
            <a:r>
              <a:rPr sz="2000" dirty="0">
                <a:latin typeface="Calibri" panose="020F0502020204030204" pitchFamily="34" charset="0"/>
                <a:cs typeface="Calibri" panose="020F0502020204030204" pitchFamily="34" charset="0"/>
              </a:rPr>
              <a:t>,</a:t>
            </a:r>
            <a:r>
              <a:rPr sz="2000" spc="-1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Be</a:t>
            </a:r>
            <a:r>
              <a:rPr sz="2000" spc="-5" dirty="0">
                <a:latin typeface="Calibri" panose="020F0502020204030204" pitchFamily="34" charset="0"/>
                <a:cs typeface="Calibri" panose="020F0502020204030204" pitchFamily="34" charset="0"/>
              </a:rPr>
              <a:t>l</a:t>
            </a:r>
            <a:r>
              <a:rPr sz="2000" spc="5" dirty="0">
                <a:latin typeface="Calibri" panose="020F0502020204030204" pitchFamily="34" charset="0"/>
                <a:cs typeface="Calibri" panose="020F0502020204030204" pitchFamily="34" charset="0"/>
              </a:rPr>
              <a:t>g</a:t>
            </a:r>
            <a:r>
              <a:rPr sz="2000" spc="-15" dirty="0">
                <a:latin typeface="Calibri" panose="020F0502020204030204" pitchFamily="34" charset="0"/>
                <a:cs typeface="Calibri" panose="020F0502020204030204" pitchFamily="34" charset="0"/>
              </a:rPr>
              <a:t>i</a:t>
            </a:r>
            <a:r>
              <a:rPr sz="2000" spc="-10" dirty="0">
                <a:latin typeface="Calibri" panose="020F0502020204030204" pitchFamily="34" charset="0"/>
                <a:cs typeface="Calibri" panose="020F0502020204030204" pitchFamily="34" charset="0"/>
              </a:rPr>
              <a:t>u</a:t>
            </a:r>
            <a:r>
              <a:rPr sz="2000" dirty="0">
                <a:latin typeface="Calibri" panose="020F0502020204030204" pitchFamily="34" charset="0"/>
                <a:cs typeface="Calibri" panose="020F0502020204030204" pitchFamily="34" charset="0"/>
              </a:rPr>
              <a:t>m</a:t>
            </a:r>
          </a:p>
        </p:txBody>
      </p:sp>
      <p:pic>
        <p:nvPicPr>
          <p:cNvPr id="11" name="object 11"/>
          <p:cNvPicPr/>
          <p:nvPr/>
        </p:nvPicPr>
        <p:blipFill>
          <a:blip r:embed="rId4" cstate="print"/>
          <a:stretch>
            <a:fillRect/>
          </a:stretch>
        </p:blipFill>
        <p:spPr>
          <a:xfrm>
            <a:off x="7833359" y="3721608"/>
            <a:ext cx="2087879" cy="1554480"/>
          </a:xfrm>
          <a:prstGeom prst="rect">
            <a:avLst/>
          </a:prstGeom>
        </p:spPr>
      </p:pic>
      <p:pic>
        <p:nvPicPr>
          <p:cNvPr id="12" name="object 12"/>
          <p:cNvPicPr/>
          <p:nvPr/>
        </p:nvPicPr>
        <p:blipFill>
          <a:blip r:embed="rId5" cstate="print"/>
          <a:stretch>
            <a:fillRect/>
          </a:stretch>
        </p:blipFill>
        <p:spPr>
          <a:xfrm>
            <a:off x="762000" y="4157981"/>
            <a:ext cx="3688079" cy="1106423"/>
          </a:xfrm>
          <a:prstGeom prst="rect">
            <a:avLst/>
          </a:prstGeom>
        </p:spPr>
      </p:pic>
      <p:pic>
        <p:nvPicPr>
          <p:cNvPr id="13" name="object 13"/>
          <p:cNvPicPr/>
          <p:nvPr/>
        </p:nvPicPr>
        <p:blipFill>
          <a:blip r:embed="rId6" cstate="print"/>
          <a:stretch>
            <a:fillRect/>
          </a:stretch>
        </p:blipFill>
        <p:spPr>
          <a:xfrm>
            <a:off x="6781800" y="2429255"/>
            <a:ext cx="3770376" cy="868680"/>
          </a:xfrm>
          <a:prstGeom prst="rect">
            <a:avLst/>
          </a:prstGeom>
        </p:spPr>
      </p:pic>
      <p:sp>
        <p:nvSpPr>
          <p:cNvPr id="15" name="Rectangle 14"/>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3276600" y="228600"/>
            <a:ext cx="4767707"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spc="-5" dirty="0">
                <a:solidFill>
                  <a:schemeClr val="bg1"/>
                </a:solidFill>
                <a:latin typeface="Calisto MT" panose="02040603050505030304" pitchFamily="18" charset="0"/>
                <a:cs typeface="Times New Roman" panose="02020603050405020304" pitchFamily="18" charset="0"/>
              </a:rPr>
              <a:t>Contact</a:t>
            </a:r>
            <a:r>
              <a:rPr lang="en-IN" sz="2800" b="0" i="0" spc="-75" dirty="0">
                <a:solidFill>
                  <a:schemeClr val="bg1"/>
                </a:solidFill>
                <a:latin typeface="Calisto MT" panose="02040603050505030304" pitchFamily="18" charset="0"/>
                <a:cs typeface="Times New Roman" panose="02020603050405020304" pitchFamily="18" charset="0"/>
              </a:rPr>
              <a:t> </a:t>
            </a:r>
            <a:r>
              <a:rPr lang="en-IN" sz="2800" b="0" i="0" dirty="0">
                <a:solidFill>
                  <a:schemeClr val="bg1"/>
                </a:solidFill>
                <a:latin typeface="Calisto MT" panose="02040603050505030304" pitchFamily="18" charset="0"/>
                <a:cs typeface="Times New Roman" panose="02020603050405020304" pitchFamily="18" charset="0"/>
              </a:rPr>
              <a:t>Information</a:t>
            </a:r>
          </a:p>
        </p:txBody>
      </p:sp>
      <p:grpSp>
        <p:nvGrpSpPr>
          <p:cNvPr id="3" name="object 3"/>
          <p:cNvGrpSpPr/>
          <p:nvPr/>
        </p:nvGrpSpPr>
        <p:grpSpPr>
          <a:xfrm>
            <a:off x="0" y="6745222"/>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7" name="object 7"/>
          <p:cNvSpPr/>
          <p:nvPr/>
        </p:nvSpPr>
        <p:spPr>
          <a:xfrm>
            <a:off x="8194929" y="3092831"/>
            <a:ext cx="33655" cy="12700"/>
          </a:xfrm>
          <a:custGeom>
            <a:avLst/>
            <a:gdLst/>
            <a:ahLst/>
            <a:cxnLst/>
            <a:rect l="l" t="t" r="r" b="b"/>
            <a:pathLst>
              <a:path w="33654" h="12700">
                <a:moveTo>
                  <a:pt x="33527" y="0"/>
                </a:moveTo>
                <a:lnTo>
                  <a:pt x="0" y="0"/>
                </a:lnTo>
                <a:lnTo>
                  <a:pt x="0" y="12191"/>
                </a:lnTo>
                <a:lnTo>
                  <a:pt x="33527" y="12191"/>
                </a:lnTo>
                <a:lnTo>
                  <a:pt x="33527" y="0"/>
                </a:lnTo>
                <a:close/>
              </a:path>
            </a:pathLst>
          </a:custGeom>
          <a:solidFill>
            <a:srgbClr val="0000FF"/>
          </a:solidFill>
        </p:spPr>
        <p:txBody>
          <a:bodyPr wrap="square" lIns="0" tIns="0" rIns="0" bIns="0" rtlCol="0"/>
          <a:lstStyle/>
          <a:p>
            <a:endParaRPr/>
          </a:p>
        </p:txBody>
      </p:sp>
      <p:sp>
        <p:nvSpPr>
          <p:cNvPr id="8" name="object 8"/>
          <p:cNvSpPr txBox="1">
            <a:spLocks noGrp="1"/>
          </p:cNvSpPr>
          <p:nvPr>
            <p:ph type="body" idx="1"/>
          </p:nvPr>
        </p:nvSpPr>
        <p:spPr>
          <a:xfrm>
            <a:off x="177546" y="1282553"/>
            <a:ext cx="11895582" cy="2680221"/>
          </a:xfrm>
          <a:prstGeom prst="rect">
            <a:avLst/>
          </a:prstGeom>
        </p:spPr>
        <p:txBody>
          <a:bodyPr vert="horz" wrap="square" lIns="0" tIns="63500" rIns="0" bIns="0" rtlCol="0">
            <a:spAutoFit/>
          </a:bodyPr>
          <a:lstStyle/>
          <a:p>
            <a:pPr marL="5278120">
              <a:lnSpc>
                <a:spcPct val="100000"/>
              </a:lnSpc>
              <a:spcBef>
                <a:spcPts val="500"/>
              </a:spcBef>
            </a:pPr>
            <a:r>
              <a:rPr sz="2000" spc="5" dirty="0">
                <a:solidFill>
                  <a:schemeClr val="tx1"/>
                </a:solidFill>
                <a:latin typeface="Calibri" panose="020F0502020204030204" pitchFamily="34" charset="0"/>
                <a:cs typeface="Calibri" panose="020F0502020204030204" pitchFamily="34" charset="0"/>
              </a:rPr>
              <a:t>B</a:t>
            </a:r>
            <a:r>
              <a:rPr sz="2000" spc="-15" dirty="0">
                <a:solidFill>
                  <a:schemeClr val="tx1"/>
                </a:solidFill>
                <a:latin typeface="Calibri" panose="020F0502020204030204" pitchFamily="34" charset="0"/>
                <a:cs typeface="Calibri" panose="020F0502020204030204" pitchFamily="34" charset="0"/>
              </a:rPr>
              <a:t>l</a:t>
            </a:r>
            <a:r>
              <a:rPr sz="2000" dirty="0">
                <a:solidFill>
                  <a:schemeClr val="tx1"/>
                </a:solidFill>
                <a:latin typeface="Calibri" panose="020F0502020204030204" pitchFamily="34" charset="0"/>
                <a:cs typeface="Calibri" panose="020F0502020204030204" pitchFamily="34" charset="0"/>
              </a:rPr>
              <a:t>oo</a:t>
            </a:r>
            <a:r>
              <a:rPr sz="2000" spc="15" dirty="0">
                <a:solidFill>
                  <a:schemeClr val="tx1"/>
                </a:solidFill>
                <a:latin typeface="Calibri" panose="020F0502020204030204" pitchFamily="34" charset="0"/>
                <a:cs typeface="Calibri" panose="020F0502020204030204" pitchFamily="34" charset="0"/>
              </a:rPr>
              <a:t>m</a:t>
            </a:r>
            <a:r>
              <a:rPr sz="2000" spc="-5" dirty="0">
                <a:solidFill>
                  <a:schemeClr val="tx1"/>
                </a:solidFill>
                <a:latin typeface="Calibri" panose="020F0502020204030204" pitchFamily="34" charset="0"/>
                <a:cs typeface="Calibri" panose="020F0502020204030204" pitchFamily="34" charset="0"/>
              </a:rPr>
              <a:t>ch</a:t>
            </a:r>
            <a:r>
              <a:rPr sz="2000" spc="-20" dirty="0">
                <a:solidFill>
                  <a:schemeClr val="tx1"/>
                </a:solidFill>
                <a:latin typeface="Calibri" panose="020F0502020204030204" pitchFamily="34" charset="0"/>
                <a:cs typeface="Calibri" panose="020F0502020204030204" pitchFamily="34" charset="0"/>
              </a:rPr>
              <a:t>e</a:t>
            </a:r>
            <a:r>
              <a:rPr sz="2000" spc="-10" dirty="0">
                <a:solidFill>
                  <a:schemeClr val="tx1"/>
                </a:solidFill>
                <a:latin typeface="Calibri" panose="020F0502020204030204" pitchFamily="34" charset="0"/>
                <a:cs typeface="Calibri" panose="020F0502020204030204" pitchFamily="34" charset="0"/>
              </a:rPr>
              <a:t>m</a:t>
            </a:r>
            <a:r>
              <a:rPr sz="2000" dirty="0">
                <a:solidFill>
                  <a:schemeClr val="tx1"/>
                </a:solidFill>
                <a:latin typeface="Calibri" panose="020F0502020204030204" pitchFamily="34" charset="0"/>
                <a:cs typeface="Calibri" panose="020F0502020204030204" pitchFamily="34" charset="0"/>
              </a:rPr>
              <a:t>ag</a:t>
            </a:r>
            <a:r>
              <a:rPr sz="2000" spc="-70" dirty="0">
                <a:solidFill>
                  <a:schemeClr val="tx1"/>
                </a:solidFill>
                <a:latin typeface="Calibri" panose="020F0502020204030204" pitchFamily="34" charset="0"/>
                <a:cs typeface="Calibri" panose="020F0502020204030204" pitchFamily="34" charset="0"/>
              </a:rPr>
              <a:t> </a:t>
            </a:r>
            <a:r>
              <a:rPr sz="2000" spc="5" dirty="0">
                <a:solidFill>
                  <a:schemeClr val="tx1"/>
                </a:solidFill>
                <a:latin typeface="Calibri" panose="020F0502020204030204" pitchFamily="34" charset="0"/>
                <a:cs typeface="Calibri" panose="020F0502020204030204" pitchFamily="34" charset="0"/>
              </a:rPr>
              <a:t>P</a:t>
            </a:r>
            <a:r>
              <a:rPr sz="2000" dirty="0">
                <a:solidFill>
                  <a:schemeClr val="tx1"/>
                </a:solidFill>
                <a:latin typeface="Calibri" panose="020F0502020204030204" pitchFamily="34" charset="0"/>
                <a:cs typeface="Calibri" panose="020F0502020204030204" pitchFamily="34" charset="0"/>
              </a:rPr>
              <a:t>r</a:t>
            </a:r>
            <a:r>
              <a:rPr sz="2000" spc="-15" dirty="0">
                <a:solidFill>
                  <a:schemeClr val="tx1"/>
                </a:solidFill>
                <a:latin typeface="Calibri" panose="020F0502020204030204" pitchFamily="34" charset="0"/>
                <a:cs typeface="Calibri" panose="020F0502020204030204" pitchFamily="34" charset="0"/>
              </a:rPr>
              <a:t>i</a:t>
            </a:r>
            <a:r>
              <a:rPr sz="2000" spc="5" dirty="0">
                <a:solidFill>
                  <a:schemeClr val="tx1"/>
                </a:solidFill>
                <a:latin typeface="Calibri" panose="020F0502020204030204" pitchFamily="34" charset="0"/>
                <a:cs typeface="Calibri" panose="020F0502020204030204" pitchFamily="34" charset="0"/>
              </a:rPr>
              <a:t>v</a:t>
            </a:r>
            <a:r>
              <a:rPr sz="2000" dirty="0">
                <a:solidFill>
                  <a:schemeClr val="tx1"/>
                </a:solidFill>
                <a:latin typeface="Calibri" panose="020F0502020204030204" pitchFamily="34" charset="0"/>
                <a:cs typeface="Calibri" panose="020F0502020204030204" pitchFamily="34" charset="0"/>
              </a:rPr>
              <a:t>a</a:t>
            </a:r>
            <a:r>
              <a:rPr sz="2000" spc="-10" dirty="0">
                <a:solidFill>
                  <a:schemeClr val="tx1"/>
                </a:solidFill>
                <a:latin typeface="Calibri" panose="020F0502020204030204" pitchFamily="34" charset="0"/>
                <a:cs typeface="Calibri" panose="020F0502020204030204" pitchFamily="34" charset="0"/>
              </a:rPr>
              <a:t>t</a:t>
            </a:r>
            <a:r>
              <a:rPr sz="2000" dirty="0">
                <a:solidFill>
                  <a:schemeClr val="tx1"/>
                </a:solidFill>
                <a:latin typeface="Calibri" panose="020F0502020204030204" pitchFamily="34" charset="0"/>
                <a:cs typeface="Calibri" panose="020F0502020204030204" pitchFamily="34" charset="0"/>
              </a:rPr>
              <a:t>e</a:t>
            </a:r>
            <a:r>
              <a:rPr sz="2000" spc="-90" dirty="0">
                <a:solidFill>
                  <a:schemeClr val="tx1"/>
                </a:solidFill>
                <a:latin typeface="Calibri" panose="020F0502020204030204" pitchFamily="34" charset="0"/>
                <a:cs typeface="Calibri" panose="020F0502020204030204" pitchFamily="34" charset="0"/>
              </a:rPr>
              <a:t> </a:t>
            </a:r>
            <a:r>
              <a:rPr sz="2000" spc="-10" dirty="0">
                <a:solidFill>
                  <a:schemeClr val="tx1"/>
                </a:solidFill>
                <a:latin typeface="Calibri" panose="020F0502020204030204" pitchFamily="34" charset="0"/>
                <a:cs typeface="Calibri" panose="020F0502020204030204" pitchFamily="34" charset="0"/>
              </a:rPr>
              <a:t>L</a:t>
            </a:r>
            <a:r>
              <a:rPr sz="2000" spc="-15" dirty="0">
                <a:solidFill>
                  <a:schemeClr val="tx1"/>
                </a:solidFill>
                <a:latin typeface="Calibri" panose="020F0502020204030204" pitchFamily="34" charset="0"/>
                <a:cs typeface="Calibri" panose="020F0502020204030204" pitchFamily="34" charset="0"/>
              </a:rPr>
              <a:t>i</a:t>
            </a:r>
            <a:r>
              <a:rPr sz="2000" spc="15" dirty="0">
                <a:solidFill>
                  <a:schemeClr val="tx1"/>
                </a:solidFill>
                <a:latin typeface="Calibri" panose="020F0502020204030204" pitchFamily="34" charset="0"/>
                <a:cs typeface="Calibri" panose="020F0502020204030204" pitchFamily="34" charset="0"/>
              </a:rPr>
              <a:t>m</a:t>
            </a:r>
            <a:r>
              <a:rPr sz="2000" spc="-15" dirty="0">
                <a:solidFill>
                  <a:schemeClr val="tx1"/>
                </a:solidFill>
                <a:latin typeface="Calibri" panose="020F0502020204030204" pitchFamily="34" charset="0"/>
                <a:cs typeface="Calibri" panose="020F0502020204030204" pitchFamily="34" charset="0"/>
              </a:rPr>
              <a:t>i</a:t>
            </a:r>
            <a:r>
              <a:rPr sz="2000" spc="-10" dirty="0">
                <a:solidFill>
                  <a:schemeClr val="tx1"/>
                </a:solidFill>
                <a:latin typeface="Calibri" panose="020F0502020204030204" pitchFamily="34" charset="0"/>
                <a:cs typeface="Calibri" panose="020F0502020204030204" pitchFamily="34" charset="0"/>
              </a:rPr>
              <a:t>t</a:t>
            </a:r>
            <a:r>
              <a:rPr sz="2000" dirty="0">
                <a:solidFill>
                  <a:schemeClr val="tx1"/>
                </a:solidFill>
                <a:latin typeface="Calibri" panose="020F0502020204030204" pitchFamily="34" charset="0"/>
                <a:cs typeface="Calibri" panose="020F0502020204030204" pitchFamily="34" charset="0"/>
              </a:rPr>
              <a:t>ed</a:t>
            </a:r>
          </a:p>
          <a:p>
            <a:pPr marL="5278120">
              <a:lnSpc>
                <a:spcPct val="100000"/>
              </a:lnSpc>
              <a:spcBef>
                <a:spcPts val="409"/>
              </a:spcBef>
            </a:pPr>
            <a:r>
              <a:rPr sz="2000" b="0" spc="-5" dirty="0">
                <a:solidFill>
                  <a:schemeClr val="tx1"/>
                </a:solidFill>
                <a:latin typeface="Calibri" panose="020F0502020204030204" pitchFamily="34" charset="0"/>
                <a:cs typeface="Calibri" panose="020F0502020204030204" pitchFamily="34" charset="0"/>
              </a:rPr>
              <a:t>Unit</a:t>
            </a:r>
            <a:r>
              <a:rPr sz="2000" b="0" spc="-45"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10</a:t>
            </a:r>
            <a:r>
              <a:rPr lang="en-GB" sz="2000" b="0" dirty="0">
                <a:solidFill>
                  <a:schemeClr val="tx1"/>
                </a:solidFill>
                <a:latin typeface="Calibri" panose="020F0502020204030204" pitchFamily="34" charset="0"/>
                <a:cs typeface="Calibri" panose="020F0502020204030204" pitchFamily="34" charset="0"/>
              </a:rPr>
              <a:t>4-105-10</a:t>
            </a:r>
            <a:r>
              <a:rPr sz="2000" b="0" dirty="0">
                <a:solidFill>
                  <a:schemeClr val="tx1"/>
                </a:solidFill>
                <a:latin typeface="Calibri" panose="020F0502020204030204" pitchFamily="34" charset="0"/>
                <a:cs typeface="Calibri" panose="020F0502020204030204" pitchFamily="34" charset="0"/>
              </a:rPr>
              <a:t>8,</a:t>
            </a:r>
            <a:r>
              <a:rPr sz="2000" b="0" spc="-20"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Tower</a:t>
            </a:r>
            <a:r>
              <a:rPr sz="2000" b="0" spc="-10"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1, </a:t>
            </a:r>
            <a:r>
              <a:rPr sz="2000" b="0" spc="-5" dirty="0">
                <a:solidFill>
                  <a:schemeClr val="tx1"/>
                </a:solidFill>
                <a:latin typeface="Calibri" panose="020F0502020204030204" pitchFamily="34" charset="0"/>
                <a:cs typeface="Calibri" panose="020F0502020204030204" pitchFamily="34" charset="0"/>
              </a:rPr>
              <a:t>Assotech</a:t>
            </a:r>
            <a:r>
              <a:rPr sz="2000" b="0" spc="-10" dirty="0">
                <a:solidFill>
                  <a:schemeClr val="tx1"/>
                </a:solidFill>
                <a:latin typeface="Calibri" panose="020F0502020204030204" pitchFamily="34" charset="0"/>
                <a:cs typeface="Calibri" panose="020F0502020204030204" pitchFamily="34" charset="0"/>
              </a:rPr>
              <a:t> </a:t>
            </a:r>
            <a:r>
              <a:rPr sz="2000" b="0" spc="-5" dirty="0">
                <a:solidFill>
                  <a:schemeClr val="tx1"/>
                </a:solidFill>
                <a:latin typeface="Calibri" panose="020F0502020204030204" pitchFamily="34" charset="0"/>
                <a:cs typeface="Calibri" panose="020F0502020204030204" pitchFamily="34" charset="0"/>
              </a:rPr>
              <a:t>Business</a:t>
            </a:r>
            <a:r>
              <a:rPr sz="2000" b="0" spc="-10" dirty="0">
                <a:solidFill>
                  <a:schemeClr val="tx1"/>
                </a:solidFill>
                <a:latin typeface="Calibri" panose="020F0502020204030204" pitchFamily="34" charset="0"/>
                <a:cs typeface="Calibri" panose="020F0502020204030204" pitchFamily="34" charset="0"/>
              </a:rPr>
              <a:t> </a:t>
            </a:r>
            <a:r>
              <a:rPr sz="2000" b="0" spc="-5" dirty="0">
                <a:solidFill>
                  <a:schemeClr val="tx1"/>
                </a:solidFill>
                <a:latin typeface="Calibri" panose="020F0502020204030204" pitchFamily="34" charset="0"/>
                <a:cs typeface="Calibri" panose="020F0502020204030204" pitchFamily="34" charset="0"/>
              </a:rPr>
              <a:t>Cresterra (ABC),</a:t>
            </a:r>
          </a:p>
          <a:p>
            <a:pPr marL="5278120">
              <a:lnSpc>
                <a:spcPct val="100000"/>
              </a:lnSpc>
              <a:spcBef>
                <a:spcPts val="580"/>
              </a:spcBef>
            </a:pPr>
            <a:r>
              <a:rPr sz="2000" b="0" spc="-5" dirty="0">
                <a:solidFill>
                  <a:schemeClr val="tx1"/>
                </a:solidFill>
                <a:latin typeface="Calibri" panose="020F0502020204030204" pitchFamily="34" charset="0"/>
                <a:cs typeface="Calibri" panose="020F0502020204030204" pitchFamily="34" charset="0"/>
              </a:rPr>
              <a:t>Sector</a:t>
            </a:r>
            <a:r>
              <a:rPr sz="2000" b="0" spc="-20"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135,</a:t>
            </a:r>
            <a:r>
              <a:rPr sz="2000" b="0" spc="-25" dirty="0">
                <a:solidFill>
                  <a:schemeClr val="tx1"/>
                </a:solidFill>
                <a:latin typeface="Calibri" panose="020F0502020204030204" pitchFamily="34" charset="0"/>
                <a:cs typeface="Calibri" panose="020F0502020204030204" pitchFamily="34" charset="0"/>
              </a:rPr>
              <a:t> </a:t>
            </a:r>
            <a:r>
              <a:rPr sz="2000" b="0" spc="-5" dirty="0">
                <a:solidFill>
                  <a:schemeClr val="tx1"/>
                </a:solidFill>
                <a:latin typeface="Calibri" panose="020F0502020204030204" pitchFamily="34" charset="0"/>
                <a:cs typeface="Calibri" panose="020F0502020204030204" pitchFamily="34" charset="0"/>
              </a:rPr>
              <a:t>Noida</a:t>
            </a:r>
            <a:r>
              <a:rPr sz="2000" b="0" spc="-20"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a:t>
            </a:r>
            <a:r>
              <a:rPr sz="2000" b="0" spc="-20"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201301</a:t>
            </a:r>
            <a:r>
              <a:rPr sz="2000" b="0" spc="-30"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India</a:t>
            </a:r>
          </a:p>
          <a:p>
            <a:pPr marL="5278120">
              <a:lnSpc>
                <a:spcPct val="100000"/>
              </a:lnSpc>
              <a:spcBef>
                <a:spcPts val="815"/>
              </a:spcBef>
            </a:pPr>
            <a:r>
              <a:rPr sz="2000" dirty="0">
                <a:solidFill>
                  <a:schemeClr val="tx1"/>
                </a:solidFill>
                <a:latin typeface="Calibri" panose="020F0502020204030204" pitchFamily="34" charset="0"/>
                <a:cs typeface="Calibri" panose="020F0502020204030204" pitchFamily="34" charset="0"/>
              </a:rPr>
              <a:t>Phone:</a:t>
            </a:r>
            <a:r>
              <a:rPr sz="2000" spc="-65" dirty="0">
                <a:solidFill>
                  <a:schemeClr val="tx1"/>
                </a:solidFill>
                <a:latin typeface="Calibri" panose="020F0502020204030204" pitchFamily="34" charset="0"/>
                <a:cs typeface="Calibri" panose="020F0502020204030204" pitchFamily="34" charset="0"/>
              </a:rPr>
              <a:t> </a:t>
            </a:r>
            <a:r>
              <a:rPr sz="2000" b="0" spc="5" dirty="0">
                <a:solidFill>
                  <a:schemeClr val="tx1"/>
                </a:solidFill>
                <a:latin typeface="Calibri" panose="020F0502020204030204" pitchFamily="34" charset="0"/>
                <a:cs typeface="Calibri" panose="020F0502020204030204" pitchFamily="34" charset="0"/>
              </a:rPr>
              <a:t>+</a:t>
            </a:r>
            <a:r>
              <a:rPr sz="2000" b="0" spc="-10"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91 7291974050</a:t>
            </a:r>
            <a:r>
              <a:rPr sz="2000" b="0" spc="-25" dirty="0">
                <a:solidFill>
                  <a:schemeClr val="tx1"/>
                </a:solidFill>
                <a:latin typeface="Calibri" panose="020F0502020204030204" pitchFamily="34" charset="0"/>
                <a:cs typeface="Calibri" panose="020F0502020204030204" pitchFamily="34" charset="0"/>
              </a:rPr>
              <a:t> </a:t>
            </a:r>
            <a:r>
              <a:rPr sz="2000" b="0" dirty="0">
                <a:solidFill>
                  <a:schemeClr val="tx1"/>
                </a:solidFill>
                <a:latin typeface="Calibri" panose="020F0502020204030204" pitchFamily="34" charset="0"/>
                <a:cs typeface="Calibri" panose="020F0502020204030204" pitchFamily="34" charset="0"/>
              </a:rPr>
              <a:t>/</a:t>
            </a:r>
            <a:r>
              <a:rPr sz="2000" b="0" spc="-25" dirty="0">
                <a:solidFill>
                  <a:schemeClr val="tx1"/>
                </a:solidFill>
                <a:latin typeface="Calibri" panose="020F0502020204030204" pitchFamily="34" charset="0"/>
                <a:cs typeface="Calibri" panose="020F0502020204030204" pitchFamily="34" charset="0"/>
              </a:rPr>
              <a:t> </a:t>
            </a:r>
            <a:r>
              <a:rPr sz="2000" b="0" spc="-5" dirty="0">
                <a:solidFill>
                  <a:schemeClr val="tx1"/>
                </a:solidFill>
                <a:latin typeface="Calibri" panose="020F0502020204030204" pitchFamily="34" charset="0"/>
                <a:cs typeface="Calibri" panose="020F0502020204030204" pitchFamily="34" charset="0"/>
              </a:rPr>
              <a:t>+91</a:t>
            </a:r>
            <a:r>
              <a:rPr sz="2000" b="0" dirty="0">
                <a:solidFill>
                  <a:schemeClr val="tx1"/>
                </a:solidFill>
                <a:latin typeface="Calibri" panose="020F0502020204030204" pitchFamily="34" charset="0"/>
                <a:cs typeface="Calibri" panose="020F0502020204030204" pitchFamily="34" charset="0"/>
              </a:rPr>
              <a:t> </a:t>
            </a:r>
            <a:r>
              <a:rPr sz="2000" b="0" spc="-5" dirty="0">
                <a:solidFill>
                  <a:schemeClr val="tx1"/>
                </a:solidFill>
                <a:latin typeface="Calibri" panose="020F0502020204030204" pitchFamily="34" charset="0"/>
                <a:cs typeface="Calibri" panose="020F0502020204030204" pitchFamily="34" charset="0"/>
              </a:rPr>
              <a:t>7291974482/+91</a:t>
            </a:r>
            <a:r>
              <a:rPr sz="2000" b="0" spc="-25" dirty="0">
                <a:solidFill>
                  <a:schemeClr val="tx1"/>
                </a:solidFill>
                <a:latin typeface="Calibri" panose="020F0502020204030204" pitchFamily="34" charset="0"/>
                <a:cs typeface="Calibri" panose="020F0502020204030204" pitchFamily="34" charset="0"/>
              </a:rPr>
              <a:t> </a:t>
            </a:r>
            <a:r>
              <a:rPr sz="2000" b="0" spc="-5" dirty="0">
                <a:solidFill>
                  <a:schemeClr val="tx1"/>
                </a:solidFill>
                <a:latin typeface="Calibri" panose="020F0502020204030204" pitchFamily="34" charset="0"/>
                <a:cs typeface="Calibri" panose="020F0502020204030204" pitchFamily="34" charset="0"/>
              </a:rPr>
              <a:t>7291970399</a:t>
            </a:r>
            <a:endParaRPr sz="2000" b="0" dirty="0">
              <a:solidFill>
                <a:schemeClr val="tx1"/>
              </a:solidFill>
              <a:latin typeface="Calibri" panose="020F0502020204030204" pitchFamily="34" charset="0"/>
              <a:cs typeface="Calibri" panose="020F0502020204030204" pitchFamily="34" charset="0"/>
            </a:endParaRPr>
          </a:p>
          <a:p>
            <a:pPr marL="5278120">
              <a:lnSpc>
                <a:spcPct val="100000"/>
              </a:lnSpc>
              <a:spcBef>
                <a:spcPts val="600"/>
              </a:spcBef>
              <a:tabLst>
                <a:tab pos="5933440" algn="l"/>
              </a:tabLst>
            </a:pPr>
            <a:r>
              <a:rPr sz="2000" spc="5" dirty="0">
                <a:solidFill>
                  <a:schemeClr val="tx1"/>
                </a:solidFill>
                <a:latin typeface="Calibri" panose="020F0502020204030204" pitchFamily="34" charset="0"/>
                <a:cs typeface="Calibri" panose="020F0502020204030204" pitchFamily="34" charset="0"/>
              </a:rPr>
              <a:t>E</a:t>
            </a:r>
            <a:r>
              <a:rPr sz="2000" spc="15" dirty="0">
                <a:solidFill>
                  <a:schemeClr val="tx1"/>
                </a:solidFill>
                <a:latin typeface="Calibri" panose="020F0502020204030204" pitchFamily="34" charset="0"/>
                <a:cs typeface="Calibri" panose="020F0502020204030204" pitchFamily="34" charset="0"/>
              </a:rPr>
              <a:t>m</a:t>
            </a:r>
            <a:r>
              <a:rPr sz="2000" dirty="0">
                <a:solidFill>
                  <a:schemeClr val="tx1"/>
                </a:solidFill>
                <a:latin typeface="Calibri" panose="020F0502020204030204" pitchFamily="34" charset="0"/>
                <a:cs typeface="Calibri" panose="020F0502020204030204" pitchFamily="34" charset="0"/>
              </a:rPr>
              <a:t>a</a:t>
            </a:r>
            <a:r>
              <a:rPr sz="2000" spc="-15" dirty="0">
                <a:solidFill>
                  <a:schemeClr val="tx1"/>
                </a:solidFill>
                <a:latin typeface="Calibri" panose="020F0502020204030204" pitchFamily="34" charset="0"/>
                <a:cs typeface="Calibri" panose="020F0502020204030204" pitchFamily="34" charset="0"/>
              </a:rPr>
              <a:t>il</a:t>
            </a:r>
            <a:r>
              <a:rPr sz="2000" dirty="0">
                <a:solidFill>
                  <a:schemeClr val="tx1"/>
                </a:solidFill>
                <a:latin typeface="Calibri" panose="020F0502020204030204" pitchFamily="34" charset="0"/>
                <a:cs typeface="Calibri" panose="020F0502020204030204" pitchFamily="34" charset="0"/>
              </a:rPr>
              <a:t>:	</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i</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n</a:t>
            </a:r>
            <a:r>
              <a:rPr sz="2000" b="0" u="sng" spc="-2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f</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a:t>
            </a:r>
            <a:r>
              <a:rPr sz="2000" b="0" u="sng"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l</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oo</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t>
            </a:r>
            <a:r>
              <a:rPr sz="2000" b="0" u="sng" spc="-3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g</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a:t>
            </a:r>
            <a:r>
              <a:rPr sz="2000" b="0" spc="-100" dirty="0">
                <a:solidFill>
                  <a:schemeClr val="tx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IN" sz="2000" b="0" spc="-100" dirty="0">
                <a:solidFill>
                  <a:schemeClr val="tx1"/>
                </a:solidFill>
                <a:latin typeface="Calibri" panose="020F0502020204030204" pitchFamily="34" charset="0"/>
                <a:cs typeface="Calibri" panose="020F0502020204030204" pitchFamily="34" charset="0"/>
              </a:rPr>
              <a:t>, </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cor</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p</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a:t>
            </a:r>
            <a:r>
              <a:rPr sz="2000" b="0" u="sng"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t</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a:t>
            </a:r>
            <a:r>
              <a:rPr sz="2000" b="0" u="sng"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l</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oo</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e</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t>
            </a:r>
            <a:r>
              <a:rPr sz="2000" b="0" u="sng" spc="-3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a:t>
            </a:r>
            <a:r>
              <a:rPr sz="2000" b="0" u="sng" spc="-1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g</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t>
            </a:r>
            <a:r>
              <a:rPr sz="2000" b="0" u="sng" spc="-10"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co</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m</a:t>
            </a:r>
          </a:p>
          <a:p>
            <a:pPr marL="5278120">
              <a:lnSpc>
                <a:spcPct val="100000"/>
              </a:lnSpc>
              <a:spcBef>
                <a:spcPts val="600"/>
              </a:spcBef>
              <a:tabLst>
                <a:tab pos="6168390" algn="l"/>
              </a:tabLst>
            </a:pPr>
            <a:r>
              <a:rPr sz="2000" spc="-5" dirty="0">
                <a:solidFill>
                  <a:schemeClr val="tx1"/>
                </a:solidFill>
                <a:latin typeface="Calibri" panose="020F0502020204030204" pitchFamily="34" charset="0"/>
                <a:cs typeface="Calibri" panose="020F0502020204030204" pitchFamily="34" charset="0"/>
              </a:rPr>
              <a:t>Website:	</a:t>
            </a:r>
            <a:r>
              <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www.bloomchemag.com</a:t>
            </a:r>
            <a:endParaRPr lang="en-GB"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a:p>
            <a:pPr marL="5278120">
              <a:lnSpc>
                <a:spcPct val="100000"/>
              </a:lnSpc>
              <a:spcBef>
                <a:spcPts val="600"/>
              </a:spcBef>
              <a:tabLst>
                <a:tab pos="6168390" algn="l"/>
              </a:tabLst>
            </a:pPr>
            <a:endParaRPr sz="2000" b="0" u="sng" spc="-5" dirty="0">
              <a:solidFill>
                <a:schemeClr val="tx1"/>
              </a:solidFill>
              <a:uFill>
                <a:solidFill>
                  <a:srgbClr val="0461C1"/>
                </a:solidFill>
              </a:u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9" name="object 9"/>
          <p:cNvSpPr txBox="1"/>
          <p:nvPr/>
        </p:nvSpPr>
        <p:spPr>
          <a:xfrm>
            <a:off x="5441950" y="3988972"/>
            <a:ext cx="6369050" cy="1937069"/>
          </a:xfrm>
          <a:prstGeom prst="rect">
            <a:avLst/>
          </a:prstGeom>
        </p:spPr>
        <p:txBody>
          <a:bodyPr vert="horz" wrap="square" lIns="0" tIns="89535" rIns="0" bIns="0" rtlCol="0">
            <a:spAutoFit/>
          </a:bodyPr>
          <a:lstStyle/>
          <a:p>
            <a:pPr marL="12700">
              <a:lnSpc>
                <a:spcPct val="100000"/>
              </a:lnSpc>
              <a:spcBef>
                <a:spcPts val="705"/>
              </a:spcBef>
            </a:pPr>
            <a:r>
              <a:rPr sz="2000" b="1" spc="10" dirty="0">
                <a:latin typeface="Calibri" panose="020F0502020204030204" pitchFamily="34" charset="0"/>
                <a:cs typeface="Calibri" panose="020F0502020204030204" pitchFamily="34" charset="0"/>
              </a:rPr>
              <a:t>B</a:t>
            </a:r>
            <a:r>
              <a:rPr sz="2000" b="1" spc="-15" dirty="0">
                <a:latin typeface="Calibri" panose="020F0502020204030204" pitchFamily="34" charset="0"/>
                <a:cs typeface="Calibri" panose="020F0502020204030204" pitchFamily="34" charset="0"/>
              </a:rPr>
              <a:t>l</a:t>
            </a:r>
            <a:r>
              <a:rPr sz="2000" b="1" spc="5" dirty="0">
                <a:latin typeface="Calibri" panose="020F0502020204030204" pitchFamily="34" charset="0"/>
                <a:cs typeface="Calibri" panose="020F0502020204030204" pitchFamily="34" charset="0"/>
              </a:rPr>
              <a:t>oo</a:t>
            </a:r>
            <a:r>
              <a:rPr sz="2000" b="1" spc="10" dirty="0">
                <a:latin typeface="Calibri" panose="020F0502020204030204" pitchFamily="34" charset="0"/>
                <a:cs typeface="Calibri" panose="020F0502020204030204" pitchFamily="34" charset="0"/>
              </a:rPr>
              <a:t>m</a:t>
            </a:r>
            <a:r>
              <a:rPr sz="2000" b="1" dirty="0">
                <a:latin typeface="Calibri" panose="020F0502020204030204" pitchFamily="34" charset="0"/>
                <a:cs typeface="Calibri" panose="020F0502020204030204" pitchFamily="34" charset="0"/>
              </a:rPr>
              <a:t>ch</a:t>
            </a:r>
            <a:r>
              <a:rPr sz="2000" b="1" spc="-20" dirty="0">
                <a:latin typeface="Calibri" panose="020F0502020204030204" pitchFamily="34" charset="0"/>
                <a:cs typeface="Calibri" panose="020F0502020204030204" pitchFamily="34" charset="0"/>
              </a:rPr>
              <a:t>e</a:t>
            </a:r>
            <a:r>
              <a:rPr sz="2000" b="1" spc="-10" dirty="0">
                <a:latin typeface="Calibri" panose="020F0502020204030204" pitchFamily="34" charset="0"/>
                <a:cs typeface="Calibri" panose="020F0502020204030204" pitchFamily="34" charset="0"/>
              </a:rPr>
              <a:t>m</a:t>
            </a:r>
            <a:r>
              <a:rPr sz="2000" b="1" spc="5" dirty="0">
                <a:latin typeface="Calibri" panose="020F0502020204030204" pitchFamily="34" charset="0"/>
                <a:cs typeface="Calibri" panose="020F0502020204030204" pitchFamily="34" charset="0"/>
              </a:rPr>
              <a:t>ag</a:t>
            </a:r>
            <a:r>
              <a:rPr sz="2000" b="1" spc="-95"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bv</a:t>
            </a:r>
            <a:endParaRPr sz="2000" dirty="0">
              <a:latin typeface="Calibri" panose="020F0502020204030204" pitchFamily="34" charset="0"/>
              <a:cs typeface="Calibri" panose="020F0502020204030204" pitchFamily="34" charset="0"/>
            </a:endParaRPr>
          </a:p>
          <a:p>
            <a:pPr marL="12700">
              <a:lnSpc>
                <a:spcPct val="100000"/>
              </a:lnSpc>
              <a:spcBef>
                <a:spcPts val="600"/>
              </a:spcBef>
            </a:pPr>
            <a:r>
              <a:rPr sz="2000" dirty="0">
                <a:latin typeface="Calibri" panose="020F0502020204030204" pitchFamily="34" charset="0"/>
                <a:cs typeface="Calibri" panose="020F0502020204030204" pitchFamily="34" charset="0"/>
              </a:rPr>
              <a:t>A</a:t>
            </a:r>
            <a:r>
              <a:rPr sz="2000" spc="-3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Bloomchemag</a:t>
            </a:r>
            <a:r>
              <a:rPr sz="2000" spc="-40" dirty="0">
                <a:latin typeface="Calibri" panose="020F0502020204030204" pitchFamily="34" charset="0"/>
                <a:cs typeface="Calibri" panose="020F0502020204030204" pitchFamily="34" charset="0"/>
              </a:rPr>
              <a:t> </a:t>
            </a:r>
            <a:r>
              <a:rPr sz="2000" spc="-15" dirty="0">
                <a:latin typeface="Calibri" panose="020F0502020204030204" pitchFamily="34" charset="0"/>
                <a:cs typeface="Calibri" panose="020F0502020204030204" pitchFamily="34" charset="0"/>
              </a:rPr>
              <a:t>Private </a:t>
            </a:r>
            <a:r>
              <a:rPr sz="2000" spc="-10" dirty="0">
                <a:latin typeface="Calibri" panose="020F0502020204030204" pitchFamily="34" charset="0"/>
                <a:cs typeface="Calibri" panose="020F0502020204030204" pitchFamily="34" charset="0"/>
              </a:rPr>
              <a:t>Limited</a:t>
            </a:r>
            <a:r>
              <a:rPr sz="2000" spc="-6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Company</a:t>
            </a:r>
            <a:endParaRPr sz="2000" dirty="0">
              <a:latin typeface="Calibri" panose="020F0502020204030204" pitchFamily="34" charset="0"/>
              <a:cs typeface="Calibri" panose="020F0502020204030204" pitchFamily="34" charset="0"/>
            </a:endParaRPr>
          </a:p>
          <a:p>
            <a:pPr marL="12700">
              <a:lnSpc>
                <a:spcPct val="100000"/>
              </a:lnSpc>
              <a:spcBef>
                <a:spcPts val="600"/>
              </a:spcBef>
            </a:pPr>
            <a:r>
              <a:rPr sz="2000" spc="-15" dirty="0">
                <a:latin typeface="Calibri" panose="020F0502020204030204" pitchFamily="34" charset="0"/>
                <a:cs typeface="Calibri" panose="020F0502020204030204" pitchFamily="34" charset="0"/>
              </a:rPr>
              <a:t>Sint-Antoniusstraat</a:t>
            </a:r>
            <a:r>
              <a:rPr sz="2000" spc="-9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16 b1</a:t>
            </a:r>
            <a:r>
              <a:rPr sz="2000" spc="-30"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B-2400,</a:t>
            </a:r>
            <a:r>
              <a:rPr sz="2000" spc="-4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Mol,</a:t>
            </a:r>
            <a:r>
              <a:rPr sz="2000"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Belgium</a:t>
            </a:r>
            <a:endParaRPr sz="2000" dirty="0">
              <a:latin typeface="Calibri" panose="020F0502020204030204" pitchFamily="34" charset="0"/>
              <a:cs typeface="Calibri" panose="020F0502020204030204" pitchFamily="34" charset="0"/>
            </a:endParaRPr>
          </a:p>
          <a:p>
            <a:pPr marL="12700">
              <a:lnSpc>
                <a:spcPct val="100000"/>
              </a:lnSpc>
              <a:spcBef>
                <a:spcPts val="605"/>
              </a:spcBef>
            </a:pPr>
            <a:r>
              <a:rPr sz="2000" dirty="0">
                <a:latin typeface="Calibri" panose="020F0502020204030204" pitchFamily="34" charset="0"/>
                <a:cs typeface="Calibri" panose="020F0502020204030204" pitchFamily="34" charset="0"/>
              </a:rPr>
              <a:t>T</a:t>
            </a:r>
            <a:r>
              <a:rPr sz="2000" spc="-20"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el</a:t>
            </a:r>
            <a:r>
              <a:rPr sz="2000" dirty="0">
                <a:latin typeface="Calibri" panose="020F0502020204030204" pitchFamily="34" charset="0"/>
                <a:cs typeface="Calibri" panose="020F0502020204030204" pitchFamily="34" charset="0"/>
              </a:rPr>
              <a:t>.</a:t>
            </a:r>
            <a:r>
              <a:rPr sz="2000" spc="-25"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No</a:t>
            </a:r>
            <a:r>
              <a:rPr sz="2000" dirty="0">
                <a:latin typeface="Calibri" panose="020F0502020204030204" pitchFamily="34" charset="0"/>
                <a:cs typeface="Calibri" panose="020F0502020204030204" pitchFamily="34" charset="0"/>
              </a:rPr>
              <a:t>:</a:t>
            </a:r>
            <a:r>
              <a:rPr sz="2000" spc="-5"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a:t>
            </a:r>
            <a:r>
              <a:rPr sz="2000" dirty="0">
                <a:latin typeface="Calibri" panose="020F0502020204030204" pitchFamily="34" charset="0"/>
                <a:cs typeface="Calibri" panose="020F0502020204030204" pitchFamily="34" charset="0"/>
              </a:rPr>
              <a:t>32</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143221</a:t>
            </a:r>
            <a:r>
              <a:rPr sz="2000" spc="-20" dirty="0">
                <a:latin typeface="Calibri" panose="020F0502020204030204" pitchFamily="34" charset="0"/>
                <a:cs typeface="Calibri" panose="020F0502020204030204" pitchFamily="34" charset="0"/>
              </a:rPr>
              <a:t>3</a:t>
            </a:r>
            <a:r>
              <a:rPr sz="2000" dirty="0">
                <a:latin typeface="Calibri" panose="020F0502020204030204" pitchFamily="34" charset="0"/>
                <a:cs typeface="Calibri" panose="020F0502020204030204" pitchFamily="34" charset="0"/>
              </a:rPr>
              <a:t>6</a:t>
            </a:r>
            <a:r>
              <a:rPr sz="2000" spc="-5" dirty="0">
                <a:latin typeface="Calibri" panose="020F0502020204030204" pitchFamily="34" charset="0"/>
                <a:cs typeface="Calibri" panose="020F0502020204030204" pitchFamily="34" charset="0"/>
              </a:rPr>
              <a:t> </a:t>
            </a:r>
            <a:r>
              <a:rPr sz="2000" spc="-45" dirty="0">
                <a:latin typeface="Calibri" panose="020F0502020204030204" pitchFamily="34" charset="0"/>
                <a:cs typeface="Calibri" panose="020F0502020204030204" pitchFamily="34" charset="0"/>
              </a:rPr>
              <a:t>F</a:t>
            </a:r>
            <a:r>
              <a:rPr sz="2000" spc="-30" dirty="0">
                <a:latin typeface="Calibri" panose="020F0502020204030204" pitchFamily="34" charset="0"/>
                <a:cs typeface="Calibri" panose="020F0502020204030204" pitchFamily="34" charset="0"/>
              </a:rPr>
              <a:t>a</a:t>
            </a:r>
            <a:r>
              <a:rPr sz="2000" spc="-5" dirty="0">
                <a:latin typeface="Calibri" panose="020F0502020204030204" pitchFamily="34" charset="0"/>
                <a:cs typeface="Calibri" panose="020F0502020204030204" pitchFamily="34" charset="0"/>
              </a:rPr>
              <a:t>x</a:t>
            </a:r>
            <a:r>
              <a:rPr sz="2000" dirty="0">
                <a:latin typeface="Calibri" panose="020F0502020204030204" pitchFamily="34" charset="0"/>
                <a:cs typeface="Calibri" panose="020F0502020204030204" pitchFamily="34" charset="0"/>
              </a:rPr>
              <a:t>:</a:t>
            </a:r>
            <a:r>
              <a:rPr sz="2000" spc="-75" dirty="0">
                <a:latin typeface="Calibri" panose="020F0502020204030204" pitchFamily="34" charset="0"/>
                <a:cs typeface="Calibri" panose="020F0502020204030204" pitchFamily="34" charset="0"/>
              </a:rPr>
              <a:t> </a:t>
            </a:r>
            <a:r>
              <a:rPr sz="2000" spc="-10" dirty="0">
                <a:latin typeface="Calibri" panose="020F0502020204030204" pitchFamily="34" charset="0"/>
                <a:cs typeface="Calibri" panose="020F0502020204030204" pitchFamily="34" charset="0"/>
              </a:rPr>
              <a:t>+</a:t>
            </a:r>
            <a:r>
              <a:rPr sz="2000" dirty="0">
                <a:latin typeface="Calibri" panose="020F0502020204030204" pitchFamily="34" charset="0"/>
                <a:cs typeface="Calibri" panose="020F0502020204030204" pitchFamily="34" charset="0"/>
              </a:rPr>
              <a:t>32 </a:t>
            </a:r>
            <a:r>
              <a:rPr sz="2000" spc="-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143263</a:t>
            </a:r>
            <a:r>
              <a:rPr sz="2000" spc="-20" dirty="0">
                <a:latin typeface="Calibri" panose="020F0502020204030204" pitchFamily="34" charset="0"/>
                <a:cs typeface="Calibri" panose="020F0502020204030204" pitchFamily="34" charset="0"/>
              </a:rPr>
              <a:t>9</a:t>
            </a:r>
            <a:r>
              <a:rPr sz="2000" dirty="0">
                <a:latin typeface="Calibri" panose="020F0502020204030204" pitchFamily="34" charset="0"/>
                <a:cs typeface="Calibri" panose="020F0502020204030204" pitchFamily="34" charset="0"/>
              </a:rPr>
              <a:t>8</a:t>
            </a:r>
          </a:p>
          <a:p>
            <a:pPr marL="12700">
              <a:lnSpc>
                <a:spcPct val="100000"/>
              </a:lnSpc>
              <a:spcBef>
                <a:spcPts val="600"/>
              </a:spcBef>
            </a:pPr>
            <a:r>
              <a:rPr sz="2000" spc="-15" dirty="0">
                <a:latin typeface="Calibri" panose="020F0502020204030204" pitchFamily="34" charset="0"/>
                <a:cs typeface="Calibri" panose="020F0502020204030204" pitchFamily="34" charset="0"/>
              </a:rPr>
              <a:t>BTW</a:t>
            </a:r>
            <a:r>
              <a:rPr sz="2000" spc="-65" dirty="0">
                <a:latin typeface="Calibri" panose="020F0502020204030204" pitchFamily="34" charset="0"/>
                <a:cs typeface="Calibri" panose="020F0502020204030204" pitchFamily="34" charset="0"/>
              </a:rPr>
              <a:t> </a:t>
            </a:r>
            <a:r>
              <a:rPr sz="2000" spc="-5" dirty="0">
                <a:latin typeface="Calibri" panose="020F0502020204030204" pitchFamily="34" charset="0"/>
                <a:cs typeface="Calibri" panose="020F0502020204030204" pitchFamily="34" charset="0"/>
              </a:rPr>
              <a:t>BE</a:t>
            </a:r>
            <a:r>
              <a:rPr sz="2000" spc="-25" dirty="0">
                <a:latin typeface="Calibri" panose="020F0502020204030204" pitchFamily="34" charset="0"/>
                <a:cs typeface="Calibri" panose="020F0502020204030204" pitchFamily="34" charset="0"/>
              </a:rPr>
              <a:t> </a:t>
            </a:r>
            <a:r>
              <a:rPr sz="2000" dirty="0">
                <a:latin typeface="Calibri" panose="020F0502020204030204" pitchFamily="34" charset="0"/>
                <a:cs typeface="Calibri" panose="020F0502020204030204" pitchFamily="34" charset="0"/>
              </a:rPr>
              <a:t>0544.589.474</a:t>
            </a:r>
          </a:p>
        </p:txBody>
      </p:sp>
      <p:pic>
        <p:nvPicPr>
          <p:cNvPr id="10" name="object 10"/>
          <p:cNvPicPr/>
          <p:nvPr/>
        </p:nvPicPr>
        <p:blipFill>
          <a:blip r:embed="rId5" cstate="print"/>
          <a:stretch>
            <a:fillRect/>
          </a:stretch>
        </p:blipFill>
        <p:spPr>
          <a:xfrm>
            <a:off x="140675" y="6019800"/>
            <a:ext cx="2420112" cy="539496"/>
          </a:xfrm>
          <a:prstGeom prst="rect">
            <a:avLst/>
          </a:prstGeom>
        </p:spPr>
      </p:pic>
      <p:sp>
        <p:nvSpPr>
          <p:cNvPr id="11" name="object 11"/>
          <p:cNvSpPr txBox="1"/>
          <p:nvPr/>
        </p:nvSpPr>
        <p:spPr>
          <a:xfrm>
            <a:off x="1669160" y="1359947"/>
            <a:ext cx="2750440" cy="629018"/>
          </a:xfrm>
          <a:prstGeom prst="rect">
            <a:avLst/>
          </a:prstGeom>
        </p:spPr>
        <p:txBody>
          <a:bodyPr vert="horz" wrap="square" lIns="0" tIns="13335" rIns="0" bIns="0" rtlCol="0">
            <a:spAutoFit/>
          </a:bodyPr>
          <a:lstStyle/>
          <a:p>
            <a:pPr marL="12700">
              <a:lnSpc>
                <a:spcPct val="100000"/>
              </a:lnSpc>
              <a:spcBef>
                <a:spcPts val="105"/>
              </a:spcBef>
            </a:pPr>
            <a:r>
              <a:rPr sz="2000" b="1" spc="-15" dirty="0">
                <a:latin typeface="Calibri" panose="020F0502020204030204" pitchFamily="34" charset="0"/>
                <a:cs typeface="Calibri" panose="020F0502020204030204" pitchFamily="34" charset="0"/>
              </a:rPr>
              <a:t>C</a:t>
            </a:r>
            <a:r>
              <a:rPr sz="2000" b="1" dirty="0">
                <a:latin typeface="Calibri" panose="020F0502020204030204" pitchFamily="34" charset="0"/>
                <a:cs typeface="Calibri" panose="020F0502020204030204" pitchFamily="34" charset="0"/>
              </a:rPr>
              <a:t>orpo</a:t>
            </a:r>
            <a:r>
              <a:rPr sz="2000" b="1" spc="-20" dirty="0">
                <a:latin typeface="Calibri" panose="020F0502020204030204" pitchFamily="34" charset="0"/>
                <a:cs typeface="Calibri" panose="020F0502020204030204" pitchFamily="34" charset="0"/>
              </a:rPr>
              <a:t>r</a:t>
            </a:r>
            <a:r>
              <a:rPr sz="2000" b="1" spc="-30" dirty="0">
                <a:latin typeface="Calibri" panose="020F0502020204030204" pitchFamily="34" charset="0"/>
                <a:cs typeface="Calibri" panose="020F0502020204030204" pitchFamily="34" charset="0"/>
              </a:rPr>
              <a:t>at</a:t>
            </a:r>
            <a:r>
              <a:rPr sz="2000" b="1" dirty="0">
                <a:latin typeface="Calibri" panose="020F0502020204030204" pitchFamily="34" charset="0"/>
                <a:cs typeface="Calibri" panose="020F0502020204030204" pitchFamily="34" charset="0"/>
              </a:rPr>
              <a:t>e</a:t>
            </a:r>
            <a:r>
              <a:rPr sz="2000" b="1" spc="-70" dirty="0">
                <a:latin typeface="Calibri" panose="020F0502020204030204" pitchFamily="34" charset="0"/>
                <a:cs typeface="Calibri" panose="020F0502020204030204" pitchFamily="34" charset="0"/>
              </a:rPr>
              <a:t> </a:t>
            </a:r>
            <a:r>
              <a:rPr sz="2000" b="1" spc="-5" dirty="0">
                <a:latin typeface="Calibri" panose="020F0502020204030204" pitchFamily="34" charset="0"/>
                <a:cs typeface="Calibri" panose="020F0502020204030204" pitchFamily="34" charset="0"/>
              </a:rPr>
              <a:t>Of</a:t>
            </a:r>
            <a:r>
              <a:rPr sz="2000" b="1" spc="-10" dirty="0">
                <a:latin typeface="Calibri" panose="020F0502020204030204" pitchFamily="34" charset="0"/>
                <a:cs typeface="Calibri" panose="020F0502020204030204" pitchFamily="34" charset="0"/>
              </a:rPr>
              <a:t>f</a:t>
            </a:r>
            <a:r>
              <a:rPr sz="2000" b="1" spc="-15" dirty="0">
                <a:latin typeface="Calibri" panose="020F0502020204030204" pitchFamily="34" charset="0"/>
                <a:cs typeface="Calibri" panose="020F0502020204030204" pitchFamily="34" charset="0"/>
              </a:rPr>
              <a:t>i</a:t>
            </a:r>
            <a:r>
              <a:rPr sz="2000" b="1" spc="-5" dirty="0">
                <a:latin typeface="Calibri" panose="020F0502020204030204" pitchFamily="34" charset="0"/>
                <a:cs typeface="Calibri" panose="020F0502020204030204" pitchFamily="34" charset="0"/>
              </a:rPr>
              <a:t>c</a:t>
            </a:r>
            <a:r>
              <a:rPr sz="2000" b="1" dirty="0">
                <a:latin typeface="Calibri" panose="020F0502020204030204" pitchFamily="34" charset="0"/>
                <a:cs typeface="Calibri" panose="020F0502020204030204" pitchFamily="34" charset="0"/>
              </a:rPr>
              <a:t>e:</a:t>
            </a:r>
            <a:r>
              <a:rPr sz="2000" b="1" spc="-35"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No</a:t>
            </a:r>
            <a:r>
              <a:rPr sz="2000" b="1" spc="-20" dirty="0">
                <a:latin typeface="Calibri" panose="020F0502020204030204" pitchFamily="34" charset="0"/>
                <a:cs typeface="Calibri" panose="020F0502020204030204" pitchFamily="34" charset="0"/>
              </a:rPr>
              <a:t>i</a:t>
            </a:r>
            <a:r>
              <a:rPr sz="2000" b="1" dirty="0">
                <a:latin typeface="Calibri" panose="020F0502020204030204" pitchFamily="34" charset="0"/>
                <a:cs typeface="Calibri" panose="020F0502020204030204" pitchFamily="34" charset="0"/>
              </a:rPr>
              <a:t>da,</a:t>
            </a:r>
            <a:r>
              <a:rPr sz="2000" b="1" spc="-60" dirty="0">
                <a:latin typeface="Calibri" panose="020F0502020204030204" pitchFamily="34" charset="0"/>
                <a:cs typeface="Calibri" panose="020F0502020204030204" pitchFamily="34" charset="0"/>
              </a:rPr>
              <a:t> </a:t>
            </a:r>
            <a:r>
              <a:rPr sz="2000" b="1" dirty="0">
                <a:latin typeface="Calibri" panose="020F0502020204030204" pitchFamily="34" charset="0"/>
                <a:cs typeface="Calibri" panose="020F0502020204030204" pitchFamily="34" charset="0"/>
              </a:rPr>
              <a:t>Ind</a:t>
            </a:r>
            <a:r>
              <a:rPr sz="2000" b="1" spc="-10" dirty="0">
                <a:latin typeface="Calibri" panose="020F0502020204030204" pitchFamily="34" charset="0"/>
                <a:cs typeface="Calibri" panose="020F0502020204030204" pitchFamily="34" charset="0"/>
              </a:rPr>
              <a:t>i</a:t>
            </a:r>
            <a:r>
              <a:rPr sz="2000" b="1" dirty="0">
                <a:latin typeface="Calibri" panose="020F0502020204030204" pitchFamily="34" charset="0"/>
                <a:cs typeface="Calibri" panose="020F0502020204030204" pitchFamily="34" charset="0"/>
              </a:rPr>
              <a:t>a</a:t>
            </a:r>
            <a:endParaRPr sz="2000" dirty="0">
              <a:latin typeface="Calibri" panose="020F0502020204030204" pitchFamily="34" charset="0"/>
              <a:cs typeface="Calibri" panose="020F0502020204030204" pitchFamily="34" charset="0"/>
            </a:endParaRPr>
          </a:p>
        </p:txBody>
      </p:sp>
      <p:sp>
        <p:nvSpPr>
          <p:cNvPr id="12" name="object 12"/>
          <p:cNvSpPr txBox="1"/>
          <p:nvPr/>
        </p:nvSpPr>
        <p:spPr>
          <a:xfrm>
            <a:off x="1616202" y="4137333"/>
            <a:ext cx="2114550" cy="629018"/>
          </a:xfrm>
          <a:prstGeom prst="rect">
            <a:avLst/>
          </a:prstGeom>
        </p:spPr>
        <p:txBody>
          <a:bodyPr vert="horz" wrap="square" lIns="0" tIns="13335" rIns="0" bIns="0" rtlCol="0">
            <a:spAutoFit/>
          </a:bodyPr>
          <a:lstStyle/>
          <a:p>
            <a:pPr marL="12700">
              <a:lnSpc>
                <a:spcPct val="100000"/>
              </a:lnSpc>
              <a:spcBef>
                <a:spcPts val="105"/>
              </a:spcBef>
            </a:pPr>
            <a:r>
              <a:rPr sz="2000" b="1" spc="5" dirty="0">
                <a:latin typeface="Calibri" panose="020F0502020204030204" pitchFamily="34" charset="0"/>
                <a:cs typeface="Calibri" panose="020F0502020204030204" pitchFamily="34" charset="0"/>
              </a:rPr>
              <a:t>S</a:t>
            </a:r>
            <a:r>
              <a:rPr sz="2000" b="1" dirty="0">
                <a:latin typeface="Calibri" panose="020F0502020204030204" pitchFamily="34" charset="0"/>
                <a:cs typeface="Calibri" panose="020F0502020204030204" pitchFamily="34" charset="0"/>
              </a:rPr>
              <a:t>ub</a:t>
            </a:r>
            <a:r>
              <a:rPr sz="2000" b="1" spc="5" dirty="0">
                <a:latin typeface="Calibri" panose="020F0502020204030204" pitchFamily="34" charset="0"/>
                <a:cs typeface="Calibri" panose="020F0502020204030204" pitchFamily="34" charset="0"/>
              </a:rPr>
              <a:t>s</a:t>
            </a:r>
            <a:r>
              <a:rPr sz="2000" b="1" spc="-15" dirty="0">
                <a:latin typeface="Calibri" panose="020F0502020204030204" pitchFamily="34" charset="0"/>
                <a:cs typeface="Calibri" panose="020F0502020204030204" pitchFamily="34" charset="0"/>
              </a:rPr>
              <a:t>i</a:t>
            </a:r>
            <a:r>
              <a:rPr sz="2000" b="1" dirty="0">
                <a:latin typeface="Calibri" panose="020F0502020204030204" pitchFamily="34" charset="0"/>
                <a:cs typeface="Calibri" panose="020F0502020204030204" pitchFamily="34" charset="0"/>
              </a:rPr>
              <a:t>d</a:t>
            </a:r>
            <a:r>
              <a:rPr sz="2000" b="1" spc="-15" dirty="0">
                <a:latin typeface="Calibri" panose="020F0502020204030204" pitchFamily="34" charset="0"/>
                <a:cs typeface="Calibri" panose="020F0502020204030204" pitchFamily="34" charset="0"/>
              </a:rPr>
              <a:t>i</a:t>
            </a:r>
            <a:r>
              <a:rPr sz="2000" b="1" dirty="0">
                <a:latin typeface="Calibri" panose="020F0502020204030204" pitchFamily="34" charset="0"/>
                <a:cs typeface="Calibri" panose="020F0502020204030204" pitchFamily="34" charset="0"/>
              </a:rPr>
              <a:t>ar</a:t>
            </a:r>
            <a:r>
              <a:rPr sz="2000" b="1" spc="5" dirty="0">
                <a:latin typeface="Calibri" panose="020F0502020204030204" pitchFamily="34" charset="0"/>
                <a:cs typeface="Calibri" panose="020F0502020204030204" pitchFamily="34" charset="0"/>
              </a:rPr>
              <a:t>y</a:t>
            </a:r>
            <a:r>
              <a:rPr sz="2000" b="1" dirty="0">
                <a:latin typeface="Calibri" panose="020F0502020204030204" pitchFamily="34" charset="0"/>
                <a:cs typeface="Calibri" panose="020F0502020204030204" pitchFamily="34" charset="0"/>
              </a:rPr>
              <a:t>:</a:t>
            </a:r>
            <a:r>
              <a:rPr sz="2000" b="1" spc="-60" dirty="0">
                <a:latin typeface="Calibri" panose="020F0502020204030204" pitchFamily="34" charset="0"/>
                <a:cs typeface="Calibri" panose="020F0502020204030204" pitchFamily="34" charset="0"/>
              </a:rPr>
              <a:t> </a:t>
            </a:r>
            <a:r>
              <a:rPr sz="2000" b="1" spc="10" dirty="0">
                <a:latin typeface="Calibri" panose="020F0502020204030204" pitchFamily="34" charset="0"/>
                <a:cs typeface="Calibri" panose="020F0502020204030204" pitchFamily="34" charset="0"/>
              </a:rPr>
              <a:t>M</a:t>
            </a:r>
            <a:r>
              <a:rPr sz="2000" b="1" dirty="0">
                <a:latin typeface="Calibri" panose="020F0502020204030204" pitchFamily="34" charset="0"/>
                <a:cs typeface="Calibri" panose="020F0502020204030204" pitchFamily="34" charset="0"/>
              </a:rPr>
              <a:t>o</a:t>
            </a:r>
            <a:r>
              <a:rPr sz="2000" b="1" spc="-15" dirty="0">
                <a:latin typeface="Calibri" panose="020F0502020204030204" pitchFamily="34" charset="0"/>
                <a:cs typeface="Calibri" panose="020F0502020204030204" pitchFamily="34" charset="0"/>
              </a:rPr>
              <a:t>l</a:t>
            </a:r>
            <a:r>
              <a:rPr sz="2000" b="1" dirty="0">
                <a:latin typeface="Calibri" panose="020F0502020204030204" pitchFamily="34" charset="0"/>
                <a:cs typeface="Calibri" panose="020F0502020204030204" pitchFamily="34" charset="0"/>
              </a:rPr>
              <a:t>,</a:t>
            </a:r>
            <a:r>
              <a:rPr sz="2000" b="1" spc="-80" dirty="0">
                <a:latin typeface="Calibri" panose="020F0502020204030204" pitchFamily="34" charset="0"/>
                <a:cs typeface="Calibri" panose="020F0502020204030204" pitchFamily="34" charset="0"/>
              </a:rPr>
              <a:t> </a:t>
            </a:r>
            <a:r>
              <a:rPr sz="2000" b="1" spc="5" dirty="0">
                <a:latin typeface="Calibri" panose="020F0502020204030204" pitchFamily="34" charset="0"/>
                <a:cs typeface="Calibri" panose="020F0502020204030204" pitchFamily="34" charset="0"/>
              </a:rPr>
              <a:t>B</a:t>
            </a:r>
            <a:r>
              <a:rPr sz="2000" b="1" dirty="0">
                <a:latin typeface="Calibri" panose="020F0502020204030204" pitchFamily="34" charset="0"/>
                <a:cs typeface="Calibri" panose="020F0502020204030204" pitchFamily="34" charset="0"/>
              </a:rPr>
              <a:t>e</a:t>
            </a:r>
            <a:r>
              <a:rPr sz="2000" b="1" spc="-15" dirty="0">
                <a:latin typeface="Calibri" panose="020F0502020204030204" pitchFamily="34" charset="0"/>
                <a:cs typeface="Calibri" panose="020F0502020204030204" pitchFamily="34" charset="0"/>
              </a:rPr>
              <a:t>l</a:t>
            </a:r>
            <a:r>
              <a:rPr sz="2000" b="1" dirty="0">
                <a:latin typeface="Calibri" panose="020F0502020204030204" pitchFamily="34" charset="0"/>
                <a:cs typeface="Calibri" panose="020F0502020204030204" pitchFamily="34" charset="0"/>
              </a:rPr>
              <a:t>g</a:t>
            </a:r>
            <a:r>
              <a:rPr sz="2000" b="1" spc="-15" dirty="0">
                <a:latin typeface="Calibri" panose="020F0502020204030204" pitchFamily="34" charset="0"/>
                <a:cs typeface="Calibri" panose="020F0502020204030204" pitchFamily="34" charset="0"/>
              </a:rPr>
              <a:t>i</a:t>
            </a:r>
            <a:r>
              <a:rPr sz="2000" b="1" spc="5" dirty="0">
                <a:latin typeface="Calibri" panose="020F0502020204030204" pitchFamily="34" charset="0"/>
                <a:cs typeface="Calibri" panose="020F0502020204030204" pitchFamily="34" charset="0"/>
              </a:rPr>
              <a:t>um</a:t>
            </a:r>
            <a:endParaRPr sz="2000" dirty="0">
              <a:latin typeface="Calibri" panose="020F0502020204030204" pitchFamily="34" charset="0"/>
              <a:cs typeface="Calibri" panose="020F0502020204030204" pitchFamily="34" charset="0"/>
            </a:endParaRPr>
          </a:p>
        </p:txBody>
      </p:sp>
      <p:sp>
        <p:nvSpPr>
          <p:cNvPr id="14" name="Rectangle 13"/>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1143000" y="786383"/>
            <a:ext cx="4858512" cy="5404104"/>
          </a:xfrm>
          <a:prstGeom prst="rect">
            <a:avLst/>
          </a:prstGeom>
        </p:spPr>
      </p:pic>
      <p:sp>
        <p:nvSpPr>
          <p:cNvPr id="5" name="object 5"/>
          <p:cNvSpPr/>
          <p:nvPr/>
        </p:nvSpPr>
        <p:spPr>
          <a:xfrm>
            <a:off x="0" y="6324600"/>
            <a:ext cx="12192000" cy="609600"/>
          </a:xfrm>
          <a:custGeom>
            <a:avLst/>
            <a:gdLst/>
            <a:ahLst/>
            <a:cxnLst/>
            <a:rect l="l" t="t" r="r" b="b"/>
            <a:pathLst>
              <a:path w="12192000" h="609600">
                <a:moveTo>
                  <a:pt x="12192000" y="0"/>
                </a:moveTo>
                <a:lnTo>
                  <a:pt x="0" y="0"/>
                </a:lnTo>
                <a:lnTo>
                  <a:pt x="0" y="609599"/>
                </a:lnTo>
                <a:lnTo>
                  <a:pt x="12192000" y="609599"/>
                </a:lnTo>
                <a:lnTo>
                  <a:pt x="12192000" y="0"/>
                </a:lnTo>
                <a:close/>
              </a:path>
            </a:pathLst>
          </a:custGeom>
          <a:solidFill>
            <a:srgbClr val="FF3300">
              <a:alpha val="74900"/>
            </a:srgbClr>
          </a:solidFill>
        </p:spPr>
        <p:txBody>
          <a:bodyPr wrap="square" lIns="0" tIns="0" rIns="0" bIns="0" rtlCol="0"/>
          <a:lstStyle/>
          <a:p>
            <a:endParaRPr/>
          </a:p>
        </p:txBody>
      </p:sp>
      <p:sp>
        <p:nvSpPr>
          <p:cNvPr id="6" name="object 6"/>
          <p:cNvSpPr txBox="1"/>
          <p:nvPr/>
        </p:nvSpPr>
        <p:spPr>
          <a:xfrm>
            <a:off x="3020695" y="6268008"/>
            <a:ext cx="9076690" cy="511809"/>
          </a:xfrm>
          <a:prstGeom prst="rect">
            <a:avLst/>
          </a:prstGeom>
        </p:spPr>
        <p:txBody>
          <a:bodyPr vert="horz" wrap="square" lIns="0" tIns="13335" rIns="0" bIns="0" rtlCol="0">
            <a:spAutoFit/>
          </a:bodyPr>
          <a:lstStyle/>
          <a:p>
            <a:pPr marR="10160" algn="r">
              <a:lnSpc>
                <a:spcPts val="1910"/>
              </a:lnSpc>
              <a:spcBef>
                <a:spcPts val="105"/>
              </a:spcBef>
            </a:pPr>
            <a:r>
              <a:rPr sz="1600" b="1" u="sng" spc="-15" dirty="0">
                <a:solidFill>
                  <a:srgbClr val="0000FF"/>
                </a:solidFill>
                <a:uFill>
                  <a:solidFill>
                    <a:srgbClr val="0000FF"/>
                  </a:solidFill>
                </a:uFill>
                <a:latin typeface="Calibri"/>
                <a:cs typeface="Calibri"/>
                <a:hlinkClick r:id="rId3"/>
              </a:rPr>
              <a:t>www.bloomchemag.com</a:t>
            </a:r>
            <a:endParaRPr sz="1600" dirty="0">
              <a:latin typeface="Calibri"/>
              <a:cs typeface="Calibri"/>
            </a:endParaRPr>
          </a:p>
          <a:p>
            <a:pPr marR="5080" algn="r">
              <a:lnSpc>
                <a:spcPts val="1910"/>
              </a:lnSpc>
            </a:pPr>
            <a:r>
              <a:rPr sz="1600" b="1" dirty="0">
                <a:solidFill>
                  <a:srgbClr val="E7E6E6"/>
                </a:solidFill>
                <a:latin typeface="Calibri"/>
                <a:cs typeface="Calibri"/>
              </a:rPr>
              <a:t>E-mail:</a:t>
            </a:r>
            <a:r>
              <a:rPr sz="1600" b="1" spc="-130" dirty="0">
                <a:solidFill>
                  <a:srgbClr val="E7E6E6"/>
                </a:solidFill>
                <a:latin typeface="Calibri"/>
                <a:cs typeface="Calibri"/>
              </a:rPr>
              <a:t> </a:t>
            </a:r>
            <a:r>
              <a:rPr sz="1600" b="1" spc="-5" dirty="0">
                <a:solidFill>
                  <a:srgbClr val="E7E6E6"/>
                </a:solidFill>
                <a:latin typeface="Calibri"/>
                <a:cs typeface="Calibri"/>
              </a:rPr>
              <a:t>info@bloomchemag.com;</a:t>
            </a:r>
            <a:r>
              <a:rPr sz="1600" b="1" spc="-30" dirty="0">
                <a:solidFill>
                  <a:srgbClr val="E7E6E6"/>
                </a:solidFill>
                <a:latin typeface="Calibri"/>
                <a:cs typeface="Calibri"/>
              </a:rPr>
              <a:t> </a:t>
            </a:r>
            <a:r>
              <a:rPr sz="1600" b="1" spc="5" dirty="0">
                <a:solidFill>
                  <a:srgbClr val="E7E6E6"/>
                </a:solidFill>
                <a:latin typeface="Calibri"/>
                <a:cs typeface="Calibri"/>
              </a:rPr>
              <a:t>Ph:</a:t>
            </a:r>
            <a:r>
              <a:rPr sz="1600" b="1" spc="-30" dirty="0">
                <a:solidFill>
                  <a:srgbClr val="E7E6E6"/>
                </a:solidFill>
                <a:latin typeface="Calibri"/>
                <a:cs typeface="Calibri"/>
              </a:rPr>
              <a:t> </a:t>
            </a:r>
            <a:r>
              <a:rPr sz="1600" b="1" spc="-5" dirty="0">
                <a:solidFill>
                  <a:srgbClr val="E7E6E6"/>
                </a:solidFill>
                <a:latin typeface="Calibri"/>
                <a:cs typeface="Calibri"/>
              </a:rPr>
              <a:t>+91</a:t>
            </a:r>
            <a:r>
              <a:rPr sz="1600" b="1" spc="5" dirty="0">
                <a:solidFill>
                  <a:srgbClr val="E7E6E6"/>
                </a:solidFill>
                <a:latin typeface="Calibri"/>
                <a:cs typeface="Calibri"/>
              </a:rPr>
              <a:t> </a:t>
            </a:r>
            <a:r>
              <a:rPr sz="1600" b="1" dirty="0">
                <a:solidFill>
                  <a:srgbClr val="E7E6E6"/>
                </a:solidFill>
                <a:latin typeface="Calibri"/>
                <a:cs typeface="Calibri"/>
              </a:rPr>
              <a:t>7291974050</a:t>
            </a:r>
            <a:r>
              <a:rPr sz="1600" b="1" spc="-40" dirty="0">
                <a:solidFill>
                  <a:srgbClr val="E7E6E6"/>
                </a:solidFill>
                <a:latin typeface="Calibri"/>
                <a:cs typeface="Calibri"/>
              </a:rPr>
              <a:t> </a:t>
            </a:r>
            <a:r>
              <a:rPr sz="1600" b="1" dirty="0">
                <a:solidFill>
                  <a:srgbClr val="E7E6E6"/>
                </a:solidFill>
                <a:latin typeface="Calibri"/>
                <a:cs typeface="Calibri"/>
              </a:rPr>
              <a:t>/+91</a:t>
            </a:r>
            <a:r>
              <a:rPr sz="1600" b="1" spc="10" dirty="0">
                <a:solidFill>
                  <a:srgbClr val="E7E6E6"/>
                </a:solidFill>
                <a:latin typeface="Calibri"/>
                <a:cs typeface="Calibri"/>
              </a:rPr>
              <a:t> </a:t>
            </a:r>
            <a:r>
              <a:rPr sz="1600" b="1" spc="-5" dirty="0">
                <a:solidFill>
                  <a:srgbClr val="E7E6E6"/>
                </a:solidFill>
                <a:latin typeface="Calibri"/>
                <a:cs typeface="Calibri"/>
              </a:rPr>
              <a:t>7291974482/+91</a:t>
            </a:r>
            <a:r>
              <a:rPr sz="1600" b="1" spc="30" dirty="0">
                <a:solidFill>
                  <a:srgbClr val="E7E6E6"/>
                </a:solidFill>
                <a:latin typeface="Calibri"/>
                <a:cs typeface="Calibri"/>
              </a:rPr>
              <a:t> </a:t>
            </a:r>
            <a:r>
              <a:rPr sz="1600" b="1" spc="-5" dirty="0">
                <a:solidFill>
                  <a:srgbClr val="E7E6E6"/>
                </a:solidFill>
                <a:latin typeface="Calibri"/>
                <a:cs typeface="Calibri"/>
              </a:rPr>
              <a:t>7291970399/</a:t>
            </a:r>
            <a:r>
              <a:rPr sz="1600" b="1" spc="-15" dirty="0">
                <a:solidFill>
                  <a:srgbClr val="E7E6E6"/>
                </a:solidFill>
                <a:latin typeface="Calibri"/>
                <a:cs typeface="Calibri"/>
              </a:rPr>
              <a:t> </a:t>
            </a:r>
            <a:r>
              <a:rPr sz="1600" b="1" spc="-5" dirty="0">
                <a:solidFill>
                  <a:srgbClr val="E7E6E6"/>
                </a:solidFill>
                <a:latin typeface="Calibri"/>
                <a:cs typeface="Calibri"/>
              </a:rPr>
              <a:t>+91</a:t>
            </a:r>
            <a:r>
              <a:rPr sz="1600" b="1" spc="-20" dirty="0">
                <a:solidFill>
                  <a:srgbClr val="E7E6E6"/>
                </a:solidFill>
                <a:latin typeface="Calibri"/>
                <a:cs typeface="Calibri"/>
              </a:rPr>
              <a:t> </a:t>
            </a:r>
            <a:r>
              <a:rPr sz="1600" b="1" dirty="0">
                <a:solidFill>
                  <a:srgbClr val="E7E6E6"/>
                </a:solidFill>
                <a:latin typeface="Calibri"/>
                <a:cs typeface="Calibri"/>
              </a:rPr>
              <a:t>9871371594</a:t>
            </a:r>
            <a:endParaRPr sz="1600" dirty="0">
              <a:latin typeface="Calibri"/>
              <a:cs typeface="Calibri"/>
            </a:endParaRPr>
          </a:p>
        </p:txBody>
      </p:sp>
      <p:sp>
        <p:nvSpPr>
          <p:cNvPr id="8" name="object 8"/>
          <p:cNvSpPr txBox="1">
            <a:spLocks noGrp="1"/>
          </p:cNvSpPr>
          <p:nvPr>
            <p:ph type="title"/>
          </p:nvPr>
        </p:nvSpPr>
        <p:spPr>
          <a:xfrm>
            <a:off x="3687681" y="3265767"/>
            <a:ext cx="4324350" cy="443711"/>
          </a:xfrm>
          <a:prstGeom prst="rect">
            <a:avLst/>
          </a:prstGeom>
        </p:spPr>
        <p:txBody>
          <a:bodyPr vert="horz" wrap="square" lIns="0" tIns="12700" rIns="0" bIns="0" rtlCol="0">
            <a:spAutoFit/>
          </a:bodyPr>
          <a:lstStyle/>
          <a:p>
            <a:pPr marL="12700" algn="ctr">
              <a:lnSpc>
                <a:spcPct val="100000"/>
              </a:lnSpc>
              <a:spcBef>
                <a:spcPts val="100"/>
              </a:spcBef>
            </a:pPr>
            <a:r>
              <a:rPr lang="en-IN" sz="2800" b="0" i="0" spc="-5" dirty="0">
                <a:solidFill>
                  <a:schemeClr val="tx1"/>
                </a:solidFill>
                <a:latin typeface="Calisto MT" panose="02040603050505030304" pitchFamily="18" charset="0"/>
                <a:cs typeface="Calibri" panose="020F0502020204030204" pitchFamily="34" charset="0"/>
              </a:rPr>
              <a:t>Thank</a:t>
            </a:r>
            <a:r>
              <a:rPr lang="en-IN" sz="2800" b="0" i="0" spc="-190" dirty="0">
                <a:solidFill>
                  <a:schemeClr val="tx1"/>
                </a:solidFill>
                <a:latin typeface="Calisto MT" panose="02040603050505030304" pitchFamily="18" charset="0"/>
                <a:cs typeface="Calibri" panose="020F0502020204030204" pitchFamily="34" charset="0"/>
              </a:rPr>
              <a:t> </a:t>
            </a:r>
            <a:r>
              <a:rPr lang="en-IN" sz="2800" b="0" i="0" dirty="0">
                <a:solidFill>
                  <a:schemeClr val="tx1"/>
                </a:solidFill>
                <a:latin typeface="Calisto MT" panose="02040603050505030304" pitchFamily="18" charset="0"/>
                <a:cs typeface="Calibri" panose="020F0502020204030204" pitchFamily="34" charset="0"/>
              </a:rPr>
              <a:t>You</a:t>
            </a:r>
          </a:p>
        </p:txBody>
      </p:sp>
      <p:grpSp>
        <p:nvGrpSpPr>
          <p:cNvPr id="9" name="object 9"/>
          <p:cNvGrpSpPr/>
          <p:nvPr/>
        </p:nvGrpSpPr>
        <p:grpSpPr>
          <a:xfrm>
            <a:off x="210311" y="5196840"/>
            <a:ext cx="11725910" cy="1009015"/>
            <a:chOff x="210311" y="5196840"/>
            <a:chExt cx="11725910" cy="1009015"/>
          </a:xfrm>
        </p:grpSpPr>
        <p:pic>
          <p:nvPicPr>
            <p:cNvPr id="10" name="object 10"/>
            <p:cNvPicPr/>
            <p:nvPr/>
          </p:nvPicPr>
          <p:blipFill>
            <a:blip r:embed="rId4" cstate="print"/>
            <a:stretch>
              <a:fillRect/>
            </a:stretch>
          </p:blipFill>
          <p:spPr>
            <a:xfrm>
              <a:off x="210311" y="5196840"/>
              <a:ext cx="914400" cy="1008888"/>
            </a:xfrm>
            <a:prstGeom prst="rect">
              <a:avLst/>
            </a:prstGeom>
          </p:spPr>
        </p:pic>
        <p:pic>
          <p:nvPicPr>
            <p:cNvPr id="11" name="object 11"/>
            <p:cNvPicPr/>
            <p:nvPr/>
          </p:nvPicPr>
          <p:blipFill>
            <a:blip r:embed="rId5" cstate="print"/>
            <a:stretch>
              <a:fillRect/>
            </a:stretch>
          </p:blipFill>
          <p:spPr>
            <a:xfrm>
              <a:off x="11128247" y="5486400"/>
              <a:ext cx="807720" cy="667512"/>
            </a:xfrm>
            <a:prstGeom prst="rect">
              <a:avLst/>
            </a:prstGeom>
          </p:spPr>
        </p:pic>
      </p:grpSp>
      <p:sp>
        <p:nvSpPr>
          <p:cNvPr id="12" name="object 12"/>
          <p:cNvSpPr txBox="1"/>
          <p:nvPr/>
        </p:nvSpPr>
        <p:spPr>
          <a:xfrm>
            <a:off x="1190955" y="5792215"/>
            <a:ext cx="3132455" cy="238125"/>
          </a:xfrm>
          <a:prstGeom prst="rect">
            <a:avLst/>
          </a:prstGeom>
        </p:spPr>
        <p:txBody>
          <a:bodyPr vert="horz" wrap="square" lIns="0" tIns="11430" rIns="0" bIns="0" rtlCol="0">
            <a:spAutoFit/>
          </a:bodyPr>
          <a:lstStyle/>
          <a:p>
            <a:pPr marL="12700">
              <a:lnSpc>
                <a:spcPct val="100000"/>
              </a:lnSpc>
              <a:spcBef>
                <a:spcPts val="90"/>
              </a:spcBef>
            </a:pPr>
            <a:r>
              <a:rPr sz="1400" b="1" i="1" spc="-110" dirty="0">
                <a:latin typeface="Verdana"/>
                <a:cs typeface="Verdana"/>
              </a:rPr>
              <a:t>B</a:t>
            </a:r>
            <a:r>
              <a:rPr sz="1400" b="1" i="1" spc="-100" dirty="0">
                <a:latin typeface="Verdana"/>
                <a:cs typeface="Verdana"/>
              </a:rPr>
              <a:t>loo</a:t>
            </a:r>
            <a:r>
              <a:rPr sz="1400" b="1" i="1" spc="-114" dirty="0">
                <a:latin typeface="Verdana"/>
                <a:cs typeface="Verdana"/>
              </a:rPr>
              <a:t>m</a:t>
            </a:r>
            <a:r>
              <a:rPr sz="1400" b="1" i="1" spc="-105" dirty="0">
                <a:latin typeface="Verdana"/>
                <a:cs typeface="Verdana"/>
              </a:rPr>
              <a:t>c</a:t>
            </a:r>
            <a:r>
              <a:rPr sz="1400" b="1" i="1" spc="-114" dirty="0">
                <a:latin typeface="Verdana"/>
                <a:cs typeface="Verdana"/>
              </a:rPr>
              <a:t>h</a:t>
            </a:r>
            <a:r>
              <a:rPr sz="1400" b="1" i="1" spc="-95" dirty="0">
                <a:latin typeface="Verdana"/>
                <a:cs typeface="Verdana"/>
              </a:rPr>
              <a:t>e</a:t>
            </a:r>
            <a:r>
              <a:rPr sz="1400" b="1" i="1" spc="-114" dirty="0">
                <a:latin typeface="Verdana"/>
                <a:cs typeface="Verdana"/>
              </a:rPr>
              <a:t>m</a:t>
            </a:r>
            <a:r>
              <a:rPr sz="1400" b="1" i="1" spc="-105" dirty="0">
                <a:latin typeface="Verdana"/>
                <a:cs typeface="Verdana"/>
              </a:rPr>
              <a:t>a</a:t>
            </a:r>
            <a:r>
              <a:rPr sz="1400" b="1" i="1" spc="-10" dirty="0">
                <a:latin typeface="Verdana"/>
                <a:cs typeface="Verdana"/>
              </a:rPr>
              <a:t>g</a:t>
            </a:r>
            <a:r>
              <a:rPr sz="1400" b="1" i="1" spc="-180" dirty="0">
                <a:latin typeface="Verdana"/>
                <a:cs typeface="Verdana"/>
              </a:rPr>
              <a:t> </a:t>
            </a:r>
            <a:r>
              <a:rPr sz="1400" b="1" i="1" spc="-145" dirty="0">
                <a:latin typeface="Verdana"/>
                <a:cs typeface="Verdana"/>
              </a:rPr>
              <a:t>Pr</a:t>
            </a:r>
            <a:r>
              <a:rPr sz="1400" b="1" i="1" spc="-150" dirty="0">
                <a:latin typeface="Verdana"/>
                <a:cs typeface="Verdana"/>
              </a:rPr>
              <a:t>i</a:t>
            </a:r>
            <a:r>
              <a:rPr sz="1400" b="1" i="1" spc="-145" dirty="0">
                <a:latin typeface="Verdana"/>
                <a:cs typeface="Verdana"/>
              </a:rPr>
              <a:t>v</a:t>
            </a:r>
            <a:r>
              <a:rPr sz="1400" b="1" i="1" spc="-150" dirty="0">
                <a:latin typeface="Verdana"/>
                <a:cs typeface="Verdana"/>
              </a:rPr>
              <a:t>a</a:t>
            </a:r>
            <a:r>
              <a:rPr sz="1400" b="1" i="1" spc="-160" dirty="0">
                <a:latin typeface="Verdana"/>
                <a:cs typeface="Verdana"/>
              </a:rPr>
              <a:t>t</a:t>
            </a:r>
            <a:r>
              <a:rPr sz="1400" b="1" i="1" spc="-10" dirty="0">
                <a:latin typeface="Verdana"/>
                <a:cs typeface="Verdana"/>
              </a:rPr>
              <a:t>e</a:t>
            </a:r>
            <a:r>
              <a:rPr sz="1400" b="1" i="1" spc="-275" dirty="0">
                <a:latin typeface="Verdana"/>
                <a:cs typeface="Verdana"/>
              </a:rPr>
              <a:t> </a:t>
            </a:r>
            <a:r>
              <a:rPr sz="1400" b="1" i="1" spc="-150" dirty="0">
                <a:latin typeface="Verdana"/>
                <a:cs typeface="Verdana"/>
              </a:rPr>
              <a:t>Li</a:t>
            </a:r>
            <a:r>
              <a:rPr sz="1400" b="1" i="1" spc="-165" dirty="0">
                <a:latin typeface="Verdana"/>
                <a:cs typeface="Verdana"/>
              </a:rPr>
              <a:t>m</a:t>
            </a:r>
            <a:r>
              <a:rPr sz="1400" b="1" i="1" spc="-150" dirty="0">
                <a:latin typeface="Verdana"/>
                <a:cs typeface="Verdana"/>
              </a:rPr>
              <a:t>i</a:t>
            </a:r>
            <a:r>
              <a:rPr sz="1400" b="1" i="1" spc="-160" dirty="0">
                <a:latin typeface="Verdana"/>
                <a:cs typeface="Verdana"/>
              </a:rPr>
              <a:t>t</a:t>
            </a:r>
            <a:r>
              <a:rPr sz="1400" b="1" i="1" spc="-145" dirty="0">
                <a:latin typeface="Verdana"/>
                <a:cs typeface="Verdana"/>
              </a:rPr>
              <a:t>ed</a:t>
            </a:r>
            <a:r>
              <a:rPr sz="1400" b="1" i="1" spc="-5" dirty="0">
                <a:latin typeface="Verdana"/>
                <a:cs typeface="Verdana"/>
              </a:rPr>
              <a:t>,</a:t>
            </a:r>
            <a:r>
              <a:rPr sz="1400" b="1" i="1" spc="-260" dirty="0">
                <a:latin typeface="Verdana"/>
                <a:cs typeface="Verdana"/>
              </a:rPr>
              <a:t> </a:t>
            </a:r>
            <a:r>
              <a:rPr sz="1400" b="1" i="1" spc="-140" dirty="0">
                <a:latin typeface="Verdana"/>
                <a:cs typeface="Verdana"/>
              </a:rPr>
              <a:t>I</a:t>
            </a:r>
            <a:r>
              <a:rPr sz="1400" b="1" i="1" spc="-160" dirty="0">
                <a:latin typeface="Verdana"/>
                <a:cs typeface="Verdana"/>
              </a:rPr>
              <a:t>n</a:t>
            </a:r>
            <a:r>
              <a:rPr sz="1400" b="1" i="1" spc="-145" dirty="0">
                <a:latin typeface="Verdana"/>
                <a:cs typeface="Verdana"/>
              </a:rPr>
              <a:t>di</a:t>
            </a:r>
            <a:r>
              <a:rPr sz="1400" b="1" i="1" spc="-10" dirty="0">
                <a:latin typeface="Verdana"/>
                <a:cs typeface="Verdana"/>
              </a:rPr>
              <a:t>a</a:t>
            </a:r>
            <a:endParaRPr sz="1400">
              <a:latin typeface="Verdana"/>
              <a:cs typeface="Verdana"/>
            </a:endParaRPr>
          </a:p>
        </p:txBody>
      </p:sp>
      <p:pic>
        <p:nvPicPr>
          <p:cNvPr id="13" name="object 13"/>
          <p:cNvPicPr/>
          <p:nvPr/>
        </p:nvPicPr>
        <p:blipFill>
          <a:blip r:embed="rId6" cstate="print"/>
          <a:stretch>
            <a:fillRect/>
          </a:stretch>
        </p:blipFill>
        <p:spPr>
          <a:xfrm>
            <a:off x="3572255" y="1573642"/>
            <a:ext cx="4572000" cy="914400"/>
          </a:xfrm>
          <a:prstGeom prst="rect">
            <a:avLst/>
          </a:prstGeom>
        </p:spPr>
      </p:pic>
      <p:sp>
        <p:nvSpPr>
          <p:cNvPr id="14" name="object 14"/>
          <p:cNvSpPr txBox="1"/>
          <p:nvPr/>
        </p:nvSpPr>
        <p:spPr>
          <a:xfrm>
            <a:off x="8105647" y="5717235"/>
            <a:ext cx="2367915" cy="238125"/>
          </a:xfrm>
          <a:prstGeom prst="rect">
            <a:avLst/>
          </a:prstGeom>
        </p:spPr>
        <p:txBody>
          <a:bodyPr vert="horz" wrap="square" lIns="0" tIns="11430" rIns="0" bIns="0" rtlCol="0">
            <a:spAutoFit/>
          </a:bodyPr>
          <a:lstStyle/>
          <a:p>
            <a:pPr marL="12700">
              <a:lnSpc>
                <a:spcPct val="100000"/>
              </a:lnSpc>
              <a:spcBef>
                <a:spcPts val="90"/>
              </a:spcBef>
            </a:pPr>
            <a:r>
              <a:rPr sz="1400" b="1" i="1" spc="-135" dirty="0">
                <a:latin typeface="Verdana"/>
                <a:cs typeface="Verdana"/>
              </a:rPr>
              <a:t>B</a:t>
            </a:r>
            <a:r>
              <a:rPr sz="1400" b="1" i="1" spc="-125" dirty="0">
                <a:latin typeface="Verdana"/>
                <a:cs typeface="Verdana"/>
              </a:rPr>
              <a:t>loo</a:t>
            </a:r>
            <a:r>
              <a:rPr sz="1400" b="1" i="1" spc="-140" dirty="0">
                <a:latin typeface="Verdana"/>
                <a:cs typeface="Verdana"/>
              </a:rPr>
              <a:t>m</a:t>
            </a:r>
            <a:r>
              <a:rPr sz="1400" b="1" i="1" spc="-105" dirty="0">
                <a:latin typeface="Verdana"/>
                <a:cs typeface="Verdana"/>
              </a:rPr>
              <a:t>c</a:t>
            </a:r>
            <a:r>
              <a:rPr sz="1400" b="1" i="1" spc="-114" dirty="0">
                <a:latin typeface="Verdana"/>
                <a:cs typeface="Verdana"/>
              </a:rPr>
              <a:t>h</a:t>
            </a:r>
            <a:r>
              <a:rPr sz="1400" b="1" i="1" spc="-70" dirty="0">
                <a:latin typeface="Verdana"/>
                <a:cs typeface="Verdana"/>
              </a:rPr>
              <a:t>e</a:t>
            </a:r>
            <a:r>
              <a:rPr sz="1400" b="1" i="1" spc="-114" dirty="0">
                <a:latin typeface="Verdana"/>
                <a:cs typeface="Verdana"/>
              </a:rPr>
              <a:t>m</a:t>
            </a:r>
            <a:r>
              <a:rPr sz="1400" b="1" i="1" spc="-100" dirty="0">
                <a:latin typeface="Verdana"/>
                <a:cs typeface="Verdana"/>
              </a:rPr>
              <a:t>a</a:t>
            </a:r>
            <a:r>
              <a:rPr sz="1400" b="1" i="1" spc="-10" dirty="0">
                <a:latin typeface="Verdana"/>
                <a:cs typeface="Verdana"/>
              </a:rPr>
              <a:t>g</a:t>
            </a:r>
            <a:r>
              <a:rPr sz="1400" b="1" i="1" spc="-60" dirty="0">
                <a:latin typeface="Verdana"/>
                <a:cs typeface="Verdana"/>
              </a:rPr>
              <a:t> </a:t>
            </a:r>
            <a:r>
              <a:rPr sz="1400" b="1" i="1" spc="-210" dirty="0">
                <a:latin typeface="Verdana"/>
                <a:cs typeface="Verdana"/>
              </a:rPr>
              <a:t>BV</a:t>
            </a:r>
            <a:r>
              <a:rPr sz="1400" b="1" i="1" spc="-5" dirty="0">
                <a:latin typeface="Verdana"/>
                <a:cs typeface="Verdana"/>
              </a:rPr>
              <a:t>,</a:t>
            </a:r>
            <a:r>
              <a:rPr sz="1400" b="1" i="1" spc="-190" dirty="0">
                <a:latin typeface="Verdana"/>
                <a:cs typeface="Verdana"/>
              </a:rPr>
              <a:t> </a:t>
            </a:r>
            <a:r>
              <a:rPr sz="1400" b="1" i="1" spc="-160" dirty="0">
                <a:latin typeface="Verdana"/>
                <a:cs typeface="Verdana"/>
              </a:rPr>
              <a:t>B</a:t>
            </a:r>
            <a:r>
              <a:rPr sz="1400" b="1" i="1" spc="-145" dirty="0">
                <a:latin typeface="Verdana"/>
                <a:cs typeface="Verdana"/>
              </a:rPr>
              <a:t>e</a:t>
            </a:r>
            <a:r>
              <a:rPr sz="1400" b="1" i="1" spc="-150" dirty="0">
                <a:latin typeface="Verdana"/>
                <a:cs typeface="Verdana"/>
              </a:rPr>
              <a:t>l</a:t>
            </a:r>
            <a:r>
              <a:rPr sz="1400" b="1" i="1" spc="-145" dirty="0">
                <a:latin typeface="Verdana"/>
                <a:cs typeface="Verdana"/>
              </a:rPr>
              <a:t>g</a:t>
            </a:r>
            <a:r>
              <a:rPr sz="1400" b="1" i="1" spc="-150" dirty="0">
                <a:latin typeface="Verdana"/>
                <a:cs typeface="Verdana"/>
              </a:rPr>
              <a:t>i</a:t>
            </a:r>
            <a:r>
              <a:rPr sz="1400" b="1" i="1" spc="-165" dirty="0">
                <a:latin typeface="Verdana"/>
                <a:cs typeface="Verdana"/>
              </a:rPr>
              <a:t>u</a:t>
            </a:r>
            <a:r>
              <a:rPr sz="1400" b="1" i="1" spc="-10" dirty="0">
                <a:latin typeface="Verdana"/>
                <a:cs typeface="Verdana"/>
              </a:rPr>
              <a:t>m</a:t>
            </a:r>
            <a:endParaRPr sz="1400">
              <a:latin typeface="Verdana"/>
              <a:cs typeface="Verdana"/>
            </a:endParaRPr>
          </a:p>
        </p:txBody>
      </p:sp>
      <p:sp>
        <p:nvSpPr>
          <p:cNvPr id="15" name="Rectangle 14"/>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0815" y="-1"/>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0" y="153987"/>
            <a:ext cx="10820400" cy="454025"/>
          </a:xfrm>
          <a:prstGeom prst="rect">
            <a:avLst/>
          </a:prstGeom>
        </p:spPr>
        <p:txBody>
          <a:bodyPr vert="horz" wrap="square" lIns="0" tIns="13970" rIns="0" bIns="0" rtlCol="0">
            <a:spAutoFit/>
          </a:bodyPr>
          <a:lstStyle/>
          <a:p>
            <a:pPr marL="12700" algn="ctr">
              <a:lnSpc>
                <a:spcPct val="100000"/>
              </a:lnSpc>
              <a:spcBef>
                <a:spcPts val="110"/>
              </a:spcBef>
            </a:pPr>
            <a:r>
              <a:rPr lang="en-IN" sz="2800" b="0" i="0" spc="-25" dirty="0">
                <a:solidFill>
                  <a:schemeClr val="bg1"/>
                </a:solidFill>
                <a:latin typeface="Calisto MT" panose="02040603050505030304" pitchFamily="18" charset="0"/>
                <a:cs typeface="Times New Roman" panose="02020603050405020304" pitchFamily="18" charset="0"/>
              </a:rPr>
              <a:t>About</a:t>
            </a:r>
            <a:r>
              <a:rPr lang="en-IN" sz="2800" b="0" i="0" spc="-50" dirty="0">
                <a:solidFill>
                  <a:schemeClr val="bg1"/>
                </a:solidFill>
                <a:latin typeface="Calisto MT" panose="02040603050505030304" pitchFamily="18" charset="0"/>
                <a:cs typeface="Times New Roman" panose="02020603050405020304" pitchFamily="18" charset="0"/>
              </a:rPr>
              <a:t> </a:t>
            </a:r>
            <a:r>
              <a:rPr lang="en-IN" sz="2800" b="0" i="0" spc="-10" dirty="0">
                <a:solidFill>
                  <a:schemeClr val="bg1"/>
                </a:solidFill>
                <a:latin typeface="Calisto MT" panose="02040603050505030304" pitchFamily="18" charset="0"/>
                <a:cs typeface="Times New Roman" panose="02020603050405020304" pitchFamily="18" charset="0"/>
              </a:rPr>
              <a:t>Us</a:t>
            </a:r>
            <a:endParaRPr lang="en-IN" sz="2800" b="0" dirty="0">
              <a:solidFill>
                <a:schemeClr val="bg1"/>
              </a:solidFill>
              <a:latin typeface="Calisto MT" panose="02040603050505030304" pitchFamily="18" charset="0"/>
              <a:cs typeface="Times New Roman" panose="02020603050405020304" pitchFamily="18" charset="0"/>
            </a:endParaRPr>
          </a:p>
        </p:txBody>
      </p:sp>
      <p:sp>
        <p:nvSpPr>
          <p:cNvPr id="3" name="object 3"/>
          <p:cNvSpPr txBox="1"/>
          <p:nvPr/>
        </p:nvSpPr>
        <p:spPr>
          <a:xfrm>
            <a:off x="609600" y="823142"/>
            <a:ext cx="10409382" cy="5272858"/>
          </a:xfrm>
          <a:prstGeom prst="rect">
            <a:avLst/>
          </a:prstGeom>
        </p:spPr>
        <p:txBody>
          <a:bodyPr vert="horz" wrap="square" lIns="0" tIns="51435" rIns="0" bIns="0" rtlCol="0">
            <a:spAutoFit/>
          </a:bodyPr>
          <a:lstStyle/>
          <a:p>
            <a:pPr marL="355600" indent="-342900" algn="just">
              <a:spcBef>
                <a:spcPts val="95"/>
              </a:spcBef>
              <a:buFont typeface="Arial" panose="020B0604020202020204" pitchFamily="34" charset="0"/>
              <a:buChar char="•"/>
            </a:pPr>
            <a:r>
              <a:rPr lang="en-GB" sz="2000" spc="-5" dirty="0" err="1">
                <a:cs typeface="Calibri"/>
              </a:rPr>
              <a:t>BloomchemAG</a:t>
            </a:r>
            <a:r>
              <a:rPr lang="en-GB" sz="2000" spc="-5" dirty="0">
                <a:cs typeface="Calibri"/>
              </a:rPr>
              <a:t> is an acronym which conveys our area of operation and expertise:</a:t>
            </a:r>
          </a:p>
          <a:p>
            <a:pPr marL="756285" indent="-287020" algn="just">
              <a:spcBef>
                <a:spcPts val="315"/>
              </a:spcBef>
              <a:buFont typeface="Microsoft Sans Serif"/>
              <a:buChar char="•"/>
              <a:tabLst>
                <a:tab pos="756285" algn="l"/>
                <a:tab pos="756920" algn="l"/>
                <a:tab pos="1487805" algn="l"/>
              </a:tabLst>
            </a:pPr>
            <a:r>
              <a:rPr lang="en-GB" sz="2000" b="1" dirty="0">
                <a:cs typeface="Times New Roman" panose="02020603050405020304" pitchFamily="18" charset="0"/>
              </a:rPr>
              <a:t>Bloom	</a:t>
            </a:r>
            <a:r>
              <a:rPr lang="en-GB" sz="2000" dirty="0">
                <a:cs typeface="Times New Roman" panose="02020603050405020304" pitchFamily="18" charset="0"/>
              </a:rPr>
              <a:t>:</a:t>
            </a:r>
            <a:r>
              <a:rPr lang="en-GB" sz="2000" spc="-40" dirty="0">
                <a:cs typeface="Times New Roman" panose="02020603050405020304" pitchFamily="18" charset="0"/>
              </a:rPr>
              <a:t> </a:t>
            </a:r>
            <a:r>
              <a:rPr lang="en-GB" sz="2000" i="1" spc="-5" dirty="0">
                <a:cs typeface="Times New Roman" panose="02020603050405020304" pitchFamily="18" charset="0"/>
              </a:rPr>
              <a:t>flowering</a:t>
            </a:r>
            <a:r>
              <a:rPr lang="en-GB" sz="2000" i="1" spc="-55" dirty="0">
                <a:cs typeface="Times New Roman" panose="02020603050405020304" pitchFamily="18" charset="0"/>
              </a:rPr>
              <a:t> </a:t>
            </a:r>
            <a:r>
              <a:rPr lang="en-GB" sz="2000" i="1" spc="-5" dirty="0">
                <a:cs typeface="Times New Roman" panose="02020603050405020304" pitchFamily="18" charset="0"/>
              </a:rPr>
              <a:t>and</a:t>
            </a:r>
            <a:r>
              <a:rPr lang="en-GB" sz="2000" i="1" spc="-30" dirty="0">
                <a:cs typeface="Times New Roman" panose="02020603050405020304" pitchFamily="18" charset="0"/>
              </a:rPr>
              <a:t> </a:t>
            </a:r>
            <a:r>
              <a:rPr lang="en-GB" sz="2000" i="1" spc="-5" dirty="0">
                <a:cs typeface="Times New Roman" panose="02020603050405020304" pitchFamily="18" charset="0"/>
              </a:rPr>
              <a:t>growing</a:t>
            </a:r>
            <a:endParaRPr lang="en-GB" sz="2000" dirty="0">
              <a:cs typeface="Times New Roman" panose="02020603050405020304" pitchFamily="18" charset="0"/>
            </a:endParaRPr>
          </a:p>
          <a:p>
            <a:pPr marL="756285" indent="-287020" algn="just">
              <a:spcBef>
                <a:spcPts val="290"/>
              </a:spcBef>
              <a:buFont typeface="Microsoft Sans Serif"/>
              <a:buChar char="•"/>
              <a:tabLst>
                <a:tab pos="756285" algn="l"/>
                <a:tab pos="756920" algn="l"/>
                <a:tab pos="1472565" algn="l"/>
              </a:tabLst>
            </a:pPr>
            <a:r>
              <a:rPr lang="en-GB" sz="2000" b="1" dirty="0">
                <a:cs typeface="Times New Roman" panose="02020603050405020304" pitchFamily="18" charset="0"/>
              </a:rPr>
              <a:t>Chem	</a:t>
            </a:r>
            <a:r>
              <a:rPr lang="en-GB" sz="2000" dirty="0">
                <a:cs typeface="Times New Roman" panose="02020603050405020304" pitchFamily="18" charset="0"/>
              </a:rPr>
              <a:t>:</a:t>
            </a:r>
            <a:r>
              <a:rPr lang="en-GB" sz="2000" spc="-45" dirty="0">
                <a:cs typeface="Times New Roman" panose="02020603050405020304" pitchFamily="18" charset="0"/>
              </a:rPr>
              <a:t> </a:t>
            </a:r>
            <a:r>
              <a:rPr lang="en-GB" sz="2000" i="1" spc="-5" dirty="0">
                <a:cs typeface="Times New Roman" panose="02020603050405020304" pitchFamily="18" charset="0"/>
              </a:rPr>
              <a:t>is</a:t>
            </a:r>
            <a:r>
              <a:rPr lang="en-GB" sz="2000" i="1" spc="-20" dirty="0">
                <a:cs typeface="Times New Roman" panose="02020603050405020304" pitchFamily="18" charset="0"/>
              </a:rPr>
              <a:t> </a:t>
            </a:r>
            <a:r>
              <a:rPr lang="en-GB" sz="2000" i="1" spc="-5" dirty="0">
                <a:cs typeface="Times New Roman" panose="02020603050405020304" pitchFamily="18" charset="0"/>
              </a:rPr>
              <a:t>from</a:t>
            </a:r>
            <a:r>
              <a:rPr lang="en-GB" sz="2000" i="1" spc="-65" dirty="0">
                <a:cs typeface="Times New Roman" panose="02020603050405020304" pitchFamily="18" charset="0"/>
              </a:rPr>
              <a:t> </a:t>
            </a:r>
            <a:r>
              <a:rPr lang="en-GB" sz="2000" i="1" spc="-5" dirty="0">
                <a:cs typeface="Times New Roman" panose="02020603050405020304" pitchFamily="18" charset="0"/>
              </a:rPr>
              <a:t>Chemistry</a:t>
            </a:r>
            <a:endParaRPr lang="en-GB" sz="2000" dirty="0">
              <a:cs typeface="Times New Roman" panose="02020603050405020304" pitchFamily="18" charset="0"/>
            </a:endParaRPr>
          </a:p>
          <a:p>
            <a:pPr marL="756285" indent="-287020" algn="just">
              <a:spcBef>
                <a:spcPts val="310"/>
              </a:spcBef>
              <a:buFont typeface="Microsoft Sans Serif"/>
              <a:buChar char="•"/>
              <a:tabLst>
                <a:tab pos="756285" algn="l"/>
                <a:tab pos="756920" algn="l"/>
                <a:tab pos="1472565" algn="l"/>
              </a:tabLst>
            </a:pPr>
            <a:r>
              <a:rPr lang="en-GB" sz="2000" b="1" spc="-5" dirty="0">
                <a:cs typeface="Times New Roman" panose="02020603050405020304" pitchFamily="18" charset="0"/>
              </a:rPr>
              <a:t>AG	</a:t>
            </a:r>
            <a:r>
              <a:rPr lang="en-GB" sz="2000" dirty="0">
                <a:cs typeface="Times New Roman" panose="02020603050405020304" pitchFamily="18" charset="0"/>
              </a:rPr>
              <a:t>:</a:t>
            </a:r>
            <a:r>
              <a:rPr lang="en-GB" sz="2000" spc="-65" dirty="0">
                <a:cs typeface="Times New Roman" panose="02020603050405020304" pitchFamily="18" charset="0"/>
              </a:rPr>
              <a:t> </a:t>
            </a:r>
            <a:r>
              <a:rPr lang="en-GB" sz="2000" i="1" spc="-5" dirty="0">
                <a:cs typeface="Times New Roman" panose="02020603050405020304" pitchFamily="18" charset="0"/>
              </a:rPr>
              <a:t>is</a:t>
            </a:r>
            <a:r>
              <a:rPr lang="en-GB" sz="2000" i="1" spc="-15" dirty="0">
                <a:cs typeface="Times New Roman" panose="02020603050405020304" pitchFamily="18" charset="0"/>
              </a:rPr>
              <a:t> </a:t>
            </a:r>
            <a:r>
              <a:rPr lang="en-GB" sz="2000" i="1" spc="-5" dirty="0">
                <a:cs typeface="Times New Roman" panose="02020603050405020304" pitchFamily="18" charset="0"/>
              </a:rPr>
              <a:t>from</a:t>
            </a:r>
            <a:r>
              <a:rPr lang="en-GB" sz="2000" i="1" spc="-45" dirty="0">
                <a:cs typeface="Times New Roman" panose="02020603050405020304" pitchFamily="18" charset="0"/>
              </a:rPr>
              <a:t> </a:t>
            </a:r>
            <a:r>
              <a:rPr lang="en-GB" sz="2000" i="1" spc="-5" dirty="0">
                <a:cs typeface="Times New Roman" panose="02020603050405020304" pitchFamily="18" charset="0"/>
              </a:rPr>
              <a:t>Agriculture</a:t>
            </a:r>
            <a:endParaRPr lang="en-GB" sz="2000" dirty="0">
              <a:cs typeface="Times New Roman" panose="02020603050405020304" pitchFamily="18" charset="0"/>
            </a:endParaRPr>
          </a:p>
          <a:p>
            <a:pPr marL="354965" marR="41910" indent="-342900" algn="just">
              <a:buFont typeface="Arial" panose="020B0604020202020204" pitchFamily="34" charset="0"/>
              <a:buChar char="•"/>
              <a:tabLst>
                <a:tab pos="299085" algn="l"/>
                <a:tab pos="299720" algn="l"/>
              </a:tabLst>
            </a:pPr>
            <a:endParaRPr lang="en-GB" sz="2000" spc="-15" dirty="0">
              <a:cs typeface="Calibri"/>
            </a:endParaRPr>
          </a:p>
          <a:p>
            <a:pPr marL="354965" marR="41910" indent="-342900" algn="just">
              <a:buFont typeface="Arial" panose="020B0604020202020204" pitchFamily="34" charset="0"/>
              <a:buChar char="•"/>
              <a:tabLst>
                <a:tab pos="299085" algn="l"/>
                <a:tab pos="299720" algn="l"/>
              </a:tabLst>
            </a:pPr>
            <a:r>
              <a:rPr lang="en-IN" sz="2000" dirty="0"/>
              <a:t>Bloomchemag is a Distribution Firm that trades in industrial and specialty chemicals and intermediates catering to diverse sectors of the economy such as agriculture &amp; life sciences, flexible packaging, paints, oil &amp; gas, personal care, coatings &amp; adhesives, food, construction sectors etc.</a:t>
            </a:r>
          </a:p>
          <a:p>
            <a:pPr marL="354965" marR="41910" indent="-342900" algn="just">
              <a:buFont typeface="Arial" panose="020B0604020202020204" pitchFamily="34" charset="0"/>
              <a:buChar char="•"/>
              <a:tabLst>
                <a:tab pos="299085" algn="l"/>
                <a:tab pos="299720" algn="l"/>
              </a:tabLst>
            </a:pPr>
            <a:endParaRPr lang="en-IN" sz="2000" dirty="0"/>
          </a:p>
          <a:p>
            <a:pPr marL="354965" marR="41910" indent="-342900" algn="just">
              <a:buFont typeface="Arial" panose="020B0604020202020204" pitchFamily="34" charset="0"/>
              <a:buChar char="•"/>
              <a:tabLst>
                <a:tab pos="299085" algn="l"/>
                <a:tab pos="299720" algn="l"/>
              </a:tabLst>
            </a:pPr>
            <a:r>
              <a:rPr lang="en-GB" sz="2000" spc="-5" dirty="0">
                <a:cs typeface="Calibri"/>
              </a:rPr>
              <a:t>Setup in June 2013</a:t>
            </a:r>
            <a:r>
              <a:rPr lang="en-GB" sz="2000" spc="-15" dirty="0">
                <a:cs typeface="Calibri"/>
              </a:rPr>
              <a:t> with an objective</a:t>
            </a:r>
            <a:r>
              <a:rPr lang="en-GB" sz="2000" spc="-10" dirty="0">
                <a:cs typeface="Calibri"/>
              </a:rPr>
              <a:t> to increase </a:t>
            </a:r>
            <a:r>
              <a:rPr lang="en-GB" sz="2000" spc="-15" dirty="0">
                <a:cs typeface="Calibri"/>
              </a:rPr>
              <a:t>footprint </a:t>
            </a:r>
            <a:r>
              <a:rPr lang="en-GB" sz="2000" spc="-5" dirty="0">
                <a:cs typeface="Calibri"/>
              </a:rPr>
              <a:t>in </a:t>
            </a:r>
            <a:r>
              <a:rPr lang="en-GB" sz="2000" dirty="0">
                <a:cs typeface="Calibri"/>
              </a:rPr>
              <a:t>Indian </a:t>
            </a:r>
            <a:r>
              <a:rPr lang="en-GB" sz="2000" spc="-15" dirty="0">
                <a:cs typeface="Calibri"/>
              </a:rPr>
              <a:t>subcontinent, </a:t>
            </a:r>
            <a:r>
              <a:rPr lang="en-GB" sz="2000" dirty="0">
                <a:cs typeface="Calibri"/>
              </a:rPr>
              <a:t>and </a:t>
            </a:r>
            <a:r>
              <a:rPr lang="en-GB" sz="2000" spc="-15" dirty="0">
                <a:cs typeface="Calibri"/>
              </a:rPr>
              <a:t>conversely </a:t>
            </a:r>
            <a:r>
              <a:rPr lang="en-GB" sz="2000" spc="-5" dirty="0">
                <a:cs typeface="Calibri"/>
              </a:rPr>
              <a:t>support </a:t>
            </a:r>
            <a:r>
              <a:rPr lang="en-GB" sz="2000" dirty="0">
                <a:cs typeface="Calibri"/>
              </a:rPr>
              <a:t>Indian and </a:t>
            </a:r>
            <a:r>
              <a:rPr lang="en-GB" sz="2000" spc="-350" dirty="0">
                <a:cs typeface="Calibri"/>
              </a:rPr>
              <a:t> </a:t>
            </a:r>
            <a:r>
              <a:rPr lang="en-GB" sz="2000" spc="-5" dirty="0">
                <a:cs typeface="Calibri"/>
              </a:rPr>
              <a:t>other </a:t>
            </a:r>
            <a:r>
              <a:rPr lang="en-GB" sz="2000" dirty="0">
                <a:cs typeface="Calibri"/>
              </a:rPr>
              <a:t>Asian </a:t>
            </a:r>
            <a:r>
              <a:rPr lang="en-GB" sz="2000" spc="-5" dirty="0">
                <a:cs typeface="Calibri"/>
              </a:rPr>
              <a:t>specialty chemical </a:t>
            </a:r>
            <a:r>
              <a:rPr lang="en-GB" sz="2000" spc="-10" dirty="0">
                <a:cs typeface="Calibri"/>
              </a:rPr>
              <a:t>producers </a:t>
            </a:r>
            <a:r>
              <a:rPr lang="en-GB" sz="2000" spc="-20" dirty="0">
                <a:cs typeface="Calibri"/>
              </a:rPr>
              <a:t>to </a:t>
            </a:r>
            <a:r>
              <a:rPr lang="en-GB" sz="2000" spc="-5" dirty="0">
                <a:cs typeface="Calibri"/>
              </a:rPr>
              <a:t>scale-up their </a:t>
            </a:r>
            <a:r>
              <a:rPr lang="en-GB" sz="2000" spc="-10" dirty="0">
                <a:cs typeface="Calibri"/>
              </a:rPr>
              <a:t>operations </a:t>
            </a:r>
            <a:r>
              <a:rPr lang="en-GB" sz="2000" dirty="0">
                <a:cs typeface="Calibri"/>
              </a:rPr>
              <a:t>and </a:t>
            </a:r>
            <a:r>
              <a:rPr lang="en-GB" sz="2000" spc="-5" dirty="0">
                <a:cs typeface="Calibri"/>
              </a:rPr>
              <a:t>gain </a:t>
            </a:r>
            <a:r>
              <a:rPr lang="en-GB" sz="2000" spc="-10" dirty="0">
                <a:cs typeface="Calibri"/>
              </a:rPr>
              <a:t>larger share </a:t>
            </a:r>
            <a:r>
              <a:rPr lang="en-GB" sz="2000" spc="-5" dirty="0">
                <a:cs typeface="Calibri"/>
              </a:rPr>
              <a:t>of </a:t>
            </a:r>
            <a:r>
              <a:rPr lang="en-GB" sz="2000" dirty="0">
                <a:cs typeface="Calibri"/>
              </a:rPr>
              <a:t>global </a:t>
            </a:r>
            <a:r>
              <a:rPr lang="en-GB" sz="2000" spc="5" dirty="0">
                <a:cs typeface="Calibri"/>
              </a:rPr>
              <a:t> </a:t>
            </a:r>
            <a:r>
              <a:rPr lang="en-GB" sz="2000" spc="-10" dirty="0">
                <a:cs typeface="Calibri"/>
              </a:rPr>
              <a:t>markets.</a:t>
            </a:r>
          </a:p>
          <a:p>
            <a:pPr marL="354965" marR="41910" indent="-342900" algn="just">
              <a:buFont typeface="Arial" panose="020B0604020202020204" pitchFamily="34" charset="0"/>
              <a:buChar char="•"/>
              <a:tabLst>
                <a:tab pos="299085" algn="l"/>
                <a:tab pos="299720" algn="l"/>
              </a:tabLst>
            </a:pPr>
            <a:endParaRPr lang="en-GB" sz="2000" spc="-10" dirty="0">
              <a:cs typeface="Calibri"/>
            </a:endParaRPr>
          </a:p>
          <a:p>
            <a:pPr marL="354965" marR="41910" indent="-342900" algn="just">
              <a:buFont typeface="Arial" panose="020B0604020202020204" pitchFamily="34" charset="0"/>
              <a:buChar char="•"/>
              <a:tabLst>
                <a:tab pos="299085" algn="l"/>
                <a:tab pos="299720" algn="l"/>
              </a:tabLst>
            </a:pPr>
            <a:r>
              <a:rPr sz="2000" spc="-5" dirty="0">
                <a:cs typeface="Calibri"/>
              </a:rPr>
              <a:t>Blo</a:t>
            </a:r>
            <a:r>
              <a:rPr lang="en-GB" sz="2000" spc="-5" dirty="0">
                <a:cs typeface="Calibri"/>
              </a:rPr>
              <a:t>om</a:t>
            </a:r>
            <a:r>
              <a:rPr sz="2000" spc="-5" dirty="0">
                <a:cs typeface="Calibri"/>
              </a:rPr>
              <a:t>chemag</a:t>
            </a:r>
            <a:r>
              <a:rPr sz="2000" spc="-25" dirty="0">
                <a:cs typeface="Calibri"/>
              </a:rPr>
              <a:t> </a:t>
            </a:r>
            <a:r>
              <a:rPr lang="en-GB" sz="2000" spc="-25" dirty="0">
                <a:cs typeface="Calibri"/>
              </a:rPr>
              <a:t>Private Limited</a:t>
            </a:r>
            <a:r>
              <a:rPr lang="en-IN" sz="2000" dirty="0"/>
              <a:t>, India has </a:t>
            </a:r>
            <a:r>
              <a:rPr lang="en-GB" sz="2000" spc="-30" dirty="0">
                <a:cs typeface="Calibri"/>
              </a:rPr>
              <a:t>a 100 % </a:t>
            </a:r>
            <a:r>
              <a:rPr lang="en-GB" sz="2000" spc="-5" dirty="0">
                <a:cs typeface="Calibri"/>
              </a:rPr>
              <a:t>subsidiary</a:t>
            </a:r>
            <a:r>
              <a:rPr lang="en-GB" sz="2000" spc="-70" dirty="0">
                <a:cs typeface="Calibri"/>
              </a:rPr>
              <a:t> company</a:t>
            </a:r>
            <a:r>
              <a:rPr lang="en-IN" sz="2000" dirty="0"/>
              <a:t> Bloom</a:t>
            </a:r>
            <a:r>
              <a:rPr lang="en-GB" sz="2000" spc="-5" dirty="0">
                <a:cs typeface="Calibri"/>
              </a:rPr>
              <a:t>chemag</a:t>
            </a:r>
            <a:r>
              <a:rPr lang="en-GB" sz="2000" spc="-30" dirty="0">
                <a:cs typeface="Calibri"/>
              </a:rPr>
              <a:t> BV, </a:t>
            </a:r>
            <a:r>
              <a:rPr lang="en-GB" sz="2000" spc="-5" dirty="0">
                <a:cs typeface="Calibri"/>
              </a:rPr>
              <a:t>located in</a:t>
            </a:r>
            <a:r>
              <a:rPr lang="en-GB" sz="2000" spc="-25" dirty="0">
                <a:cs typeface="Calibri"/>
              </a:rPr>
              <a:t> </a:t>
            </a:r>
            <a:r>
              <a:rPr lang="en-GB" sz="2000" spc="-5" dirty="0">
                <a:cs typeface="Calibri"/>
              </a:rPr>
              <a:t>Mol,</a:t>
            </a:r>
            <a:r>
              <a:rPr lang="en-GB" sz="2000" spc="10" dirty="0">
                <a:cs typeface="Calibri"/>
              </a:rPr>
              <a:t> </a:t>
            </a:r>
            <a:r>
              <a:rPr lang="en-GB" sz="2000" spc="-5" dirty="0">
                <a:cs typeface="Calibri"/>
              </a:rPr>
              <a:t>Belgium, for ease of doing business in Europe.</a:t>
            </a:r>
            <a:endParaRPr sz="2000" dirty="0">
              <a:cs typeface="Calibri"/>
            </a:endParaRPr>
          </a:p>
        </p:txBody>
      </p:sp>
      <p:pic>
        <p:nvPicPr>
          <p:cNvPr id="4" name="object 4"/>
          <p:cNvPicPr/>
          <p:nvPr/>
        </p:nvPicPr>
        <p:blipFill>
          <a:blip r:embed="rId2" cstate="print"/>
          <a:stretch>
            <a:fillRect/>
          </a:stretch>
        </p:blipFill>
        <p:spPr>
          <a:xfrm>
            <a:off x="11109960" y="1219200"/>
            <a:ext cx="1082040" cy="996696"/>
          </a:xfrm>
          <a:prstGeom prst="rect">
            <a:avLst/>
          </a:prstGeom>
        </p:spPr>
      </p:pic>
      <p:pic>
        <p:nvPicPr>
          <p:cNvPr id="5" name="object 5"/>
          <p:cNvPicPr/>
          <p:nvPr/>
        </p:nvPicPr>
        <p:blipFill>
          <a:blip r:embed="rId3" cstate="print"/>
          <a:stretch>
            <a:fillRect/>
          </a:stretch>
        </p:blipFill>
        <p:spPr>
          <a:xfrm>
            <a:off x="11186161" y="2971800"/>
            <a:ext cx="1005840" cy="1143000"/>
          </a:xfrm>
          <a:prstGeom prst="rect">
            <a:avLst/>
          </a:prstGeom>
        </p:spPr>
      </p:pic>
      <p:pic>
        <p:nvPicPr>
          <p:cNvPr id="6" name="object 6"/>
          <p:cNvPicPr/>
          <p:nvPr/>
        </p:nvPicPr>
        <p:blipFill>
          <a:blip r:embed="rId4" cstate="print"/>
          <a:stretch>
            <a:fillRect/>
          </a:stretch>
        </p:blipFill>
        <p:spPr>
          <a:xfrm>
            <a:off x="11186160" y="4785361"/>
            <a:ext cx="1005840" cy="1005839"/>
          </a:xfrm>
          <a:prstGeom prst="rect">
            <a:avLst/>
          </a:prstGeom>
        </p:spPr>
      </p:pic>
      <p:grpSp>
        <p:nvGrpSpPr>
          <p:cNvPr id="7" name="object 7"/>
          <p:cNvGrpSpPr/>
          <p:nvPr/>
        </p:nvGrpSpPr>
        <p:grpSpPr>
          <a:xfrm>
            <a:off x="0" y="6745605"/>
            <a:ext cx="12192000" cy="112395"/>
            <a:chOff x="0" y="6745222"/>
            <a:chExt cx="12192000" cy="112395"/>
          </a:xfrm>
        </p:grpSpPr>
        <p:sp>
          <p:nvSpPr>
            <p:cNvPr id="8" name="object 8"/>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9" name="object 9"/>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0" name="object 10"/>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11" name="object 11"/>
          <p:cNvPicPr/>
          <p:nvPr/>
        </p:nvPicPr>
        <p:blipFill>
          <a:blip r:embed="rId5" cstate="print"/>
          <a:stretch>
            <a:fillRect/>
          </a:stretch>
        </p:blipFill>
        <p:spPr>
          <a:xfrm>
            <a:off x="152400" y="6096000"/>
            <a:ext cx="2420112" cy="533400"/>
          </a:xfrm>
          <a:prstGeom prst="rect">
            <a:avLst/>
          </a:prstGeom>
        </p:spPr>
      </p:pic>
      <p:sp>
        <p:nvSpPr>
          <p:cNvPr id="14" name="Rectangle 13"/>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1" y="152400"/>
            <a:ext cx="10820400" cy="444994"/>
          </a:xfrm>
          <a:prstGeom prst="rect">
            <a:avLst/>
          </a:prstGeom>
        </p:spPr>
        <p:txBody>
          <a:bodyPr vert="horz" wrap="square" lIns="0" tIns="13970" rIns="0" bIns="0" rtlCol="0">
            <a:spAutoFit/>
          </a:bodyPr>
          <a:lstStyle/>
          <a:p>
            <a:pPr marL="12700" algn="ctr">
              <a:lnSpc>
                <a:spcPct val="100000"/>
              </a:lnSpc>
              <a:spcBef>
                <a:spcPts val="110"/>
              </a:spcBef>
            </a:pPr>
            <a:r>
              <a:rPr lang="en-GB" sz="2800" b="0" i="0" dirty="0">
                <a:solidFill>
                  <a:schemeClr val="bg1"/>
                </a:solidFill>
                <a:latin typeface="Calisto MT" panose="02040603050505030304" pitchFamily="18" charset="0"/>
                <a:cs typeface="Times New Roman" panose="02020603050405020304" pitchFamily="18" charset="0"/>
              </a:rPr>
              <a:t>About Us</a:t>
            </a:r>
            <a:endParaRPr lang="en-IN" sz="2800" b="0" i="0" dirty="0">
              <a:solidFill>
                <a:schemeClr val="bg1"/>
              </a:solidFill>
              <a:latin typeface="Calisto MT" panose="02040603050505030304" pitchFamily="18" charset="0"/>
              <a:cs typeface="Times New Roman" panose="02020603050405020304" pitchFamily="18" charset="0"/>
            </a:endParaRPr>
          </a:p>
        </p:txBody>
      </p:sp>
      <p:grpSp>
        <p:nvGrpSpPr>
          <p:cNvPr id="7" name="object 7"/>
          <p:cNvGrpSpPr/>
          <p:nvPr/>
        </p:nvGrpSpPr>
        <p:grpSpPr>
          <a:xfrm>
            <a:off x="0" y="6786318"/>
            <a:ext cx="12192000" cy="112395"/>
            <a:chOff x="0" y="6745222"/>
            <a:chExt cx="12192000" cy="112395"/>
          </a:xfrm>
        </p:grpSpPr>
        <p:sp>
          <p:nvSpPr>
            <p:cNvPr id="8" name="object 8"/>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9" name="object 9"/>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0" name="object 10"/>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11" name="object 11"/>
          <p:cNvPicPr/>
          <p:nvPr/>
        </p:nvPicPr>
        <p:blipFill>
          <a:blip r:embed="rId2" cstate="print"/>
          <a:stretch>
            <a:fillRect/>
          </a:stretch>
        </p:blipFill>
        <p:spPr>
          <a:xfrm>
            <a:off x="206477" y="6096000"/>
            <a:ext cx="2420112" cy="539496"/>
          </a:xfrm>
          <a:prstGeom prst="rect">
            <a:avLst/>
          </a:prstGeom>
        </p:spPr>
      </p:pic>
      <p:sp>
        <p:nvSpPr>
          <p:cNvPr id="4" name="TextBox 3">
            <a:extLst>
              <a:ext uri="{FF2B5EF4-FFF2-40B4-BE49-F238E27FC236}">
                <a16:creationId xmlns:a16="http://schemas.microsoft.com/office/drawing/2014/main" id="{70F54751-74C8-AE30-10F3-FA69DBB23F4F}"/>
              </a:ext>
            </a:extLst>
          </p:cNvPr>
          <p:cNvSpPr txBox="1"/>
          <p:nvPr/>
        </p:nvSpPr>
        <p:spPr>
          <a:xfrm>
            <a:off x="609600" y="912822"/>
            <a:ext cx="10820400" cy="5478423"/>
          </a:xfrm>
          <a:prstGeom prst="rect">
            <a:avLst/>
          </a:prstGeom>
          <a:noFill/>
        </p:spPr>
        <p:txBody>
          <a:bodyPr wrap="square" rtlCol="0">
            <a:spAutoFit/>
          </a:bodyPr>
          <a:lstStyle/>
          <a:p>
            <a:pPr marL="12700" marR="41910" algn="just">
              <a:lnSpc>
                <a:spcPct val="100000"/>
              </a:lnSpc>
              <a:spcBef>
                <a:spcPts val="95"/>
              </a:spcBef>
              <a:tabLst>
                <a:tab pos="299085" algn="l"/>
                <a:tab pos="299720" algn="l"/>
              </a:tabLst>
            </a:pPr>
            <a:endParaRPr lang="en-GB" sz="2000" spc="-5" dirty="0">
              <a:cs typeface="Calibri"/>
            </a:endParaRPr>
          </a:p>
          <a:p>
            <a:pPr marL="355600" marR="41910" indent="-342900" algn="just">
              <a:spcBef>
                <a:spcPts val="95"/>
              </a:spcBef>
              <a:buFont typeface="Arial" panose="020B0604020202020204" pitchFamily="34" charset="0"/>
              <a:buChar char="•"/>
              <a:tabLst>
                <a:tab pos="299085" algn="l"/>
                <a:tab pos="299720" algn="l"/>
              </a:tabLst>
            </a:pPr>
            <a:r>
              <a:rPr lang="en-GB" sz="2000" spc="-5" dirty="0">
                <a:cs typeface="Calibri"/>
              </a:rPr>
              <a:t>We are Europe-focused chemical distribution and international trading, supply chain company in the field of Specialty Chemicals. </a:t>
            </a:r>
          </a:p>
          <a:p>
            <a:pPr marL="12700" marR="41910" algn="just">
              <a:spcBef>
                <a:spcPts val="95"/>
              </a:spcBef>
              <a:tabLst>
                <a:tab pos="299085" algn="l"/>
                <a:tab pos="299720" algn="l"/>
              </a:tabLst>
            </a:pPr>
            <a:endParaRPr lang="en-GB" sz="2000" spc="-5" dirty="0">
              <a:cs typeface="Calibri"/>
            </a:endParaRPr>
          </a:p>
          <a:p>
            <a:pPr marL="355600" marR="41910" indent="-342900" algn="just">
              <a:spcBef>
                <a:spcPts val="95"/>
              </a:spcBef>
              <a:buFont typeface="Arial" panose="020B0604020202020204" pitchFamily="34" charset="0"/>
              <a:buChar char="•"/>
              <a:tabLst>
                <a:tab pos="299085" algn="l"/>
                <a:tab pos="299720" algn="l"/>
              </a:tabLst>
            </a:pPr>
            <a:r>
              <a:rPr lang="en-GB" sz="2000" spc="-5" dirty="0">
                <a:cs typeface="Calibri"/>
              </a:rPr>
              <a:t>Of </a:t>
            </a:r>
            <a:r>
              <a:rPr lang="en-IN" sz="2000" dirty="0"/>
              <a:t>the total international business, 90% of our revenue is from European (EU) markets followed by 5% from United Kingdom (UK) markets and remaining 5% from African, Latin America and others.</a:t>
            </a:r>
          </a:p>
          <a:p>
            <a:pPr marL="12700" marR="41910" algn="just">
              <a:spcBef>
                <a:spcPts val="95"/>
              </a:spcBef>
              <a:tabLst>
                <a:tab pos="299085" algn="l"/>
                <a:tab pos="299720" algn="l"/>
              </a:tabLst>
            </a:pPr>
            <a:endParaRPr lang="en-GB" sz="2000" spc="-5" dirty="0">
              <a:cs typeface="Calibri"/>
            </a:endParaRPr>
          </a:p>
          <a:p>
            <a:pPr marL="355600" marR="41910" indent="-342900" algn="just">
              <a:spcBef>
                <a:spcPts val="95"/>
              </a:spcBef>
              <a:buFont typeface="Arial" panose="020B0604020202020204" pitchFamily="34" charset="0"/>
              <a:buChar char="•"/>
              <a:tabLst>
                <a:tab pos="299085" algn="l"/>
                <a:tab pos="299720" algn="l"/>
              </a:tabLst>
            </a:pPr>
            <a:r>
              <a:rPr lang="en-GB" sz="2000" spc="-5" dirty="0">
                <a:cs typeface="Calibri"/>
              </a:rPr>
              <a:t>In this ever changing world, global sourcing has taken an entirely new meaning, to source product from Asia, it has become more simpler, seamless and effortless. </a:t>
            </a:r>
          </a:p>
          <a:p>
            <a:pPr marL="355600" marR="41910" indent="-342900" algn="just">
              <a:spcBef>
                <a:spcPts val="95"/>
              </a:spcBef>
              <a:buFont typeface="Arial" panose="020B0604020202020204" pitchFamily="34" charset="0"/>
              <a:buChar char="•"/>
              <a:tabLst>
                <a:tab pos="299085" algn="l"/>
                <a:tab pos="299720" algn="l"/>
              </a:tabLst>
            </a:pPr>
            <a:endParaRPr lang="en-GB" sz="2000" spc="-5" dirty="0">
              <a:cs typeface="Calibri"/>
            </a:endParaRPr>
          </a:p>
          <a:p>
            <a:pPr marL="355600" marR="41910" indent="-342900" algn="just">
              <a:spcBef>
                <a:spcPts val="95"/>
              </a:spcBef>
              <a:buFont typeface="Arial" panose="020B0604020202020204" pitchFamily="34" charset="0"/>
              <a:buChar char="•"/>
              <a:tabLst>
                <a:tab pos="299085" algn="l"/>
                <a:tab pos="299720" algn="l"/>
              </a:tabLst>
            </a:pPr>
            <a:r>
              <a:rPr lang="en-GB" sz="2000" spc="-5" dirty="0">
                <a:cs typeface="Calibri"/>
              </a:rPr>
              <a:t>What are not simple are the dramatic changes that take place in the market place- Geopolitical Risks like Russia-Ukraine, Rapid changes in Supply &amp; Demand, Feedstock Fundamentals due to Natural gas shortage are various pieces of the Global Sourcing Puzzle that we try to simplify .</a:t>
            </a:r>
          </a:p>
          <a:p>
            <a:pPr marL="12700" marR="41910" algn="just">
              <a:spcBef>
                <a:spcPts val="95"/>
              </a:spcBef>
              <a:tabLst>
                <a:tab pos="299085" algn="l"/>
                <a:tab pos="299720" algn="l"/>
              </a:tabLst>
            </a:pPr>
            <a:endParaRPr lang="en-GB" sz="2000" spc="-5" dirty="0">
              <a:cs typeface="Calibri"/>
            </a:endParaRPr>
          </a:p>
          <a:p>
            <a:pPr marL="355600" marR="41910" indent="-342900" algn="just">
              <a:spcBef>
                <a:spcPts val="95"/>
              </a:spcBef>
              <a:buFont typeface="Arial" panose="020B0604020202020204" pitchFamily="34" charset="0"/>
              <a:buChar char="•"/>
              <a:tabLst>
                <a:tab pos="299085" algn="l"/>
                <a:tab pos="299720" algn="l"/>
              </a:tabLst>
            </a:pPr>
            <a:r>
              <a:rPr lang="en-GB" sz="2000" spc="-5" dirty="0">
                <a:cs typeface="Calibri"/>
              </a:rPr>
              <a:t>Bloomchemag understands the bridge between “Local Europe” &amp; “Global Trading”.</a:t>
            </a:r>
          </a:p>
          <a:p>
            <a:pPr marL="355600" marR="41910" indent="-342900" algn="just">
              <a:spcBef>
                <a:spcPts val="95"/>
              </a:spcBef>
              <a:buFont typeface="Arial" panose="020B0604020202020204" pitchFamily="34" charset="0"/>
              <a:buChar char="•"/>
              <a:tabLst>
                <a:tab pos="299085" algn="l"/>
                <a:tab pos="299720" algn="l"/>
              </a:tabLst>
            </a:pPr>
            <a:endParaRPr lang="en-GB" sz="2000" spc="-5" dirty="0">
              <a:cs typeface="Calibri"/>
            </a:endParaRPr>
          </a:p>
          <a:p>
            <a:pPr marL="355600" marR="41910" indent="-342900" algn="just">
              <a:lnSpc>
                <a:spcPct val="100000"/>
              </a:lnSpc>
              <a:spcBef>
                <a:spcPts val="95"/>
              </a:spcBef>
              <a:buFont typeface="Arial" panose="020B0604020202020204" pitchFamily="34" charset="0"/>
              <a:buChar char="•"/>
              <a:tabLst>
                <a:tab pos="299085" algn="l"/>
                <a:tab pos="299720" algn="l"/>
              </a:tabLst>
            </a:pPr>
            <a:endParaRPr lang="en-IN" sz="2000" dirty="0"/>
          </a:p>
        </p:txBody>
      </p:sp>
      <p:pic>
        <p:nvPicPr>
          <p:cNvPr id="12" name="Picture 11"/>
          <p:cNvPicPr>
            <a:picLocks noChangeAspect="1"/>
          </p:cNvPicPr>
          <p:nvPr/>
        </p:nvPicPr>
        <p:blipFill>
          <a:blip r:embed="rId3"/>
          <a:stretch>
            <a:fillRect/>
          </a:stretch>
        </p:blipFill>
        <p:spPr>
          <a:xfrm>
            <a:off x="10863072" y="5028835"/>
            <a:ext cx="1276877" cy="1217685"/>
          </a:xfrm>
          <a:prstGeom prst="rect">
            <a:avLst/>
          </a:prstGeom>
        </p:spPr>
      </p:pic>
      <p:sp>
        <p:nvSpPr>
          <p:cNvPr id="15" name="Rectangle 14"/>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267200" y="228600"/>
            <a:ext cx="2903220" cy="454025"/>
          </a:xfrm>
          <a:prstGeom prst="rect">
            <a:avLst/>
          </a:prstGeom>
        </p:spPr>
        <p:txBody>
          <a:bodyPr vert="horz" wrap="square" lIns="0" tIns="13970" rIns="0" bIns="0" rtlCol="0">
            <a:spAutoFit/>
          </a:bodyPr>
          <a:lstStyle/>
          <a:p>
            <a:pPr marL="12700" algn="ctr">
              <a:lnSpc>
                <a:spcPct val="100000"/>
              </a:lnSpc>
              <a:spcBef>
                <a:spcPts val="110"/>
              </a:spcBef>
            </a:pPr>
            <a:r>
              <a:rPr sz="2800" b="0" i="0" spc="-5" dirty="0">
                <a:solidFill>
                  <a:schemeClr val="bg1"/>
                </a:solidFill>
                <a:latin typeface="Calisto MT" panose="02040603050505030304" pitchFamily="18" charset="0"/>
                <a:cs typeface="Times New Roman" panose="02020603050405020304" pitchFamily="18" charset="0"/>
              </a:rPr>
              <a:t>Business</a:t>
            </a:r>
            <a:r>
              <a:rPr sz="2800" b="0" i="0" spc="-95" dirty="0">
                <a:solidFill>
                  <a:schemeClr val="bg1"/>
                </a:solidFill>
                <a:latin typeface="Calisto MT" panose="02040603050505030304" pitchFamily="18" charset="0"/>
                <a:cs typeface="Times New Roman" panose="02020603050405020304" pitchFamily="18" charset="0"/>
              </a:rPr>
              <a:t> </a:t>
            </a:r>
            <a:r>
              <a:rPr sz="2800" b="0" i="0" spc="-5" dirty="0">
                <a:solidFill>
                  <a:schemeClr val="bg1"/>
                </a:solidFill>
                <a:latin typeface="Calisto MT" panose="02040603050505030304" pitchFamily="18" charset="0"/>
                <a:cs typeface="Times New Roman" panose="02020603050405020304" pitchFamily="18" charset="0"/>
              </a:rPr>
              <a:t>Update</a:t>
            </a:r>
            <a:endParaRPr sz="2800" b="0" dirty="0">
              <a:solidFill>
                <a:schemeClr val="bg1"/>
              </a:solidFill>
              <a:latin typeface="Calisto MT" panose="02040603050505030304" pitchFamily="18" charset="0"/>
              <a:cs typeface="Times New Roman" panose="02020603050405020304" pitchFamily="18" charset="0"/>
            </a:endParaRPr>
          </a:p>
        </p:txBody>
      </p:sp>
      <p:grpSp>
        <p:nvGrpSpPr>
          <p:cNvPr id="3" name="object 3"/>
          <p:cNvGrpSpPr/>
          <p:nvPr/>
        </p:nvGrpSpPr>
        <p:grpSpPr>
          <a:xfrm>
            <a:off x="0" y="6745222"/>
            <a:ext cx="12192000" cy="112395"/>
            <a:chOff x="0" y="6745222"/>
            <a:chExt cx="12192000" cy="112395"/>
          </a:xfrm>
        </p:grpSpPr>
        <p:sp>
          <p:nvSpPr>
            <p:cNvPr id="4" name="object 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5" name="object 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6" name="object 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7" name="object 7"/>
          <p:cNvSpPr txBox="1"/>
          <p:nvPr/>
        </p:nvSpPr>
        <p:spPr>
          <a:xfrm>
            <a:off x="571500" y="990600"/>
            <a:ext cx="10972800" cy="5245667"/>
          </a:xfrm>
          <a:prstGeom prst="rect">
            <a:avLst/>
          </a:prstGeom>
        </p:spPr>
        <p:txBody>
          <a:bodyPr vert="horz" wrap="square" lIns="0" tIns="13335" rIns="0" bIns="0" rtlCol="0">
            <a:spAutoFit/>
          </a:bodyPr>
          <a:lstStyle/>
          <a:p>
            <a:pPr marL="418465" indent="-342900" algn="just">
              <a:spcBef>
                <a:spcPts val="105"/>
              </a:spcBef>
              <a:buFont typeface="Arial" panose="020B0604020202020204" pitchFamily="34" charset="0"/>
              <a:buChar char="•"/>
              <a:tabLst>
                <a:tab pos="362585" algn="l"/>
                <a:tab pos="363220" algn="l"/>
              </a:tabLst>
            </a:pPr>
            <a:r>
              <a:rPr sz="2000" spc="-5" dirty="0">
                <a:cs typeface="Calibri"/>
              </a:rPr>
              <a:t>Bloomchemag</a:t>
            </a:r>
            <a:r>
              <a:rPr sz="2000" spc="25" dirty="0">
                <a:cs typeface="Calibri"/>
              </a:rPr>
              <a:t> </a:t>
            </a:r>
            <a:r>
              <a:rPr lang="en-GB" sz="2000" spc="25" dirty="0">
                <a:cs typeface="Calibri"/>
              </a:rPr>
              <a:t>moved to New Office in May </a:t>
            </a:r>
            <a:r>
              <a:rPr lang="en-GB" sz="2000" spc="-5" dirty="0">
                <a:cs typeface="Calibri"/>
              </a:rPr>
              <a:t>2022</a:t>
            </a:r>
            <a:r>
              <a:rPr sz="2000" dirty="0">
                <a:cs typeface="Calibri"/>
              </a:rPr>
              <a:t>.</a:t>
            </a:r>
          </a:p>
          <a:p>
            <a:pPr marL="342900" indent="-342900" algn="just">
              <a:spcBef>
                <a:spcPts val="45"/>
              </a:spcBef>
              <a:buFont typeface="Arial" panose="020B0604020202020204" pitchFamily="34" charset="0"/>
              <a:buChar char="•"/>
            </a:pPr>
            <a:endParaRPr sz="2000" dirty="0">
              <a:cs typeface="Calibri"/>
            </a:endParaRPr>
          </a:p>
          <a:p>
            <a:pPr marL="418465" marR="43180" indent="-342900" algn="just">
              <a:buFont typeface="Arial" panose="020B0604020202020204" pitchFamily="34" charset="0"/>
              <a:buChar char="•"/>
              <a:tabLst>
                <a:tab pos="362585" algn="l"/>
                <a:tab pos="363220" algn="l"/>
              </a:tabLst>
            </a:pPr>
            <a:r>
              <a:rPr lang="en-GB" sz="2000" spc="-10" dirty="0">
                <a:cs typeface="Calibri"/>
              </a:rPr>
              <a:t> Bloomchemag based out of Noida (India) and Mol (Belgium) recently completed very successful 10 years of its operations. </a:t>
            </a:r>
          </a:p>
          <a:p>
            <a:pPr marL="418465" marR="43180" indent="-342900" algn="just">
              <a:buFont typeface="Arial" panose="020B0604020202020204" pitchFamily="34" charset="0"/>
              <a:buChar char="•"/>
              <a:tabLst>
                <a:tab pos="362585" algn="l"/>
                <a:tab pos="363220" algn="l"/>
              </a:tabLst>
            </a:pPr>
            <a:endParaRPr lang="en-GB" sz="2000" spc="-10" dirty="0">
              <a:cs typeface="Calibri"/>
            </a:endParaRPr>
          </a:p>
          <a:p>
            <a:pPr marL="418465" marR="43180" indent="-342900" algn="just">
              <a:buFont typeface="Arial" panose="020B0604020202020204" pitchFamily="34" charset="0"/>
              <a:buChar char="•"/>
              <a:tabLst>
                <a:tab pos="362585" algn="l"/>
                <a:tab pos="363220" algn="l"/>
              </a:tabLst>
            </a:pPr>
            <a:r>
              <a:rPr sz="2000" spc="-10" dirty="0">
                <a:cs typeface="Calibri"/>
              </a:rPr>
              <a:t>Currently</a:t>
            </a:r>
            <a:r>
              <a:rPr sz="2000" spc="-5" dirty="0">
                <a:cs typeface="Calibri"/>
              </a:rPr>
              <a:t> </a:t>
            </a:r>
            <a:r>
              <a:rPr sz="2000" spc="-10" dirty="0">
                <a:cs typeface="Calibri"/>
              </a:rPr>
              <a:t>we</a:t>
            </a:r>
            <a:r>
              <a:rPr sz="2000" spc="20" dirty="0">
                <a:cs typeface="Calibri"/>
              </a:rPr>
              <a:t> </a:t>
            </a:r>
            <a:r>
              <a:rPr sz="2000" spc="-15" dirty="0">
                <a:cs typeface="Calibri"/>
              </a:rPr>
              <a:t>have</a:t>
            </a:r>
            <a:r>
              <a:rPr sz="2000" spc="-30" dirty="0">
                <a:cs typeface="Calibri"/>
              </a:rPr>
              <a:t> </a:t>
            </a:r>
            <a:r>
              <a:rPr sz="2000" dirty="0">
                <a:cs typeface="Calibri"/>
              </a:rPr>
              <a:t>a </a:t>
            </a:r>
            <a:r>
              <a:rPr sz="2000" spc="-50" dirty="0">
                <a:cs typeface="Calibri"/>
              </a:rPr>
              <a:t>Top</a:t>
            </a:r>
            <a:r>
              <a:rPr sz="2000" spc="-35" dirty="0">
                <a:cs typeface="Calibri"/>
              </a:rPr>
              <a:t> </a:t>
            </a:r>
            <a:r>
              <a:rPr sz="2000" spc="-10" dirty="0">
                <a:cs typeface="Calibri"/>
              </a:rPr>
              <a:t>line</a:t>
            </a:r>
            <a:r>
              <a:rPr sz="2000" spc="20" dirty="0">
                <a:cs typeface="Calibri"/>
              </a:rPr>
              <a:t> </a:t>
            </a:r>
            <a:r>
              <a:rPr sz="2000" spc="-5" dirty="0">
                <a:cs typeface="Calibri"/>
              </a:rPr>
              <a:t>of</a:t>
            </a:r>
            <a:r>
              <a:rPr sz="2000" spc="15" dirty="0">
                <a:cs typeface="Calibri"/>
              </a:rPr>
              <a:t> </a:t>
            </a:r>
            <a:r>
              <a:rPr lang="en-GB" sz="2000" spc="-5" dirty="0">
                <a:cs typeface="Calibri"/>
              </a:rPr>
              <a:t>&gt;16.8 </a:t>
            </a:r>
            <a:r>
              <a:rPr sz="2000" spc="5" dirty="0">
                <a:cs typeface="Calibri"/>
              </a:rPr>
              <a:t>EUR</a:t>
            </a:r>
            <a:r>
              <a:rPr sz="2000" spc="-55" dirty="0">
                <a:cs typeface="Calibri"/>
              </a:rPr>
              <a:t> </a:t>
            </a:r>
            <a:r>
              <a:rPr sz="2000" spc="10" dirty="0">
                <a:cs typeface="Calibri"/>
              </a:rPr>
              <a:t> </a:t>
            </a:r>
            <a:r>
              <a:rPr sz="2000" spc="-5" dirty="0">
                <a:cs typeface="Calibri"/>
              </a:rPr>
              <a:t>Million</a:t>
            </a:r>
            <a:r>
              <a:rPr sz="2000" spc="-20" dirty="0">
                <a:cs typeface="Calibri"/>
              </a:rPr>
              <a:t>.</a:t>
            </a:r>
            <a:r>
              <a:rPr sz="2000" spc="-30" dirty="0">
                <a:cs typeface="Calibri"/>
              </a:rPr>
              <a:t> </a:t>
            </a:r>
            <a:r>
              <a:rPr sz="2000" dirty="0">
                <a:cs typeface="Calibri"/>
              </a:rPr>
              <a:t>This</a:t>
            </a:r>
            <a:r>
              <a:rPr sz="2000" spc="-25" dirty="0">
                <a:cs typeface="Calibri"/>
              </a:rPr>
              <a:t> </a:t>
            </a:r>
            <a:r>
              <a:rPr sz="2000" spc="-5" dirty="0">
                <a:cs typeface="Calibri"/>
              </a:rPr>
              <a:t>is </a:t>
            </a:r>
            <a:r>
              <a:rPr sz="2000" dirty="0">
                <a:cs typeface="Calibri"/>
              </a:rPr>
              <a:t>made</a:t>
            </a:r>
            <a:r>
              <a:rPr sz="2000" spc="-60" dirty="0">
                <a:cs typeface="Calibri"/>
              </a:rPr>
              <a:t> </a:t>
            </a:r>
            <a:r>
              <a:rPr sz="2000" spc="-10" dirty="0">
                <a:cs typeface="Calibri"/>
              </a:rPr>
              <a:t>possible</a:t>
            </a:r>
            <a:r>
              <a:rPr sz="2000" spc="-5" dirty="0">
                <a:cs typeface="Calibri"/>
              </a:rPr>
              <a:t> </a:t>
            </a:r>
            <a:r>
              <a:rPr sz="2000" dirty="0">
                <a:cs typeface="Calibri"/>
              </a:rPr>
              <a:t>by</a:t>
            </a:r>
            <a:r>
              <a:rPr sz="2000" spc="-30" dirty="0">
                <a:cs typeface="Calibri"/>
              </a:rPr>
              <a:t> </a:t>
            </a:r>
            <a:r>
              <a:rPr sz="2000" spc="-10" dirty="0">
                <a:cs typeface="Calibri"/>
              </a:rPr>
              <a:t>leveraging</a:t>
            </a:r>
            <a:r>
              <a:rPr sz="2000" spc="-60" dirty="0">
                <a:cs typeface="Calibri"/>
              </a:rPr>
              <a:t> </a:t>
            </a:r>
            <a:r>
              <a:rPr sz="2000" spc="-5" dirty="0">
                <a:cs typeface="Calibri"/>
              </a:rPr>
              <a:t>our</a:t>
            </a:r>
            <a:r>
              <a:rPr sz="2000" spc="15" dirty="0">
                <a:cs typeface="Calibri"/>
              </a:rPr>
              <a:t> </a:t>
            </a:r>
            <a:r>
              <a:rPr sz="2000" spc="-5" dirty="0">
                <a:cs typeface="Calibri"/>
              </a:rPr>
              <a:t>knowledge of</a:t>
            </a:r>
            <a:r>
              <a:rPr sz="2000" spc="15" dirty="0">
                <a:cs typeface="Calibri"/>
              </a:rPr>
              <a:t> </a:t>
            </a:r>
            <a:r>
              <a:rPr sz="2000" spc="-10" dirty="0">
                <a:cs typeface="Calibri"/>
              </a:rPr>
              <a:t>markets,</a:t>
            </a:r>
            <a:r>
              <a:rPr sz="2000" spc="-40" dirty="0">
                <a:cs typeface="Calibri"/>
              </a:rPr>
              <a:t> </a:t>
            </a:r>
            <a:r>
              <a:rPr sz="2000" spc="-10" dirty="0">
                <a:cs typeface="Calibri"/>
              </a:rPr>
              <a:t>expertise </a:t>
            </a:r>
            <a:r>
              <a:rPr sz="2000" spc="-5" dirty="0">
                <a:cs typeface="Calibri"/>
              </a:rPr>
              <a:t>in</a:t>
            </a:r>
            <a:r>
              <a:rPr sz="2000" dirty="0">
                <a:cs typeface="Calibri"/>
              </a:rPr>
              <a:t> </a:t>
            </a:r>
            <a:r>
              <a:rPr sz="2000" spc="-15" dirty="0">
                <a:cs typeface="Calibri"/>
              </a:rPr>
              <a:t>technical</a:t>
            </a:r>
            <a:r>
              <a:rPr sz="2000" spc="-35" dirty="0">
                <a:cs typeface="Calibri"/>
              </a:rPr>
              <a:t> </a:t>
            </a:r>
            <a:r>
              <a:rPr sz="2000" spc="-5" dirty="0">
                <a:cs typeface="Calibri"/>
              </a:rPr>
              <a:t>functions</a:t>
            </a:r>
            <a:r>
              <a:rPr sz="2000" spc="-30" dirty="0">
                <a:cs typeface="Calibri"/>
              </a:rPr>
              <a:t> </a:t>
            </a:r>
            <a:r>
              <a:rPr sz="2000" dirty="0">
                <a:cs typeface="Calibri"/>
              </a:rPr>
              <a:t>and</a:t>
            </a:r>
            <a:r>
              <a:rPr sz="2000" spc="-30" dirty="0">
                <a:cs typeface="Calibri"/>
              </a:rPr>
              <a:t> </a:t>
            </a:r>
            <a:r>
              <a:rPr sz="2000" spc="-5" dirty="0">
                <a:cs typeface="Calibri"/>
              </a:rPr>
              <a:t>new</a:t>
            </a:r>
            <a:r>
              <a:rPr sz="2000" spc="-20" dirty="0">
                <a:cs typeface="Calibri"/>
              </a:rPr>
              <a:t> </a:t>
            </a:r>
            <a:r>
              <a:rPr sz="2000" spc="-5" dirty="0">
                <a:cs typeface="Calibri"/>
              </a:rPr>
              <a:t>business</a:t>
            </a:r>
            <a:r>
              <a:rPr lang="en-GB" sz="2000" spc="20" dirty="0">
                <a:cs typeface="Calibri"/>
              </a:rPr>
              <a:t>/product </a:t>
            </a:r>
            <a:r>
              <a:rPr sz="2000" spc="-10" dirty="0">
                <a:cs typeface="Calibri"/>
              </a:rPr>
              <a:t>development.</a:t>
            </a:r>
            <a:endParaRPr sz="2000" dirty="0">
              <a:cs typeface="Calibri"/>
            </a:endParaRPr>
          </a:p>
          <a:p>
            <a:pPr marL="342900" indent="-342900" algn="just">
              <a:spcBef>
                <a:spcPts val="20"/>
              </a:spcBef>
              <a:buClr>
                <a:srgbClr val="1F477B"/>
              </a:buClr>
              <a:buFont typeface="Arial" panose="020B0604020202020204" pitchFamily="34" charset="0"/>
              <a:buChar char="•"/>
            </a:pPr>
            <a:endParaRPr sz="2000" dirty="0">
              <a:cs typeface="Calibri"/>
            </a:endParaRPr>
          </a:p>
          <a:p>
            <a:pPr marL="418465" marR="320675" indent="-342900" algn="just">
              <a:buFont typeface="Arial" panose="020B0604020202020204" pitchFamily="34" charset="0"/>
              <a:buChar char="•"/>
              <a:tabLst>
                <a:tab pos="362585" algn="l"/>
                <a:tab pos="363220" algn="l"/>
              </a:tabLst>
            </a:pPr>
            <a:r>
              <a:rPr lang="en-GB" sz="2000" spc="-10" dirty="0">
                <a:cs typeface="Calibri"/>
              </a:rPr>
              <a:t>We </a:t>
            </a:r>
            <a:r>
              <a:rPr sz="2000" spc="-10" dirty="0">
                <a:cs typeface="Calibri"/>
              </a:rPr>
              <a:t>aspire</a:t>
            </a:r>
            <a:r>
              <a:rPr sz="2000" spc="-15" dirty="0">
                <a:cs typeface="Calibri"/>
              </a:rPr>
              <a:t> </a:t>
            </a:r>
            <a:r>
              <a:rPr sz="2000" spc="-10" dirty="0">
                <a:cs typeface="Calibri"/>
              </a:rPr>
              <a:t>to</a:t>
            </a:r>
            <a:r>
              <a:rPr sz="2000" spc="20" dirty="0">
                <a:cs typeface="Calibri"/>
              </a:rPr>
              <a:t> </a:t>
            </a:r>
            <a:r>
              <a:rPr sz="2000" spc="-10" dirty="0">
                <a:cs typeface="Calibri"/>
              </a:rPr>
              <a:t>build</a:t>
            </a:r>
            <a:r>
              <a:rPr sz="2000" spc="25" dirty="0">
                <a:cs typeface="Calibri"/>
              </a:rPr>
              <a:t> </a:t>
            </a:r>
            <a:r>
              <a:rPr sz="2000" spc="-5" dirty="0">
                <a:cs typeface="Calibri"/>
              </a:rPr>
              <a:t>much</a:t>
            </a:r>
            <a:r>
              <a:rPr sz="2000" spc="30" dirty="0">
                <a:cs typeface="Calibri"/>
              </a:rPr>
              <a:t> </a:t>
            </a:r>
            <a:r>
              <a:rPr sz="2000" spc="-15" dirty="0">
                <a:cs typeface="Calibri"/>
              </a:rPr>
              <a:t>stronger</a:t>
            </a:r>
            <a:r>
              <a:rPr sz="2000" spc="-35" dirty="0">
                <a:cs typeface="Calibri"/>
              </a:rPr>
              <a:t> </a:t>
            </a:r>
            <a:r>
              <a:rPr sz="2000" spc="-10" dirty="0">
                <a:cs typeface="Calibri"/>
              </a:rPr>
              <a:t>market</a:t>
            </a:r>
            <a:r>
              <a:rPr sz="2000" spc="-25" dirty="0">
                <a:cs typeface="Calibri"/>
              </a:rPr>
              <a:t> </a:t>
            </a:r>
            <a:r>
              <a:rPr sz="2000" spc="-10" dirty="0">
                <a:cs typeface="Calibri"/>
              </a:rPr>
              <a:t>position</a:t>
            </a:r>
            <a:r>
              <a:rPr sz="2000" spc="20" dirty="0">
                <a:cs typeface="Calibri"/>
              </a:rPr>
              <a:t> </a:t>
            </a:r>
            <a:r>
              <a:rPr sz="2000" dirty="0">
                <a:cs typeface="Calibri"/>
              </a:rPr>
              <a:t>as</a:t>
            </a:r>
            <a:r>
              <a:rPr sz="2000" spc="10" dirty="0">
                <a:cs typeface="Calibri"/>
              </a:rPr>
              <a:t> </a:t>
            </a:r>
            <a:r>
              <a:rPr sz="2000" spc="-10" dirty="0">
                <a:cs typeface="Calibri"/>
              </a:rPr>
              <a:t>there</a:t>
            </a:r>
            <a:r>
              <a:rPr sz="2000" spc="5" dirty="0">
                <a:cs typeface="Calibri"/>
              </a:rPr>
              <a:t> </a:t>
            </a:r>
            <a:r>
              <a:rPr sz="2000" spc="-5" dirty="0">
                <a:cs typeface="Calibri"/>
              </a:rPr>
              <a:t>is</a:t>
            </a:r>
            <a:r>
              <a:rPr sz="2000" spc="10" dirty="0">
                <a:cs typeface="Calibri"/>
              </a:rPr>
              <a:t> </a:t>
            </a:r>
            <a:r>
              <a:rPr sz="2000" dirty="0">
                <a:cs typeface="Calibri"/>
              </a:rPr>
              <a:t>a</a:t>
            </a:r>
            <a:r>
              <a:rPr sz="2000" spc="10" dirty="0">
                <a:cs typeface="Calibri"/>
              </a:rPr>
              <a:t> </a:t>
            </a:r>
            <a:r>
              <a:rPr sz="2000" spc="-15" dirty="0">
                <a:cs typeface="Calibri"/>
              </a:rPr>
              <a:t>robust</a:t>
            </a:r>
            <a:r>
              <a:rPr sz="2000" spc="15" dirty="0">
                <a:cs typeface="Calibri"/>
              </a:rPr>
              <a:t> </a:t>
            </a:r>
            <a:r>
              <a:rPr sz="2000" spc="-5" dirty="0">
                <a:cs typeface="Calibri"/>
              </a:rPr>
              <a:t>demand</a:t>
            </a:r>
            <a:r>
              <a:rPr sz="2000" spc="25" dirty="0">
                <a:cs typeface="Calibri"/>
              </a:rPr>
              <a:t> </a:t>
            </a:r>
            <a:r>
              <a:rPr sz="2000" spc="-15" dirty="0">
                <a:cs typeface="Calibri"/>
              </a:rPr>
              <a:t>for</a:t>
            </a:r>
            <a:r>
              <a:rPr lang="en-GB" sz="2000" spc="-10" dirty="0">
                <a:cs typeface="Calibri"/>
              </a:rPr>
              <a:t> our </a:t>
            </a:r>
            <a:r>
              <a:rPr sz="2000" spc="-10" dirty="0">
                <a:cs typeface="Calibri"/>
              </a:rPr>
              <a:t>products</a:t>
            </a:r>
            <a:r>
              <a:rPr sz="2000" spc="-30" dirty="0">
                <a:cs typeface="Calibri"/>
              </a:rPr>
              <a:t> </a:t>
            </a:r>
            <a:r>
              <a:rPr sz="2000" spc="-5" dirty="0">
                <a:cs typeface="Calibri"/>
              </a:rPr>
              <a:t>in</a:t>
            </a:r>
            <a:r>
              <a:rPr sz="2000" spc="25" dirty="0">
                <a:cs typeface="Calibri"/>
              </a:rPr>
              <a:t> </a:t>
            </a:r>
            <a:r>
              <a:rPr sz="2000" spc="-5" dirty="0">
                <a:cs typeface="Calibri"/>
              </a:rPr>
              <a:t>the </a:t>
            </a:r>
            <a:r>
              <a:rPr sz="2000" spc="-370" dirty="0">
                <a:cs typeface="Calibri"/>
              </a:rPr>
              <a:t> </a:t>
            </a:r>
            <a:r>
              <a:rPr sz="2000" spc="-25" dirty="0">
                <a:cs typeface="Calibri"/>
              </a:rPr>
              <a:t>West,</a:t>
            </a:r>
            <a:r>
              <a:rPr sz="2000" spc="10" dirty="0">
                <a:cs typeface="Calibri"/>
              </a:rPr>
              <a:t> </a:t>
            </a:r>
            <a:r>
              <a:rPr lang="en-GB" sz="2000" spc="10" dirty="0">
                <a:cs typeface="Calibri"/>
              </a:rPr>
              <a:t>d</a:t>
            </a:r>
            <a:r>
              <a:rPr sz="2000" spc="-5" dirty="0">
                <a:cs typeface="Calibri"/>
              </a:rPr>
              <a:t>u</a:t>
            </a:r>
            <a:r>
              <a:rPr lang="en-GB" sz="2000" spc="-5" dirty="0">
                <a:cs typeface="Calibri"/>
              </a:rPr>
              <a:t>e</a:t>
            </a:r>
            <a:r>
              <a:rPr sz="2000" spc="20" dirty="0">
                <a:cs typeface="Calibri"/>
              </a:rPr>
              <a:t> </a:t>
            </a:r>
            <a:r>
              <a:rPr sz="2000" spc="-10" dirty="0">
                <a:cs typeface="Calibri"/>
              </a:rPr>
              <a:t>to</a:t>
            </a:r>
            <a:r>
              <a:rPr sz="2000" spc="15" dirty="0">
                <a:cs typeface="Calibri"/>
              </a:rPr>
              <a:t> </a:t>
            </a:r>
            <a:r>
              <a:rPr sz="2000" dirty="0">
                <a:cs typeface="Calibri"/>
              </a:rPr>
              <a:t>Asian</a:t>
            </a:r>
            <a:r>
              <a:rPr sz="2000" spc="-5" dirty="0">
                <a:cs typeface="Calibri"/>
              </a:rPr>
              <a:t> </a:t>
            </a:r>
            <a:r>
              <a:rPr sz="2000" spc="-15" dirty="0">
                <a:cs typeface="Calibri"/>
              </a:rPr>
              <a:t>cost</a:t>
            </a:r>
            <a:r>
              <a:rPr sz="2000" spc="25" dirty="0">
                <a:cs typeface="Calibri"/>
              </a:rPr>
              <a:t> </a:t>
            </a:r>
            <a:r>
              <a:rPr sz="2000" spc="-15" dirty="0">
                <a:cs typeface="Calibri"/>
              </a:rPr>
              <a:t>advantage</a:t>
            </a:r>
            <a:r>
              <a:rPr sz="2000" spc="35" dirty="0">
                <a:cs typeface="Calibri"/>
              </a:rPr>
              <a:t> </a:t>
            </a:r>
            <a:r>
              <a:rPr sz="2000" dirty="0">
                <a:cs typeface="Calibri"/>
              </a:rPr>
              <a:t>(viz.</a:t>
            </a:r>
            <a:r>
              <a:rPr sz="2000" spc="-50" dirty="0">
                <a:cs typeface="Calibri"/>
              </a:rPr>
              <a:t> </a:t>
            </a:r>
            <a:r>
              <a:rPr sz="2000" spc="-5" dirty="0">
                <a:cs typeface="Calibri"/>
              </a:rPr>
              <a:t>Acetyls,</a:t>
            </a:r>
            <a:r>
              <a:rPr sz="2000" spc="15" dirty="0">
                <a:cs typeface="Calibri"/>
              </a:rPr>
              <a:t> </a:t>
            </a:r>
            <a:r>
              <a:rPr sz="2000" spc="-15" dirty="0">
                <a:cs typeface="Calibri"/>
              </a:rPr>
              <a:t>Glycol</a:t>
            </a:r>
            <a:r>
              <a:rPr sz="2000" spc="40" dirty="0">
                <a:cs typeface="Calibri"/>
              </a:rPr>
              <a:t> </a:t>
            </a:r>
            <a:r>
              <a:rPr sz="2000" spc="-10" dirty="0">
                <a:cs typeface="Calibri"/>
              </a:rPr>
              <a:t>Ethers,</a:t>
            </a:r>
            <a:r>
              <a:rPr sz="2000" spc="-40" dirty="0">
                <a:cs typeface="Calibri"/>
              </a:rPr>
              <a:t> </a:t>
            </a:r>
            <a:r>
              <a:rPr sz="2000" spc="-5" dirty="0">
                <a:cs typeface="Calibri"/>
              </a:rPr>
              <a:t>Acrylates,</a:t>
            </a:r>
            <a:r>
              <a:rPr sz="2000" spc="35" dirty="0">
                <a:cs typeface="Calibri"/>
              </a:rPr>
              <a:t> </a:t>
            </a:r>
            <a:r>
              <a:rPr sz="2000" spc="-10" dirty="0">
                <a:cs typeface="Calibri"/>
              </a:rPr>
              <a:t>Organic</a:t>
            </a:r>
            <a:r>
              <a:rPr sz="2000" spc="10" dirty="0">
                <a:cs typeface="Calibri"/>
              </a:rPr>
              <a:t> </a:t>
            </a:r>
            <a:r>
              <a:rPr sz="2000" spc="-15" dirty="0">
                <a:cs typeface="Calibri"/>
              </a:rPr>
              <a:t>solvents</a:t>
            </a:r>
            <a:r>
              <a:rPr sz="2000" spc="60" dirty="0">
                <a:cs typeface="Calibri"/>
              </a:rPr>
              <a:t> </a:t>
            </a:r>
            <a:r>
              <a:rPr sz="2000" spc="-5" dirty="0">
                <a:cs typeface="Calibri"/>
              </a:rPr>
              <a:t>etc.)</a:t>
            </a:r>
            <a:r>
              <a:rPr lang="en-GB" sz="2000" spc="-5" dirty="0">
                <a:cs typeface="Calibri"/>
              </a:rPr>
              <a:t>.</a:t>
            </a:r>
            <a:endParaRPr lang="en-GB" sz="2000" spc="-20" dirty="0">
              <a:cs typeface="Calibri"/>
            </a:endParaRPr>
          </a:p>
          <a:p>
            <a:pPr marL="418465" marR="320675" indent="-342900" algn="just">
              <a:buFont typeface="Arial" panose="020B0604020202020204" pitchFamily="34" charset="0"/>
              <a:buChar char="•"/>
              <a:tabLst>
                <a:tab pos="362585" algn="l"/>
                <a:tab pos="363220" algn="l"/>
              </a:tabLst>
            </a:pPr>
            <a:endParaRPr lang="en-IN" sz="2000" spc="-20" dirty="0">
              <a:cs typeface="Calibri"/>
            </a:endParaRPr>
          </a:p>
          <a:p>
            <a:pPr marL="418465" marR="320675" indent="-342900" algn="just">
              <a:buFont typeface="Arial" panose="020B0604020202020204" pitchFamily="34" charset="0"/>
              <a:buChar char="•"/>
              <a:tabLst>
                <a:tab pos="362585" algn="l"/>
                <a:tab pos="363220" algn="l"/>
              </a:tabLst>
            </a:pPr>
            <a:r>
              <a:rPr sz="2000" spc="-10" dirty="0">
                <a:cs typeface="Calibri"/>
              </a:rPr>
              <a:t>Continuous</a:t>
            </a:r>
            <a:r>
              <a:rPr sz="2000" spc="55" dirty="0">
                <a:cs typeface="Calibri"/>
              </a:rPr>
              <a:t> </a:t>
            </a:r>
            <a:r>
              <a:rPr sz="2000" spc="-5" dirty="0">
                <a:cs typeface="Calibri"/>
              </a:rPr>
              <a:t>outsourcing</a:t>
            </a:r>
            <a:r>
              <a:rPr sz="2000" spc="-30" dirty="0">
                <a:cs typeface="Calibri"/>
              </a:rPr>
              <a:t> </a:t>
            </a:r>
            <a:r>
              <a:rPr sz="2000" spc="-5" dirty="0">
                <a:cs typeface="Calibri"/>
              </a:rPr>
              <a:t>by</a:t>
            </a:r>
            <a:r>
              <a:rPr sz="2000" spc="-25" dirty="0">
                <a:cs typeface="Calibri"/>
              </a:rPr>
              <a:t> </a:t>
            </a:r>
            <a:r>
              <a:rPr sz="2000" spc="-5" dirty="0">
                <a:cs typeface="Calibri"/>
              </a:rPr>
              <a:t>European </a:t>
            </a:r>
            <a:r>
              <a:rPr sz="2000" spc="-10" dirty="0">
                <a:cs typeface="Calibri"/>
              </a:rPr>
              <a:t>companies</a:t>
            </a:r>
            <a:r>
              <a:rPr sz="2000" spc="10" dirty="0">
                <a:cs typeface="Calibri"/>
              </a:rPr>
              <a:t> </a:t>
            </a:r>
            <a:r>
              <a:rPr sz="2000" spc="-10" dirty="0">
                <a:cs typeface="Calibri"/>
              </a:rPr>
              <a:t>from</a:t>
            </a:r>
            <a:r>
              <a:rPr sz="2000" spc="-40" dirty="0">
                <a:cs typeface="Calibri"/>
              </a:rPr>
              <a:t> </a:t>
            </a:r>
            <a:r>
              <a:rPr sz="2000" dirty="0">
                <a:cs typeface="Calibri"/>
              </a:rPr>
              <a:t>Asia </a:t>
            </a:r>
            <a:r>
              <a:rPr sz="2000" spc="-5" dirty="0">
                <a:cs typeface="Calibri"/>
              </a:rPr>
              <a:t>is</a:t>
            </a:r>
            <a:r>
              <a:rPr sz="2000" spc="-20" dirty="0">
                <a:cs typeface="Calibri"/>
              </a:rPr>
              <a:t> </a:t>
            </a:r>
            <a:r>
              <a:rPr sz="2000" dirty="0">
                <a:cs typeface="Calibri"/>
              </a:rPr>
              <a:t>a </a:t>
            </a:r>
            <a:r>
              <a:rPr sz="2000" spc="-5" dirty="0">
                <a:cs typeface="Calibri"/>
              </a:rPr>
              <a:t>big</a:t>
            </a:r>
            <a:r>
              <a:rPr sz="2000" spc="-10" dirty="0">
                <a:cs typeface="Calibri"/>
              </a:rPr>
              <a:t> opportunity</a:t>
            </a:r>
            <a:r>
              <a:rPr sz="2000" spc="-65" dirty="0">
                <a:cs typeface="Calibri"/>
              </a:rPr>
              <a:t> </a:t>
            </a:r>
            <a:r>
              <a:rPr sz="2000" spc="-15" dirty="0">
                <a:cs typeface="Calibri"/>
              </a:rPr>
              <a:t>for</a:t>
            </a:r>
            <a:r>
              <a:rPr sz="2000" spc="5" dirty="0">
                <a:cs typeface="Calibri"/>
              </a:rPr>
              <a:t> </a:t>
            </a:r>
            <a:r>
              <a:rPr sz="2000" spc="-5" dirty="0">
                <a:cs typeface="Calibri"/>
              </a:rPr>
              <a:t>Bloomchemag</a:t>
            </a:r>
            <a:r>
              <a:rPr sz="2000" spc="25" dirty="0">
                <a:cs typeface="Calibri"/>
              </a:rPr>
              <a:t> </a:t>
            </a:r>
            <a:r>
              <a:rPr sz="2000" spc="-15" dirty="0">
                <a:cs typeface="Calibri"/>
              </a:rPr>
              <a:t>for</a:t>
            </a:r>
            <a:r>
              <a:rPr sz="2000" spc="-20" dirty="0">
                <a:cs typeface="Calibri"/>
              </a:rPr>
              <a:t> </a:t>
            </a:r>
            <a:r>
              <a:rPr sz="2000" dirty="0">
                <a:cs typeface="Calibri"/>
              </a:rPr>
              <a:t>its</a:t>
            </a:r>
            <a:r>
              <a:rPr sz="2000" spc="-15" dirty="0">
                <a:cs typeface="Calibri"/>
              </a:rPr>
              <a:t> </a:t>
            </a:r>
            <a:r>
              <a:rPr sz="2000" spc="-5" dirty="0">
                <a:cs typeface="Calibri"/>
              </a:rPr>
              <a:t>triple-digit</a:t>
            </a:r>
            <a:r>
              <a:rPr sz="2000" spc="-20" dirty="0">
                <a:cs typeface="Calibri"/>
              </a:rPr>
              <a:t> </a:t>
            </a:r>
            <a:r>
              <a:rPr sz="2000" spc="-5" dirty="0">
                <a:cs typeface="Calibri"/>
              </a:rPr>
              <a:t>annual</a:t>
            </a:r>
            <a:r>
              <a:rPr sz="2000" spc="-15" dirty="0">
                <a:cs typeface="Calibri"/>
              </a:rPr>
              <a:t> </a:t>
            </a:r>
            <a:r>
              <a:rPr sz="2000" spc="-10" dirty="0">
                <a:cs typeface="Calibri"/>
              </a:rPr>
              <a:t>growth.</a:t>
            </a:r>
            <a:endParaRPr sz="2000" dirty="0">
              <a:cs typeface="Calibri"/>
            </a:endParaRPr>
          </a:p>
          <a:p>
            <a:pPr marL="342900" indent="-342900" algn="just">
              <a:spcBef>
                <a:spcPts val="30"/>
              </a:spcBef>
              <a:buClr>
                <a:srgbClr val="1F477B"/>
              </a:buClr>
              <a:buFont typeface="Arial" panose="020B0604020202020204" pitchFamily="34" charset="0"/>
              <a:buChar char="•"/>
            </a:pPr>
            <a:endParaRPr sz="2000" dirty="0">
              <a:cs typeface="Calibri"/>
            </a:endParaRPr>
          </a:p>
          <a:p>
            <a:pPr marL="418465" marR="59055" indent="-342900" algn="just">
              <a:buFont typeface="Arial" panose="020B0604020202020204" pitchFamily="34" charset="0"/>
              <a:buChar char="•"/>
              <a:tabLst>
                <a:tab pos="362585" algn="l"/>
                <a:tab pos="363220" algn="l"/>
              </a:tabLst>
            </a:pPr>
            <a:r>
              <a:rPr sz="2000" spc="-5" dirty="0">
                <a:cs typeface="Calibri"/>
              </a:rPr>
              <a:t>Our vision is </a:t>
            </a:r>
            <a:r>
              <a:rPr sz="2000" spc="-10" dirty="0">
                <a:cs typeface="Calibri"/>
              </a:rPr>
              <a:t>to </a:t>
            </a:r>
            <a:r>
              <a:rPr sz="2000" spc="-5" dirty="0">
                <a:cs typeface="Calibri"/>
              </a:rPr>
              <a:t>scale-up </a:t>
            </a:r>
            <a:r>
              <a:rPr sz="2000" spc="-10" dirty="0">
                <a:cs typeface="Calibri"/>
              </a:rPr>
              <a:t>quickly</a:t>
            </a:r>
            <a:r>
              <a:rPr lang="en-GB" sz="2000" spc="-10" dirty="0">
                <a:cs typeface="Calibri"/>
              </a:rPr>
              <a:t> </a:t>
            </a:r>
            <a:r>
              <a:rPr sz="2000" spc="-5" dirty="0">
                <a:cs typeface="Calibri"/>
              </a:rPr>
              <a:t>as </a:t>
            </a:r>
            <a:r>
              <a:rPr sz="2000" spc="-10" dirty="0">
                <a:cs typeface="Calibri"/>
              </a:rPr>
              <a:t>we </a:t>
            </a:r>
            <a:r>
              <a:rPr sz="2000" spc="-5" dirty="0">
                <a:cs typeface="Calibri"/>
              </a:rPr>
              <a:t>are </a:t>
            </a:r>
            <a:r>
              <a:rPr sz="2000" spc="-15" dirty="0">
                <a:cs typeface="Calibri"/>
              </a:rPr>
              <a:t>backed </a:t>
            </a:r>
            <a:r>
              <a:rPr sz="2000" spc="-5" dirty="0">
                <a:cs typeface="Calibri"/>
              </a:rPr>
              <a:t>by an </a:t>
            </a:r>
            <a:r>
              <a:rPr sz="2000" spc="-10" dirty="0">
                <a:cs typeface="Calibri"/>
              </a:rPr>
              <a:t>experienced </a:t>
            </a:r>
            <a:r>
              <a:rPr sz="2000" spc="-5" dirty="0">
                <a:cs typeface="Calibri"/>
              </a:rPr>
              <a:t>team, and plan </a:t>
            </a:r>
            <a:r>
              <a:rPr sz="2000" spc="-10" dirty="0">
                <a:cs typeface="Calibri"/>
              </a:rPr>
              <a:t>to grow our </a:t>
            </a:r>
            <a:r>
              <a:rPr sz="2000" spc="-5" dirty="0">
                <a:cs typeface="Calibri"/>
              </a:rPr>
              <a:t>business </a:t>
            </a:r>
            <a:r>
              <a:rPr sz="2000" spc="-10" dirty="0">
                <a:cs typeface="Calibri"/>
              </a:rPr>
              <a:t>to </a:t>
            </a:r>
            <a:r>
              <a:rPr sz="2000" spc="5" dirty="0">
                <a:cs typeface="Calibri"/>
              </a:rPr>
              <a:t>EUR </a:t>
            </a:r>
            <a:r>
              <a:rPr sz="2000" dirty="0">
                <a:cs typeface="Calibri"/>
              </a:rPr>
              <a:t>50 </a:t>
            </a:r>
            <a:r>
              <a:rPr sz="2000" spc="-370" dirty="0">
                <a:cs typeface="Calibri"/>
              </a:rPr>
              <a:t> </a:t>
            </a:r>
            <a:r>
              <a:rPr sz="2000" spc="-10" dirty="0">
                <a:cs typeface="Calibri"/>
              </a:rPr>
              <a:t>Million</a:t>
            </a:r>
            <a:r>
              <a:rPr sz="2000" spc="-30" dirty="0">
                <a:cs typeface="Calibri"/>
              </a:rPr>
              <a:t> </a:t>
            </a:r>
            <a:r>
              <a:rPr sz="2000" dirty="0">
                <a:cs typeface="Calibri"/>
              </a:rPr>
              <a:t>(&gt;</a:t>
            </a:r>
            <a:r>
              <a:rPr lang="en-GB" sz="2000" dirty="0">
                <a:cs typeface="Calibri"/>
              </a:rPr>
              <a:t>3</a:t>
            </a:r>
            <a:r>
              <a:rPr sz="2000" dirty="0">
                <a:cs typeface="Calibri"/>
              </a:rPr>
              <a:t>x</a:t>
            </a:r>
            <a:r>
              <a:rPr sz="2000" spc="-45" dirty="0">
                <a:cs typeface="Calibri"/>
              </a:rPr>
              <a:t> </a:t>
            </a:r>
            <a:r>
              <a:rPr sz="2000" spc="-5" dirty="0">
                <a:cs typeface="Calibri"/>
              </a:rPr>
              <a:t>in</a:t>
            </a:r>
            <a:r>
              <a:rPr sz="2000" spc="-10" dirty="0">
                <a:cs typeface="Calibri"/>
              </a:rPr>
              <a:t> </a:t>
            </a:r>
            <a:r>
              <a:rPr sz="2000" dirty="0">
                <a:cs typeface="Calibri"/>
              </a:rPr>
              <a:t>3 </a:t>
            </a:r>
            <a:r>
              <a:rPr sz="2000" spc="-10" dirty="0">
                <a:cs typeface="Calibri"/>
              </a:rPr>
              <a:t>years).</a:t>
            </a:r>
            <a:endParaRPr lang="en-IN" sz="2000" spc="-10" dirty="0">
              <a:cs typeface="Calibri"/>
            </a:endParaRPr>
          </a:p>
          <a:p>
            <a:pPr marL="75565" marR="59055" algn="just">
              <a:tabLst>
                <a:tab pos="362585" algn="l"/>
                <a:tab pos="363220" algn="l"/>
              </a:tabLst>
            </a:pPr>
            <a:endParaRPr lang="en-IN" sz="2000" spc="-10" dirty="0">
              <a:cs typeface="Calibri"/>
            </a:endParaRPr>
          </a:p>
        </p:txBody>
      </p:sp>
      <p:pic>
        <p:nvPicPr>
          <p:cNvPr id="8" name="object 8"/>
          <p:cNvPicPr/>
          <p:nvPr/>
        </p:nvPicPr>
        <p:blipFill>
          <a:blip r:embed="rId2" cstate="print"/>
          <a:stretch>
            <a:fillRect/>
          </a:stretch>
        </p:blipFill>
        <p:spPr>
          <a:xfrm>
            <a:off x="76200" y="6080890"/>
            <a:ext cx="2420112" cy="539496"/>
          </a:xfrm>
          <a:prstGeom prst="rect">
            <a:avLst/>
          </a:prstGeom>
        </p:spPr>
      </p:pic>
      <p:sp>
        <p:nvSpPr>
          <p:cNvPr id="10" name="Rectangle 9"/>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2895600" y="232410"/>
            <a:ext cx="5796915" cy="453390"/>
          </a:xfrm>
          <a:prstGeom prst="rect">
            <a:avLst/>
          </a:prstGeom>
        </p:spPr>
        <p:txBody>
          <a:bodyPr vert="horz" wrap="square" lIns="0" tIns="13335" rIns="0" bIns="0" rtlCol="0">
            <a:spAutoFit/>
          </a:bodyPr>
          <a:lstStyle/>
          <a:p>
            <a:pPr marL="12700" algn="ctr">
              <a:lnSpc>
                <a:spcPct val="100000"/>
              </a:lnSpc>
              <a:spcBef>
                <a:spcPts val="105"/>
              </a:spcBef>
            </a:pPr>
            <a:r>
              <a:rPr lang="en-IN" sz="2800" b="0" i="0" spc="-5" dirty="0">
                <a:solidFill>
                  <a:schemeClr val="bg1"/>
                </a:solidFill>
                <a:latin typeface="Calisto MT" panose="02040603050505030304" pitchFamily="18" charset="0"/>
                <a:cs typeface="Times New Roman" panose="02020603050405020304" pitchFamily="18" charset="0"/>
              </a:rPr>
              <a:t>Bloomchemag</a:t>
            </a:r>
            <a:r>
              <a:rPr lang="en-IN" sz="2800" b="0" i="0" spc="-15" dirty="0">
                <a:solidFill>
                  <a:schemeClr val="bg1"/>
                </a:solidFill>
                <a:latin typeface="Calisto MT" panose="02040603050505030304" pitchFamily="18" charset="0"/>
                <a:cs typeface="Times New Roman" panose="02020603050405020304" pitchFamily="18" charset="0"/>
              </a:rPr>
              <a:t> </a:t>
            </a:r>
            <a:r>
              <a:rPr lang="en-IN" sz="2800" b="0" i="0" dirty="0">
                <a:solidFill>
                  <a:schemeClr val="bg1"/>
                </a:solidFill>
                <a:latin typeface="Calisto MT" panose="02040603050505030304" pitchFamily="18" charset="0"/>
                <a:cs typeface="Times New Roman" panose="02020603050405020304" pitchFamily="18" charset="0"/>
              </a:rPr>
              <a:t>Vision</a:t>
            </a:r>
            <a:r>
              <a:rPr lang="en-IN" sz="2800" b="0" i="0" spc="-60" dirty="0">
                <a:solidFill>
                  <a:schemeClr val="bg1"/>
                </a:solidFill>
                <a:latin typeface="Calisto MT" panose="02040603050505030304" pitchFamily="18" charset="0"/>
                <a:cs typeface="Times New Roman" panose="02020603050405020304" pitchFamily="18" charset="0"/>
              </a:rPr>
              <a:t> </a:t>
            </a:r>
            <a:r>
              <a:rPr lang="en-IN" sz="2800" b="0" i="0" spc="-5" dirty="0">
                <a:solidFill>
                  <a:schemeClr val="bg1"/>
                </a:solidFill>
                <a:latin typeface="Calisto MT" panose="02040603050505030304" pitchFamily="18" charset="0"/>
                <a:cs typeface="Times New Roman" panose="02020603050405020304" pitchFamily="18" charset="0"/>
              </a:rPr>
              <a:t>And</a:t>
            </a:r>
            <a:r>
              <a:rPr lang="en-IN" sz="2800" b="0" i="0" spc="5" dirty="0">
                <a:solidFill>
                  <a:schemeClr val="bg1"/>
                </a:solidFill>
                <a:latin typeface="Calisto MT" panose="02040603050505030304" pitchFamily="18" charset="0"/>
                <a:cs typeface="Times New Roman" panose="02020603050405020304" pitchFamily="18" charset="0"/>
              </a:rPr>
              <a:t> </a:t>
            </a:r>
            <a:r>
              <a:rPr lang="en-IN" sz="2800" b="0" i="0" dirty="0">
                <a:solidFill>
                  <a:schemeClr val="bg1"/>
                </a:solidFill>
                <a:latin typeface="Calisto MT" panose="02040603050505030304" pitchFamily="18" charset="0"/>
                <a:cs typeface="Times New Roman" panose="02020603050405020304" pitchFamily="18" charset="0"/>
              </a:rPr>
              <a:t>Mission</a:t>
            </a:r>
            <a:endParaRPr lang="en-IN" sz="2800" b="0" dirty="0">
              <a:solidFill>
                <a:schemeClr val="bg1"/>
              </a:solidFill>
              <a:latin typeface="Calisto MT" panose="02040603050505030304" pitchFamily="18" charset="0"/>
              <a:cs typeface="Times New Roman" panose="02020603050405020304" pitchFamily="18" charset="0"/>
            </a:endParaRPr>
          </a:p>
        </p:txBody>
      </p:sp>
      <p:sp>
        <p:nvSpPr>
          <p:cNvPr id="3" name="object 3"/>
          <p:cNvSpPr txBox="1"/>
          <p:nvPr/>
        </p:nvSpPr>
        <p:spPr>
          <a:xfrm>
            <a:off x="2253779" y="4229457"/>
            <a:ext cx="9398000" cy="1292662"/>
          </a:xfrm>
          <a:prstGeom prst="rect">
            <a:avLst/>
          </a:prstGeom>
        </p:spPr>
        <p:txBody>
          <a:bodyPr vert="horz" wrap="square" lIns="0" tIns="12700" rIns="0" bIns="0" rtlCol="0">
            <a:spAutoFit/>
          </a:bodyPr>
          <a:lstStyle/>
          <a:p>
            <a:pPr marL="12700">
              <a:lnSpc>
                <a:spcPct val="100000"/>
              </a:lnSpc>
              <a:spcBef>
                <a:spcPts val="100"/>
              </a:spcBef>
            </a:pPr>
            <a:r>
              <a:rPr sz="2400" spc="-90" dirty="0">
                <a:cs typeface="Verdana"/>
              </a:rPr>
              <a:t>Mi</a:t>
            </a:r>
            <a:r>
              <a:rPr lang="en-GB" sz="2400" spc="-90" dirty="0">
                <a:cs typeface="Verdana"/>
              </a:rPr>
              <a:t>ssion</a:t>
            </a:r>
            <a:r>
              <a:rPr sz="2400" spc="-90" dirty="0">
                <a:cs typeface="Verdana"/>
              </a:rPr>
              <a:t> </a:t>
            </a:r>
            <a:r>
              <a:rPr sz="2400" spc="-130" dirty="0">
                <a:cs typeface="Verdana"/>
              </a:rPr>
              <a:t>S</a:t>
            </a:r>
            <a:r>
              <a:rPr sz="2400" spc="-135" dirty="0">
                <a:cs typeface="Verdana"/>
              </a:rPr>
              <a:t>t</a:t>
            </a:r>
            <a:r>
              <a:rPr sz="2400" spc="-145" dirty="0">
                <a:cs typeface="Verdana"/>
              </a:rPr>
              <a:t>a</a:t>
            </a:r>
            <a:r>
              <a:rPr sz="2400" spc="-35" dirty="0">
                <a:cs typeface="Verdana"/>
              </a:rPr>
              <a:t>t</a:t>
            </a:r>
            <a:r>
              <a:rPr sz="2400" spc="-20" dirty="0">
                <a:cs typeface="Verdana"/>
              </a:rPr>
              <a:t>e</a:t>
            </a:r>
            <a:r>
              <a:rPr sz="2400" spc="-35" dirty="0">
                <a:cs typeface="Verdana"/>
              </a:rPr>
              <a:t>m</a:t>
            </a:r>
            <a:r>
              <a:rPr sz="2400" spc="-20" dirty="0">
                <a:cs typeface="Verdana"/>
              </a:rPr>
              <a:t>e</a:t>
            </a:r>
            <a:r>
              <a:rPr sz="2400" spc="-35" dirty="0">
                <a:cs typeface="Verdana"/>
              </a:rPr>
              <a:t>n</a:t>
            </a:r>
            <a:r>
              <a:rPr sz="2400" dirty="0">
                <a:cs typeface="Verdana"/>
              </a:rPr>
              <a:t>t</a:t>
            </a:r>
          </a:p>
          <a:p>
            <a:pPr marL="12700" algn="just">
              <a:lnSpc>
                <a:spcPct val="100000"/>
              </a:lnSpc>
              <a:spcBef>
                <a:spcPts val="2305"/>
              </a:spcBef>
            </a:pPr>
            <a:r>
              <a:rPr sz="2000" spc="-30" dirty="0">
                <a:solidFill>
                  <a:srgbClr val="1F477B"/>
                </a:solidFill>
                <a:cs typeface="Calibri"/>
              </a:rPr>
              <a:t>“</a:t>
            </a:r>
            <a:r>
              <a:rPr sz="2000" spc="-30" dirty="0">
                <a:cs typeface="Calibri"/>
              </a:rPr>
              <a:t>We</a:t>
            </a:r>
            <a:r>
              <a:rPr sz="2000" spc="15" dirty="0">
                <a:cs typeface="Calibri"/>
              </a:rPr>
              <a:t> </a:t>
            </a:r>
            <a:r>
              <a:rPr sz="2000" spc="-5" dirty="0">
                <a:cs typeface="Calibri"/>
              </a:rPr>
              <a:t>aim</a:t>
            </a:r>
            <a:r>
              <a:rPr sz="2000" spc="5" dirty="0">
                <a:cs typeface="Calibri"/>
              </a:rPr>
              <a:t> </a:t>
            </a:r>
            <a:r>
              <a:rPr sz="2000" spc="-15" dirty="0">
                <a:cs typeface="Calibri"/>
              </a:rPr>
              <a:t>to</a:t>
            </a:r>
            <a:r>
              <a:rPr sz="2000" spc="10" dirty="0">
                <a:cs typeface="Calibri"/>
              </a:rPr>
              <a:t> </a:t>
            </a:r>
            <a:r>
              <a:rPr sz="2000" spc="-5" dirty="0">
                <a:cs typeface="Calibri"/>
              </a:rPr>
              <a:t>closely</a:t>
            </a:r>
            <a:r>
              <a:rPr sz="2000" spc="-20" dirty="0">
                <a:cs typeface="Calibri"/>
              </a:rPr>
              <a:t> </a:t>
            </a:r>
            <a:r>
              <a:rPr sz="2000" spc="-5" dirty="0">
                <a:cs typeface="Calibri"/>
              </a:rPr>
              <a:t>work</a:t>
            </a:r>
            <a:r>
              <a:rPr sz="2000" spc="-30" dirty="0">
                <a:cs typeface="Calibri"/>
              </a:rPr>
              <a:t> </a:t>
            </a:r>
            <a:r>
              <a:rPr sz="2000" spc="-5" dirty="0">
                <a:cs typeface="Calibri"/>
              </a:rPr>
              <a:t>with global</a:t>
            </a:r>
            <a:r>
              <a:rPr sz="2000" spc="20" dirty="0">
                <a:cs typeface="Calibri"/>
              </a:rPr>
              <a:t> </a:t>
            </a:r>
            <a:r>
              <a:rPr sz="2000" spc="-15" dirty="0">
                <a:cs typeface="Calibri"/>
              </a:rPr>
              <a:t>suppliers</a:t>
            </a:r>
            <a:r>
              <a:rPr sz="2000" spc="45" dirty="0">
                <a:cs typeface="Calibri"/>
              </a:rPr>
              <a:t> </a:t>
            </a:r>
            <a:r>
              <a:rPr sz="2000" spc="-5" dirty="0">
                <a:cs typeface="Calibri"/>
              </a:rPr>
              <a:t>and</a:t>
            </a:r>
            <a:r>
              <a:rPr sz="2000" spc="15" dirty="0">
                <a:cs typeface="Calibri"/>
              </a:rPr>
              <a:t> </a:t>
            </a:r>
            <a:r>
              <a:rPr sz="2000" spc="-15" dirty="0">
                <a:cs typeface="Calibri"/>
              </a:rPr>
              <a:t>create</a:t>
            </a:r>
            <a:r>
              <a:rPr sz="2000" spc="20" dirty="0">
                <a:cs typeface="Calibri"/>
              </a:rPr>
              <a:t> </a:t>
            </a:r>
            <a:r>
              <a:rPr sz="2000" spc="-10" dirty="0">
                <a:cs typeface="Calibri"/>
              </a:rPr>
              <a:t>value</a:t>
            </a:r>
            <a:r>
              <a:rPr sz="2000" spc="15" dirty="0">
                <a:cs typeface="Calibri"/>
              </a:rPr>
              <a:t> </a:t>
            </a:r>
            <a:r>
              <a:rPr sz="2000" spc="-15" dirty="0">
                <a:cs typeface="Calibri"/>
              </a:rPr>
              <a:t>for</a:t>
            </a:r>
            <a:r>
              <a:rPr sz="2000" dirty="0">
                <a:cs typeface="Calibri"/>
              </a:rPr>
              <a:t> </a:t>
            </a:r>
            <a:r>
              <a:rPr sz="2000" spc="-5" dirty="0">
                <a:cs typeface="Calibri"/>
              </a:rPr>
              <a:t>them</a:t>
            </a:r>
            <a:r>
              <a:rPr sz="2000" spc="30" dirty="0">
                <a:cs typeface="Calibri"/>
              </a:rPr>
              <a:t> </a:t>
            </a:r>
            <a:r>
              <a:rPr sz="2000" spc="-5" dirty="0">
                <a:cs typeface="Calibri"/>
              </a:rPr>
              <a:t>and</a:t>
            </a:r>
            <a:r>
              <a:rPr sz="2000" spc="40" dirty="0">
                <a:cs typeface="Calibri"/>
              </a:rPr>
              <a:t> </a:t>
            </a:r>
            <a:r>
              <a:rPr sz="2000" spc="-15" dirty="0">
                <a:cs typeface="Calibri"/>
              </a:rPr>
              <a:t>for</a:t>
            </a:r>
            <a:r>
              <a:rPr sz="2000" dirty="0">
                <a:cs typeface="Calibri"/>
              </a:rPr>
              <a:t> </a:t>
            </a:r>
            <a:r>
              <a:rPr sz="2000" spc="-5" dirty="0">
                <a:cs typeface="Calibri"/>
              </a:rPr>
              <a:t>our</a:t>
            </a:r>
            <a:r>
              <a:rPr sz="2000" spc="5" dirty="0">
                <a:cs typeface="Calibri"/>
              </a:rPr>
              <a:t> </a:t>
            </a:r>
            <a:r>
              <a:rPr sz="2000" spc="-5" dirty="0">
                <a:cs typeface="Calibri"/>
              </a:rPr>
              <a:t>global</a:t>
            </a:r>
            <a:r>
              <a:rPr sz="2000" spc="25" dirty="0">
                <a:cs typeface="Calibri"/>
              </a:rPr>
              <a:t> </a:t>
            </a:r>
            <a:r>
              <a:rPr sz="2000" spc="-15" dirty="0">
                <a:cs typeface="Calibri"/>
              </a:rPr>
              <a:t>customers</a:t>
            </a:r>
            <a:r>
              <a:rPr lang="en-GB" sz="2000" spc="-15" dirty="0">
                <a:cs typeface="Calibri"/>
              </a:rPr>
              <a:t> </a:t>
            </a:r>
            <a:r>
              <a:rPr sz="2000" spc="-10" dirty="0">
                <a:cs typeface="Calibri"/>
              </a:rPr>
              <a:t>through</a:t>
            </a:r>
            <a:r>
              <a:rPr sz="2000" spc="40" dirty="0">
                <a:cs typeface="Calibri"/>
              </a:rPr>
              <a:t> </a:t>
            </a:r>
            <a:r>
              <a:rPr sz="2000" spc="-5" dirty="0">
                <a:cs typeface="Calibri"/>
              </a:rPr>
              <a:t>our </a:t>
            </a:r>
            <a:r>
              <a:rPr sz="2000" spc="-10" dirty="0">
                <a:cs typeface="Calibri"/>
              </a:rPr>
              <a:t>knowledge,</a:t>
            </a:r>
            <a:r>
              <a:rPr sz="2000" spc="60" dirty="0">
                <a:cs typeface="Calibri"/>
              </a:rPr>
              <a:t> </a:t>
            </a:r>
            <a:r>
              <a:rPr sz="2000" spc="-10" dirty="0">
                <a:cs typeface="Calibri"/>
              </a:rPr>
              <a:t>focus</a:t>
            </a:r>
            <a:r>
              <a:rPr sz="2000" dirty="0">
                <a:cs typeface="Calibri"/>
              </a:rPr>
              <a:t> </a:t>
            </a:r>
            <a:r>
              <a:rPr sz="2000" spc="-5" dirty="0">
                <a:cs typeface="Calibri"/>
              </a:rPr>
              <a:t>and</a:t>
            </a:r>
            <a:r>
              <a:rPr sz="2000" spc="35" dirty="0">
                <a:cs typeface="Calibri"/>
              </a:rPr>
              <a:t> </a:t>
            </a:r>
            <a:r>
              <a:rPr sz="2000" spc="-15" dirty="0">
                <a:cs typeface="Calibri"/>
              </a:rPr>
              <a:t>entrepreneurial</a:t>
            </a:r>
            <a:r>
              <a:rPr sz="2000" spc="75" dirty="0">
                <a:cs typeface="Calibri"/>
              </a:rPr>
              <a:t> </a:t>
            </a:r>
            <a:r>
              <a:rPr sz="2000" spc="-25" dirty="0">
                <a:cs typeface="Calibri"/>
              </a:rPr>
              <a:t>approach”.</a:t>
            </a:r>
            <a:endParaRPr sz="2000" dirty="0">
              <a:cs typeface="Calibri"/>
            </a:endParaRPr>
          </a:p>
        </p:txBody>
      </p:sp>
      <p:sp>
        <p:nvSpPr>
          <p:cNvPr id="4" name="object 4"/>
          <p:cNvSpPr txBox="1"/>
          <p:nvPr/>
        </p:nvSpPr>
        <p:spPr>
          <a:xfrm>
            <a:off x="2270985" y="1567269"/>
            <a:ext cx="9204325" cy="1856919"/>
          </a:xfrm>
          <a:prstGeom prst="rect">
            <a:avLst/>
          </a:prstGeom>
        </p:spPr>
        <p:txBody>
          <a:bodyPr vert="horz" wrap="square" lIns="0" tIns="12700" rIns="0" bIns="0" rtlCol="0">
            <a:spAutoFit/>
          </a:bodyPr>
          <a:lstStyle/>
          <a:p>
            <a:pPr marL="12700">
              <a:lnSpc>
                <a:spcPct val="100000"/>
              </a:lnSpc>
              <a:spcBef>
                <a:spcPts val="100"/>
              </a:spcBef>
            </a:pPr>
            <a:r>
              <a:rPr sz="2400" spc="-90" dirty="0">
                <a:cs typeface="Verdana"/>
              </a:rPr>
              <a:t>Vision</a:t>
            </a:r>
            <a:endParaRPr sz="2400" dirty="0">
              <a:cs typeface="Verdana"/>
            </a:endParaRPr>
          </a:p>
          <a:p>
            <a:pPr marL="12700" marR="5080" algn="just">
              <a:lnSpc>
                <a:spcPct val="100000"/>
              </a:lnSpc>
              <a:spcBef>
                <a:spcPts val="1925"/>
              </a:spcBef>
            </a:pPr>
            <a:r>
              <a:rPr sz="2000" spc="-35" dirty="0">
                <a:cs typeface="Calibri"/>
              </a:rPr>
              <a:t>“To</a:t>
            </a:r>
            <a:r>
              <a:rPr sz="2000" spc="-5" dirty="0">
                <a:cs typeface="Calibri"/>
              </a:rPr>
              <a:t> be</a:t>
            </a:r>
            <a:r>
              <a:rPr sz="2000" spc="20" dirty="0">
                <a:cs typeface="Calibri"/>
              </a:rPr>
              <a:t> </a:t>
            </a:r>
            <a:r>
              <a:rPr sz="2000" dirty="0">
                <a:cs typeface="Calibri"/>
              </a:rPr>
              <a:t>a</a:t>
            </a:r>
            <a:r>
              <a:rPr sz="2000" spc="30" dirty="0">
                <a:cs typeface="Calibri"/>
              </a:rPr>
              <a:t> </a:t>
            </a:r>
            <a:r>
              <a:rPr sz="2000" spc="-10" dirty="0">
                <a:cs typeface="Calibri"/>
              </a:rPr>
              <a:t>Reliable</a:t>
            </a:r>
            <a:r>
              <a:rPr sz="2000" spc="20" dirty="0">
                <a:cs typeface="Calibri"/>
              </a:rPr>
              <a:t> </a:t>
            </a:r>
            <a:r>
              <a:rPr sz="2000" spc="-5" dirty="0">
                <a:cs typeface="Calibri"/>
              </a:rPr>
              <a:t>CRAMS</a:t>
            </a:r>
            <a:r>
              <a:rPr sz="2000" spc="-35" dirty="0">
                <a:cs typeface="Calibri"/>
              </a:rPr>
              <a:t> player,</a:t>
            </a:r>
            <a:r>
              <a:rPr sz="2000" spc="-10" dirty="0">
                <a:cs typeface="Calibri"/>
              </a:rPr>
              <a:t> Outsourcing</a:t>
            </a:r>
            <a:r>
              <a:rPr sz="2000" spc="5" dirty="0">
                <a:cs typeface="Calibri"/>
              </a:rPr>
              <a:t> </a:t>
            </a:r>
            <a:r>
              <a:rPr sz="2000" spc="-5" dirty="0">
                <a:cs typeface="Calibri"/>
              </a:rPr>
              <a:t>and</a:t>
            </a:r>
            <a:r>
              <a:rPr sz="2000" spc="40" dirty="0">
                <a:cs typeface="Calibri"/>
              </a:rPr>
              <a:t> </a:t>
            </a:r>
            <a:r>
              <a:rPr sz="2000" spc="-10" dirty="0">
                <a:cs typeface="Calibri"/>
              </a:rPr>
              <a:t>Distribution</a:t>
            </a:r>
            <a:r>
              <a:rPr sz="2000" spc="25" dirty="0">
                <a:cs typeface="Calibri"/>
              </a:rPr>
              <a:t> </a:t>
            </a:r>
            <a:r>
              <a:rPr sz="2000" spc="-15" dirty="0">
                <a:cs typeface="Calibri"/>
              </a:rPr>
              <a:t>Partner</a:t>
            </a:r>
            <a:r>
              <a:rPr sz="2000" spc="5" dirty="0">
                <a:cs typeface="Calibri"/>
              </a:rPr>
              <a:t> </a:t>
            </a:r>
            <a:r>
              <a:rPr sz="2000" spc="-15" dirty="0">
                <a:cs typeface="Calibri"/>
              </a:rPr>
              <a:t>for</a:t>
            </a:r>
            <a:r>
              <a:rPr sz="2000" spc="-20" dirty="0">
                <a:cs typeface="Calibri"/>
              </a:rPr>
              <a:t> </a:t>
            </a:r>
            <a:r>
              <a:rPr sz="2000" spc="-5" dirty="0">
                <a:cs typeface="Calibri"/>
              </a:rPr>
              <a:t>Global</a:t>
            </a:r>
            <a:r>
              <a:rPr sz="2000" spc="25" dirty="0">
                <a:cs typeface="Calibri"/>
              </a:rPr>
              <a:t> </a:t>
            </a:r>
            <a:r>
              <a:rPr sz="2000" spc="-5" dirty="0">
                <a:cs typeface="Calibri"/>
              </a:rPr>
              <a:t>firms</a:t>
            </a:r>
            <a:r>
              <a:rPr sz="2000" spc="5" dirty="0">
                <a:cs typeface="Calibri"/>
              </a:rPr>
              <a:t> </a:t>
            </a:r>
            <a:r>
              <a:rPr sz="2000" spc="-5" dirty="0">
                <a:cs typeface="Calibri"/>
              </a:rPr>
              <a:t>by</a:t>
            </a:r>
            <a:r>
              <a:rPr sz="2000" spc="5" dirty="0">
                <a:cs typeface="Calibri"/>
              </a:rPr>
              <a:t> </a:t>
            </a:r>
            <a:r>
              <a:rPr sz="2000" spc="-15" dirty="0">
                <a:cs typeface="Calibri"/>
              </a:rPr>
              <a:t>offering </a:t>
            </a:r>
            <a:r>
              <a:rPr sz="2000" spc="-10" dirty="0">
                <a:cs typeface="Calibri"/>
              </a:rPr>
              <a:t> Products</a:t>
            </a:r>
            <a:r>
              <a:rPr sz="2000" spc="-20" dirty="0">
                <a:cs typeface="Calibri"/>
              </a:rPr>
              <a:t> </a:t>
            </a:r>
            <a:r>
              <a:rPr sz="2000" spc="-5" dirty="0">
                <a:cs typeface="Calibri"/>
              </a:rPr>
              <a:t>and</a:t>
            </a:r>
            <a:r>
              <a:rPr sz="2000" spc="55" dirty="0">
                <a:cs typeface="Calibri"/>
              </a:rPr>
              <a:t> </a:t>
            </a:r>
            <a:r>
              <a:rPr sz="2000" spc="-5" dirty="0">
                <a:cs typeface="Calibri"/>
              </a:rPr>
              <a:t>Services</a:t>
            </a:r>
            <a:r>
              <a:rPr sz="2000" dirty="0">
                <a:cs typeface="Calibri"/>
              </a:rPr>
              <a:t> </a:t>
            </a:r>
            <a:r>
              <a:rPr sz="2000" spc="-10" dirty="0">
                <a:cs typeface="Calibri"/>
              </a:rPr>
              <a:t>through</a:t>
            </a:r>
            <a:r>
              <a:rPr sz="2000" spc="85" dirty="0">
                <a:cs typeface="Calibri"/>
              </a:rPr>
              <a:t> </a:t>
            </a:r>
            <a:r>
              <a:rPr sz="2000" spc="-15" dirty="0">
                <a:cs typeface="Calibri"/>
              </a:rPr>
              <a:t>Required</a:t>
            </a:r>
            <a:r>
              <a:rPr sz="2000" spc="25" dirty="0">
                <a:cs typeface="Calibri"/>
              </a:rPr>
              <a:t> </a:t>
            </a:r>
            <a:r>
              <a:rPr sz="2000" spc="-15" dirty="0">
                <a:cs typeface="Calibri"/>
              </a:rPr>
              <a:t>Regulatory</a:t>
            </a:r>
            <a:r>
              <a:rPr sz="2000" spc="35" dirty="0">
                <a:cs typeface="Calibri"/>
              </a:rPr>
              <a:t> </a:t>
            </a:r>
            <a:r>
              <a:rPr sz="2000" dirty="0">
                <a:cs typeface="Calibri"/>
              </a:rPr>
              <a:t>&amp;</a:t>
            </a:r>
            <a:r>
              <a:rPr sz="2000" spc="10" dirty="0">
                <a:cs typeface="Calibri"/>
              </a:rPr>
              <a:t> </a:t>
            </a:r>
            <a:r>
              <a:rPr sz="2000" spc="-10" dirty="0">
                <a:cs typeface="Calibri"/>
              </a:rPr>
              <a:t>Importation,</a:t>
            </a:r>
            <a:r>
              <a:rPr sz="2000" dirty="0">
                <a:cs typeface="Calibri"/>
              </a:rPr>
              <a:t> </a:t>
            </a:r>
            <a:r>
              <a:rPr sz="2000" spc="-20" dirty="0">
                <a:cs typeface="Calibri"/>
              </a:rPr>
              <a:t>Storage</a:t>
            </a:r>
            <a:r>
              <a:rPr sz="2000" spc="5" dirty="0">
                <a:cs typeface="Calibri"/>
              </a:rPr>
              <a:t> </a:t>
            </a:r>
            <a:r>
              <a:rPr sz="2000" dirty="0">
                <a:cs typeface="Calibri"/>
              </a:rPr>
              <a:t>&amp;</a:t>
            </a:r>
            <a:r>
              <a:rPr sz="2000" spc="10" dirty="0">
                <a:cs typeface="Calibri"/>
              </a:rPr>
              <a:t> </a:t>
            </a:r>
            <a:r>
              <a:rPr sz="2000" spc="-10" dirty="0">
                <a:cs typeface="Calibri"/>
              </a:rPr>
              <a:t>Selling</a:t>
            </a:r>
            <a:r>
              <a:rPr sz="2000" spc="60" dirty="0">
                <a:cs typeface="Calibri"/>
              </a:rPr>
              <a:t> </a:t>
            </a:r>
            <a:r>
              <a:rPr sz="2000" spc="-15" dirty="0">
                <a:cs typeface="Calibri"/>
              </a:rPr>
              <a:t>Infrastructure, </a:t>
            </a:r>
            <a:r>
              <a:rPr sz="2000" spc="-390" dirty="0">
                <a:cs typeface="Calibri"/>
              </a:rPr>
              <a:t> </a:t>
            </a:r>
            <a:r>
              <a:rPr sz="2000" spc="-10" dirty="0">
                <a:cs typeface="Calibri"/>
              </a:rPr>
              <a:t>Business Development, Sales </a:t>
            </a:r>
            <a:r>
              <a:rPr sz="2000" dirty="0">
                <a:cs typeface="Calibri"/>
              </a:rPr>
              <a:t>Promotion </a:t>
            </a:r>
            <a:r>
              <a:rPr sz="2000" spc="-5" dirty="0">
                <a:cs typeface="Calibri"/>
              </a:rPr>
              <a:t>and </a:t>
            </a:r>
            <a:r>
              <a:rPr sz="2000" spc="-10" dirty="0">
                <a:cs typeface="Calibri"/>
              </a:rPr>
              <a:t>Distribution </a:t>
            </a:r>
            <a:r>
              <a:rPr sz="2000" spc="-5" dirty="0">
                <a:cs typeface="Calibri"/>
              </a:rPr>
              <a:t>by </a:t>
            </a:r>
            <a:r>
              <a:rPr sz="2000" spc="-10" dirty="0">
                <a:cs typeface="Calibri"/>
              </a:rPr>
              <a:t>Providing end-to-end</a:t>
            </a:r>
            <a:r>
              <a:rPr sz="2000" spc="-5" dirty="0">
                <a:cs typeface="Calibri"/>
              </a:rPr>
              <a:t> Logistics till </a:t>
            </a:r>
            <a:r>
              <a:rPr sz="2000" dirty="0">
                <a:cs typeface="Calibri"/>
              </a:rPr>
              <a:t> </a:t>
            </a:r>
            <a:r>
              <a:rPr sz="2000" spc="-15" dirty="0">
                <a:cs typeface="Calibri"/>
              </a:rPr>
              <a:t>Customers’</a:t>
            </a:r>
            <a:r>
              <a:rPr sz="2000" spc="-25" dirty="0">
                <a:cs typeface="Calibri"/>
              </a:rPr>
              <a:t> </a:t>
            </a:r>
            <a:r>
              <a:rPr sz="2000" dirty="0">
                <a:cs typeface="Calibri"/>
              </a:rPr>
              <a:t>Door</a:t>
            </a:r>
            <a:r>
              <a:rPr sz="2000" spc="-25" dirty="0">
                <a:cs typeface="Calibri"/>
              </a:rPr>
              <a:t> </a:t>
            </a:r>
            <a:r>
              <a:rPr sz="2000" spc="-20" dirty="0">
                <a:cs typeface="Calibri"/>
              </a:rPr>
              <a:t>step</a:t>
            </a:r>
            <a:r>
              <a:rPr sz="2000" spc="10" dirty="0">
                <a:cs typeface="Calibri"/>
              </a:rPr>
              <a:t> </a:t>
            </a:r>
            <a:r>
              <a:rPr sz="2000" spc="-20" dirty="0">
                <a:cs typeface="Calibri"/>
              </a:rPr>
              <a:t>globally”.</a:t>
            </a:r>
            <a:endParaRPr sz="2000" dirty="0">
              <a:cs typeface="Calibri"/>
            </a:endParaRPr>
          </a:p>
        </p:txBody>
      </p:sp>
      <p:grpSp>
        <p:nvGrpSpPr>
          <p:cNvPr id="5" name="object 5"/>
          <p:cNvGrpSpPr/>
          <p:nvPr/>
        </p:nvGrpSpPr>
        <p:grpSpPr>
          <a:xfrm>
            <a:off x="728472" y="2014727"/>
            <a:ext cx="713105" cy="716280"/>
            <a:chOff x="728472" y="2014727"/>
            <a:chExt cx="713105" cy="716280"/>
          </a:xfrm>
        </p:grpSpPr>
        <p:sp>
          <p:nvSpPr>
            <p:cNvPr id="6" name="object 6"/>
            <p:cNvSpPr/>
            <p:nvPr/>
          </p:nvSpPr>
          <p:spPr>
            <a:xfrm>
              <a:off x="728472" y="2014727"/>
              <a:ext cx="713105" cy="716280"/>
            </a:xfrm>
            <a:custGeom>
              <a:avLst/>
              <a:gdLst/>
              <a:ahLst/>
              <a:cxnLst/>
              <a:rect l="l" t="t" r="r" b="b"/>
              <a:pathLst>
                <a:path w="713105" h="716280">
                  <a:moveTo>
                    <a:pt x="356552" y="0"/>
                  </a:moveTo>
                  <a:lnTo>
                    <a:pt x="308165" y="3301"/>
                  </a:lnTo>
                  <a:lnTo>
                    <a:pt x="261759" y="12826"/>
                  </a:lnTo>
                  <a:lnTo>
                    <a:pt x="217766" y="28194"/>
                  </a:lnTo>
                  <a:lnTo>
                    <a:pt x="176593" y="48895"/>
                  </a:lnTo>
                  <a:lnTo>
                    <a:pt x="138671" y="74549"/>
                  </a:lnTo>
                  <a:lnTo>
                    <a:pt x="104432" y="104901"/>
                  </a:lnTo>
                  <a:lnTo>
                    <a:pt x="74295" y="139192"/>
                  </a:lnTo>
                  <a:lnTo>
                    <a:pt x="48679" y="177292"/>
                  </a:lnTo>
                  <a:lnTo>
                    <a:pt x="28016" y="218694"/>
                  </a:lnTo>
                  <a:lnTo>
                    <a:pt x="12738" y="262889"/>
                  </a:lnTo>
                  <a:lnTo>
                    <a:pt x="3251" y="309372"/>
                  </a:lnTo>
                  <a:lnTo>
                    <a:pt x="0" y="358013"/>
                  </a:lnTo>
                  <a:lnTo>
                    <a:pt x="3251" y="406526"/>
                  </a:lnTo>
                  <a:lnTo>
                    <a:pt x="12738" y="453136"/>
                  </a:lnTo>
                  <a:lnTo>
                    <a:pt x="28016" y="497332"/>
                  </a:lnTo>
                  <a:lnTo>
                    <a:pt x="48679" y="538734"/>
                  </a:lnTo>
                  <a:lnTo>
                    <a:pt x="74295" y="576834"/>
                  </a:lnTo>
                  <a:lnTo>
                    <a:pt x="104432" y="611124"/>
                  </a:lnTo>
                  <a:lnTo>
                    <a:pt x="138671" y="641476"/>
                  </a:lnTo>
                  <a:lnTo>
                    <a:pt x="176593" y="667131"/>
                  </a:lnTo>
                  <a:lnTo>
                    <a:pt x="217766" y="687832"/>
                  </a:lnTo>
                  <a:lnTo>
                    <a:pt x="261759" y="703199"/>
                  </a:lnTo>
                  <a:lnTo>
                    <a:pt x="308165" y="712724"/>
                  </a:lnTo>
                  <a:lnTo>
                    <a:pt x="356552" y="716026"/>
                  </a:lnTo>
                  <a:lnTo>
                    <a:pt x="404952" y="712724"/>
                  </a:lnTo>
                  <a:lnTo>
                    <a:pt x="451358" y="703199"/>
                  </a:lnTo>
                  <a:lnTo>
                    <a:pt x="495363" y="687832"/>
                  </a:lnTo>
                  <a:lnTo>
                    <a:pt x="536536" y="667131"/>
                  </a:lnTo>
                  <a:lnTo>
                    <a:pt x="574421" y="641476"/>
                  </a:lnTo>
                  <a:lnTo>
                    <a:pt x="608711" y="611124"/>
                  </a:lnTo>
                  <a:lnTo>
                    <a:pt x="638810" y="576834"/>
                  </a:lnTo>
                  <a:lnTo>
                    <a:pt x="664464" y="538734"/>
                  </a:lnTo>
                  <a:lnTo>
                    <a:pt x="685038" y="497332"/>
                  </a:lnTo>
                  <a:lnTo>
                    <a:pt x="700405" y="453136"/>
                  </a:lnTo>
                  <a:lnTo>
                    <a:pt x="709803" y="406526"/>
                  </a:lnTo>
                  <a:lnTo>
                    <a:pt x="713105" y="358013"/>
                  </a:lnTo>
                  <a:lnTo>
                    <a:pt x="709803" y="309372"/>
                  </a:lnTo>
                  <a:lnTo>
                    <a:pt x="700405" y="262889"/>
                  </a:lnTo>
                  <a:lnTo>
                    <a:pt x="685038" y="218694"/>
                  </a:lnTo>
                  <a:lnTo>
                    <a:pt x="664464" y="177292"/>
                  </a:lnTo>
                  <a:lnTo>
                    <a:pt x="638810" y="139192"/>
                  </a:lnTo>
                  <a:lnTo>
                    <a:pt x="608711" y="104901"/>
                  </a:lnTo>
                  <a:lnTo>
                    <a:pt x="574421" y="74549"/>
                  </a:lnTo>
                  <a:lnTo>
                    <a:pt x="536536" y="48895"/>
                  </a:lnTo>
                  <a:lnTo>
                    <a:pt x="495363" y="28194"/>
                  </a:lnTo>
                  <a:lnTo>
                    <a:pt x="451358" y="12826"/>
                  </a:lnTo>
                  <a:lnTo>
                    <a:pt x="404952" y="3301"/>
                  </a:lnTo>
                  <a:lnTo>
                    <a:pt x="356552" y="0"/>
                  </a:lnTo>
                  <a:close/>
                </a:path>
              </a:pathLst>
            </a:custGeom>
            <a:solidFill>
              <a:srgbClr val="00B9D4"/>
            </a:solidFill>
          </p:spPr>
          <p:txBody>
            <a:bodyPr wrap="square" lIns="0" tIns="0" rIns="0" bIns="0" rtlCol="0"/>
            <a:lstStyle/>
            <a:p>
              <a:endParaRPr/>
            </a:p>
          </p:txBody>
        </p:sp>
        <p:pic>
          <p:nvPicPr>
            <p:cNvPr id="7" name="object 7"/>
            <p:cNvPicPr/>
            <p:nvPr/>
          </p:nvPicPr>
          <p:blipFill>
            <a:blip r:embed="rId2" cstate="print"/>
            <a:stretch>
              <a:fillRect/>
            </a:stretch>
          </p:blipFill>
          <p:spPr>
            <a:xfrm>
              <a:off x="1039368" y="2212847"/>
              <a:ext cx="262128" cy="259079"/>
            </a:xfrm>
            <a:prstGeom prst="rect">
              <a:avLst/>
            </a:prstGeom>
          </p:spPr>
        </p:pic>
        <p:sp>
          <p:nvSpPr>
            <p:cNvPr id="8" name="object 8"/>
            <p:cNvSpPr/>
            <p:nvPr/>
          </p:nvSpPr>
          <p:spPr>
            <a:xfrm>
              <a:off x="911352" y="2209799"/>
              <a:ext cx="335280" cy="332105"/>
            </a:xfrm>
            <a:custGeom>
              <a:avLst/>
              <a:gdLst/>
              <a:ahLst/>
              <a:cxnLst/>
              <a:rect l="l" t="t" r="r" b="b"/>
              <a:pathLst>
                <a:path w="335280" h="332105">
                  <a:moveTo>
                    <a:pt x="322008" y="0"/>
                  </a:moveTo>
                  <a:lnTo>
                    <a:pt x="0" y="0"/>
                  </a:lnTo>
                  <a:lnTo>
                    <a:pt x="0" y="331724"/>
                  </a:lnTo>
                  <a:lnTo>
                    <a:pt x="335025" y="331724"/>
                  </a:lnTo>
                  <a:lnTo>
                    <a:pt x="335025" y="123062"/>
                  </a:lnTo>
                  <a:lnTo>
                    <a:pt x="295986" y="163449"/>
                  </a:lnTo>
                  <a:lnTo>
                    <a:pt x="295986" y="291211"/>
                  </a:lnTo>
                  <a:lnTo>
                    <a:pt x="40652" y="291211"/>
                  </a:lnTo>
                  <a:lnTo>
                    <a:pt x="40652" y="40512"/>
                  </a:lnTo>
                  <a:lnTo>
                    <a:pt x="279730" y="40512"/>
                  </a:lnTo>
                  <a:lnTo>
                    <a:pt x="322008" y="0"/>
                  </a:lnTo>
                  <a:close/>
                </a:path>
              </a:pathLst>
            </a:custGeom>
            <a:solidFill>
              <a:srgbClr val="FFFFFF"/>
            </a:solidFill>
          </p:spPr>
          <p:txBody>
            <a:bodyPr wrap="square" lIns="0" tIns="0" rIns="0" bIns="0" rtlCol="0"/>
            <a:lstStyle/>
            <a:p>
              <a:endParaRPr/>
            </a:p>
          </p:txBody>
        </p:sp>
      </p:grpSp>
      <p:grpSp>
        <p:nvGrpSpPr>
          <p:cNvPr id="9" name="object 9"/>
          <p:cNvGrpSpPr/>
          <p:nvPr/>
        </p:nvGrpSpPr>
        <p:grpSpPr>
          <a:xfrm>
            <a:off x="755904" y="4626864"/>
            <a:ext cx="713105" cy="716280"/>
            <a:chOff x="755904" y="4626864"/>
            <a:chExt cx="713105" cy="716280"/>
          </a:xfrm>
        </p:grpSpPr>
        <p:sp>
          <p:nvSpPr>
            <p:cNvPr id="10" name="object 10"/>
            <p:cNvSpPr/>
            <p:nvPr/>
          </p:nvSpPr>
          <p:spPr>
            <a:xfrm>
              <a:off x="755904" y="4626864"/>
              <a:ext cx="713105" cy="716280"/>
            </a:xfrm>
            <a:custGeom>
              <a:avLst/>
              <a:gdLst/>
              <a:ahLst/>
              <a:cxnLst/>
              <a:rect l="l" t="t" r="r" b="b"/>
              <a:pathLst>
                <a:path w="713105" h="716279">
                  <a:moveTo>
                    <a:pt x="356552" y="0"/>
                  </a:moveTo>
                  <a:lnTo>
                    <a:pt x="308165" y="3302"/>
                  </a:lnTo>
                  <a:lnTo>
                    <a:pt x="261759" y="12827"/>
                  </a:lnTo>
                  <a:lnTo>
                    <a:pt x="217766" y="28193"/>
                  </a:lnTo>
                  <a:lnTo>
                    <a:pt x="176593" y="48894"/>
                  </a:lnTo>
                  <a:lnTo>
                    <a:pt x="138671" y="74675"/>
                  </a:lnTo>
                  <a:lnTo>
                    <a:pt x="104432" y="104902"/>
                  </a:lnTo>
                  <a:lnTo>
                    <a:pt x="74295" y="139319"/>
                  </a:lnTo>
                  <a:lnTo>
                    <a:pt x="48679" y="177419"/>
                  </a:lnTo>
                  <a:lnTo>
                    <a:pt x="28016" y="218821"/>
                  </a:lnTo>
                  <a:lnTo>
                    <a:pt x="12738" y="262890"/>
                  </a:lnTo>
                  <a:lnTo>
                    <a:pt x="3251" y="309499"/>
                  </a:lnTo>
                  <a:lnTo>
                    <a:pt x="0" y="358140"/>
                  </a:lnTo>
                  <a:lnTo>
                    <a:pt x="3251" y="406781"/>
                  </a:lnTo>
                  <a:lnTo>
                    <a:pt x="12738" y="453390"/>
                  </a:lnTo>
                  <a:lnTo>
                    <a:pt x="28016" y="497459"/>
                  </a:lnTo>
                  <a:lnTo>
                    <a:pt x="48679" y="538861"/>
                  </a:lnTo>
                  <a:lnTo>
                    <a:pt x="74295" y="576961"/>
                  </a:lnTo>
                  <a:lnTo>
                    <a:pt x="104432" y="611378"/>
                  </a:lnTo>
                  <a:lnTo>
                    <a:pt x="138671" y="641604"/>
                  </a:lnTo>
                  <a:lnTo>
                    <a:pt x="176593" y="667385"/>
                  </a:lnTo>
                  <a:lnTo>
                    <a:pt x="217766" y="688086"/>
                  </a:lnTo>
                  <a:lnTo>
                    <a:pt x="261759" y="703453"/>
                  </a:lnTo>
                  <a:lnTo>
                    <a:pt x="308165" y="712978"/>
                  </a:lnTo>
                  <a:lnTo>
                    <a:pt x="356552" y="716280"/>
                  </a:lnTo>
                  <a:lnTo>
                    <a:pt x="404952" y="712978"/>
                  </a:lnTo>
                  <a:lnTo>
                    <a:pt x="451358" y="703453"/>
                  </a:lnTo>
                  <a:lnTo>
                    <a:pt x="495363" y="688086"/>
                  </a:lnTo>
                  <a:lnTo>
                    <a:pt x="536574" y="667385"/>
                  </a:lnTo>
                  <a:lnTo>
                    <a:pt x="574421" y="641604"/>
                  </a:lnTo>
                  <a:lnTo>
                    <a:pt x="608711" y="611378"/>
                  </a:lnTo>
                  <a:lnTo>
                    <a:pt x="638809" y="576961"/>
                  </a:lnTo>
                  <a:lnTo>
                    <a:pt x="664464" y="538861"/>
                  </a:lnTo>
                  <a:lnTo>
                    <a:pt x="685037" y="497459"/>
                  </a:lnTo>
                  <a:lnTo>
                    <a:pt x="700405" y="453390"/>
                  </a:lnTo>
                  <a:lnTo>
                    <a:pt x="709802" y="406781"/>
                  </a:lnTo>
                  <a:lnTo>
                    <a:pt x="713105" y="358140"/>
                  </a:lnTo>
                  <a:lnTo>
                    <a:pt x="709802" y="309499"/>
                  </a:lnTo>
                  <a:lnTo>
                    <a:pt x="700405" y="262890"/>
                  </a:lnTo>
                  <a:lnTo>
                    <a:pt x="685037" y="218821"/>
                  </a:lnTo>
                  <a:lnTo>
                    <a:pt x="664464" y="177419"/>
                  </a:lnTo>
                  <a:lnTo>
                    <a:pt x="638809" y="139319"/>
                  </a:lnTo>
                  <a:lnTo>
                    <a:pt x="608711" y="104902"/>
                  </a:lnTo>
                  <a:lnTo>
                    <a:pt x="574421" y="74675"/>
                  </a:lnTo>
                  <a:lnTo>
                    <a:pt x="536574" y="48894"/>
                  </a:lnTo>
                  <a:lnTo>
                    <a:pt x="495363" y="28193"/>
                  </a:lnTo>
                  <a:lnTo>
                    <a:pt x="451358" y="12827"/>
                  </a:lnTo>
                  <a:lnTo>
                    <a:pt x="404952" y="3302"/>
                  </a:lnTo>
                  <a:lnTo>
                    <a:pt x="356552" y="0"/>
                  </a:lnTo>
                  <a:close/>
                </a:path>
              </a:pathLst>
            </a:custGeom>
            <a:solidFill>
              <a:srgbClr val="00B9D4"/>
            </a:solidFill>
          </p:spPr>
          <p:txBody>
            <a:bodyPr wrap="square" lIns="0" tIns="0" rIns="0" bIns="0" rtlCol="0"/>
            <a:lstStyle/>
            <a:p>
              <a:endParaRPr/>
            </a:p>
          </p:txBody>
        </p:sp>
        <p:pic>
          <p:nvPicPr>
            <p:cNvPr id="11" name="object 11"/>
            <p:cNvPicPr/>
            <p:nvPr/>
          </p:nvPicPr>
          <p:blipFill>
            <a:blip r:embed="rId3" cstate="print"/>
            <a:stretch>
              <a:fillRect/>
            </a:stretch>
          </p:blipFill>
          <p:spPr>
            <a:xfrm>
              <a:off x="1066800" y="4824984"/>
              <a:ext cx="259080" cy="259080"/>
            </a:xfrm>
            <a:prstGeom prst="rect">
              <a:avLst/>
            </a:prstGeom>
          </p:spPr>
        </p:pic>
        <p:sp>
          <p:nvSpPr>
            <p:cNvPr id="12" name="object 12"/>
            <p:cNvSpPr/>
            <p:nvPr/>
          </p:nvSpPr>
          <p:spPr>
            <a:xfrm>
              <a:off x="938784" y="4824984"/>
              <a:ext cx="335280" cy="329565"/>
            </a:xfrm>
            <a:custGeom>
              <a:avLst/>
              <a:gdLst/>
              <a:ahLst/>
              <a:cxnLst/>
              <a:rect l="l" t="t" r="r" b="b"/>
              <a:pathLst>
                <a:path w="335280" h="329564">
                  <a:moveTo>
                    <a:pt x="322008" y="0"/>
                  </a:moveTo>
                  <a:lnTo>
                    <a:pt x="0" y="0"/>
                  </a:lnTo>
                  <a:lnTo>
                    <a:pt x="0" y="329057"/>
                  </a:lnTo>
                  <a:lnTo>
                    <a:pt x="335025" y="329057"/>
                  </a:lnTo>
                  <a:lnTo>
                    <a:pt x="335025" y="121920"/>
                  </a:lnTo>
                  <a:lnTo>
                    <a:pt x="295986" y="162179"/>
                  </a:lnTo>
                  <a:lnTo>
                    <a:pt x="295986" y="288925"/>
                  </a:lnTo>
                  <a:lnTo>
                    <a:pt x="40652" y="288925"/>
                  </a:lnTo>
                  <a:lnTo>
                    <a:pt x="40652" y="40132"/>
                  </a:lnTo>
                  <a:lnTo>
                    <a:pt x="279730" y="40132"/>
                  </a:lnTo>
                  <a:lnTo>
                    <a:pt x="322008" y="0"/>
                  </a:lnTo>
                  <a:close/>
                </a:path>
              </a:pathLst>
            </a:custGeom>
            <a:solidFill>
              <a:srgbClr val="FFFFFF"/>
            </a:solidFill>
          </p:spPr>
          <p:txBody>
            <a:bodyPr wrap="square" lIns="0" tIns="0" rIns="0" bIns="0" rtlCol="0"/>
            <a:lstStyle/>
            <a:p>
              <a:endParaRPr/>
            </a:p>
          </p:txBody>
        </p:sp>
      </p:grpSp>
      <p:grpSp>
        <p:nvGrpSpPr>
          <p:cNvPr id="13" name="object 13"/>
          <p:cNvGrpSpPr/>
          <p:nvPr/>
        </p:nvGrpSpPr>
        <p:grpSpPr>
          <a:xfrm>
            <a:off x="0" y="6745222"/>
            <a:ext cx="12192000" cy="112395"/>
            <a:chOff x="0" y="6745222"/>
            <a:chExt cx="12192000" cy="112395"/>
          </a:xfrm>
        </p:grpSpPr>
        <p:sp>
          <p:nvSpPr>
            <p:cNvPr id="14" name="object 14"/>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15" name="object 15"/>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6" name="object 16"/>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17" name="object 17"/>
          <p:cNvPicPr/>
          <p:nvPr/>
        </p:nvPicPr>
        <p:blipFill>
          <a:blip r:embed="rId4" cstate="print"/>
          <a:stretch>
            <a:fillRect/>
          </a:stretch>
        </p:blipFill>
        <p:spPr>
          <a:xfrm>
            <a:off x="115824" y="6086377"/>
            <a:ext cx="2420112" cy="539496"/>
          </a:xfrm>
          <a:prstGeom prst="rect">
            <a:avLst/>
          </a:prstGeom>
        </p:spPr>
      </p:pic>
      <p:sp>
        <p:nvSpPr>
          <p:cNvPr id="18" name="Rectangle 17"/>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txBox="1">
            <a:spLocks noGrp="1"/>
          </p:cNvSpPr>
          <p:nvPr>
            <p:ph type="title"/>
          </p:nvPr>
        </p:nvSpPr>
        <p:spPr>
          <a:xfrm>
            <a:off x="4495800" y="152400"/>
            <a:ext cx="1986280" cy="454025"/>
          </a:xfrm>
          <a:prstGeom prst="rect">
            <a:avLst/>
          </a:prstGeom>
        </p:spPr>
        <p:txBody>
          <a:bodyPr vert="horz" wrap="square" lIns="0" tIns="13970" rIns="0" bIns="0" rtlCol="0">
            <a:spAutoFit/>
          </a:bodyPr>
          <a:lstStyle/>
          <a:p>
            <a:pPr marL="12700">
              <a:lnSpc>
                <a:spcPct val="100000"/>
              </a:lnSpc>
              <a:spcBef>
                <a:spcPts val="110"/>
              </a:spcBef>
            </a:pPr>
            <a:r>
              <a:rPr sz="2800" b="0" i="0" spc="-5" dirty="0">
                <a:solidFill>
                  <a:schemeClr val="bg1"/>
                </a:solidFill>
                <a:latin typeface="Calisto MT" panose="02040603050505030304" pitchFamily="18" charset="0"/>
                <a:cs typeface="Times New Roman" panose="02020603050405020304" pitchFamily="18" charset="0"/>
              </a:rPr>
              <a:t>What</a:t>
            </a:r>
            <a:r>
              <a:rPr sz="2800" b="0" i="0" spc="-95" dirty="0">
                <a:solidFill>
                  <a:schemeClr val="bg1"/>
                </a:solidFill>
                <a:latin typeface="Calisto MT" panose="02040603050505030304" pitchFamily="18" charset="0"/>
                <a:cs typeface="Times New Roman" panose="02020603050405020304" pitchFamily="18" charset="0"/>
              </a:rPr>
              <a:t> </a:t>
            </a:r>
            <a:r>
              <a:rPr sz="2800" b="0" i="0" spc="35" dirty="0">
                <a:solidFill>
                  <a:schemeClr val="bg1"/>
                </a:solidFill>
                <a:latin typeface="Calisto MT" panose="02040603050505030304" pitchFamily="18" charset="0"/>
                <a:cs typeface="Times New Roman" panose="02020603050405020304" pitchFamily="18" charset="0"/>
              </a:rPr>
              <a:t>we</a:t>
            </a:r>
            <a:r>
              <a:rPr sz="2800" b="0" i="0" spc="-165" dirty="0">
                <a:solidFill>
                  <a:schemeClr val="bg1"/>
                </a:solidFill>
                <a:latin typeface="Calisto MT" panose="02040603050505030304" pitchFamily="18" charset="0"/>
                <a:cs typeface="Times New Roman" panose="02020603050405020304" pitchFamily="18" charset="0"/>
              </a:rPr>
              <a:t> </a:t>
            </a:r>
            <a:r>
              <a:rPr sz="2800" b="0" i="0" spc="-10" dirty="0">
                <a:solidFill>
                  <a:schemeClr val="bg1"/>
                </a:solidFill>
                <a:latin typeface="Calisto MT" panose="02040603050505030304" pitchFamily="18" charset="0"/>
                <a:cs typeface="Times New Roman" panose="02020603050405020304" pitchFamily="18" charset="0"/>
              </a:rPr>
              <a:t>do</a:t>
            </a:r>
            <a:endParaRPr sz="2800" b="0" dirty="0">
              <a:solidFill>
                <a:schemeClr val="bg1"/>
              </a:solidFill>
              <a:latin typeface="Calisto MT" panose="02040603050505030304" pitchFamily="18" charset="0"/>
              <a:cs typeface="Times New Roman" panose="02020603050405020304" pitchFamily="18" charset="0"/>
            </a:endParaRPr>
          </a:p>
        </p:txBody>
      </p:sp>
      <p:sp>
        <p:nvSpPr>
          <p:cNvPr id="3" name="object 3"/>
          <p:cNvSpPr txBox="1"/>
          <p:nvPr/>
        </p:nvSpPr>
        <p:spPr>
          <a:xfrm>
            <a:off x="533399" y="1381015"/>
            <a:ext cx="11125199" cy="4023537"/>
          </a:xfrm>
          <a:prstGeom prst="rect">
            <a:avLst/>
          </a:prstGeom>
        </p:spPr>
        <p:txBody>
          <a:bodyPr vert="horz" wrap="square" lIns="0" tIns="9525" rIns="0" bIns="0" rtlCol="0">
            <a:spAutoFit/>
          </a:bodyPr>
          <a:lstStyle/>
          <a:p>
            <a:pPr marL="354965" marR="149225" indent="-342900" algn="just">
              <a:spcBef>
                <a:spcPts val="75"/>
              </a:spcBef>
              <a:buFont typeface="Arial" panose="020B0604020202020204" pitchFamily="34" charset="0"/>
              <a:buChar char="•"/>
              <a:tabLst>
                <a:tab pos="299085" algn="l"/>
                <a:tab pos="299720" algn="l"/>
              </a:tabLst>
            </a:pPr>
            <a:r>
              <a:rPr sz="2000" spc="-5" dirty="0">
                <a:cs typeface="Calibri" panose="020F0502020204030204" pitchFamily="34" charset="0"/>
              </a:rPr>
              <a:t>Bloomchemag</a:t>
            </a:r>
            <a:r>
              <a:rPr sz="2000" spc="-45" dirty="0">
                <a:cs typeface="Calibri" panose="020F0502020204030204" pitchFamily="34" charset="0"/>
              </a:rPr>
              <a:t> </a:t>
            </a:r>
            <a:r>
              <a:rPr sz="2000" spc="-5" dirty="0">
                <a:cs typeface="Calibri" panose="020F0502020204030204" pitchFamily="34" charset="0"/>
              </a:rPr>
              <a:t>connects</a:t>
            </a:r>
            <a:r>
              <a:rPr sz="2000" spc="75" dirty="0">
                <a:cs typeface="Calibri" panose="020F0502020204030204" pitchFamily="34" charset="0"/>
              </a:rPr>
              <a:t> </a:t>
            </a:r>
            <a:r>
              <a:rPr sz="2000" spc="-5" dirty="0">
                <a:cs typeface="Calibri" panose="020F0502020204030204" pitchFamily="34" charset="0"/>
              </a:rPr>
              <a:t>chemical</a:t>
            </a:r>
            <a:r>
              <a:rPr sz="2000" spc="55" dirty="0">
                <a:cs typeface="Calibri" panose="020F0502020204030204" pitchFamily="34" charset="0"/>
              </a:rPr>
              <a:t> </a:t>
            </a:r>
            <a:r>
              <a:rPr sz="2000" spc="-10" dirty="0">
                <a:cs typeface="Calibri" panose="020F0502020204030204" pitchFamily="34" charset="0"/>
              </a:rPr>
              <a:t>manufacturers</a:t>
            </a:r>
            <a:r>
              <a:rPr sz="2000" spc="50" dirty="0">
                <a:cs typeface="Calibri" panose="020F0502020204030204" pitchFamily="34" charset="0"/>
              </a:rPr>
              <a:t> </a:t>
            </a:r>
            <a:r>
              <a:rPr sz="2000" dirty="0">
                <a:cs typeface="Calibri" panose="020F0502020204030204" pitchFamily="34" charset="0"/>
              </a:rPr>
              <a:t>(our</a:t>
            </a:r>
            <a:r>
              <a:rPr sz="2000" spc="5" dirty="0">
                <a:cs typeface="Calibri" panose="020F0502020204030204" pitchFamily="34" charset="0"/>
              </a:rPr>
              <a:t> </a:t>
            </a:r>
            <a:r>
              <a:rPr sz="2000" spc="-10" dirty="0">
                <a:cs typeface="Calibri" panose="020F0502020204030204" pitchFamily="34" charset="0"/>
              </a:rPr>
              <a:t>principals)</a:t>
            </a:r>
            <a:r>
              <a:rPr sz="2000" spc="40" dirty="0">
                <a:cs typeface="Calibri" panose="020F0502020204030204" pitchFamily="34" charset="0"/>
              </a:rPr>
              <a:t> </a:t>
            </a:r>
            <a:r>
              <a:rPr sz="2000" spc="-5" dirty="0">
                <a:cs typeface="Calibri" panose="020F0502020204030204" pitchFamily="34" charset="0"/>
              </a:rPr>
              <a:t>and</a:t>
            </a:r>
            <a:r>
              <a:rPr sz="2000" spc="45" dirty="0">
                <a:cs typeface="Calibri" panose="020F0502020204030204" pitchFamily="34" charset="0"/>
              </a:rPr>
              <a:t> </a:t>
            </a:r>
            <a:r>
              <a:rPr sz="2000" spc="-5" dirty="0">
                <a:cs typeface="Calibri" panose="020F0502020204030204" pitchFamily="34" charset="0"/>
              </a:rPr>
              <a:t>chemical</a:t>
            </a:r>
            <a:r>
              <a:rPr sz="2000" spc="50" dirty="0">
                <a:cs typeface="Calibri" panose="020F0502020204030204" pitchFamily="34" charset="0"/>
              </a:rPr>
              <a:t> </a:t>
            </a:r>
            <a:r>
              <a:rPr sz="2000" spc="-15" dirty="0">
                <a:cs typeface="Calibri" panose="020F0502020204030204" pitchFamily="34" charset="0"/>
              </a:rPr>
              <a:t>users</a:t>
            </a:r>
            <a:r>
              <a:rPr sz="2000" spc="20" dirty="0">
                <a:cs typeface="Calibri" panose="020F0502020204030204" pitchFamily="34" charset="0"/>
              </a:rPr>
              <a:t> </a:t>
            </a:r>
            <a:r>
              <a:rPr sz="2000" dirty="0">
                <a:cs typeface="Calibri" panose="020F0502020204030204" pitchFamily="34" charset="0"/>
              </a:rPr>
              <a:t>(our</a:t>
            </a:r>
            <a:r>
              <a:rPr sz="2000" spc="30" dirty="0">
                <a:cs typeface="Calibri" panose="020F0502020204030204" pitchFamily="34" charset="0"/>
              </a:rPr>
              <a:t> </a:t>
            </a:r>
            <a:r>
              <a:rPr sz="2000" spc="-15" dirty="0">
                <a:cs typeface="Calibri" panose="020F0502020204030204" pitchFamily="34" charset="0"/>
              </a:rPr>
              <a:t>customers)</a:t>
            </a:r>
            <a:r>
              <a:rPr sz="2000" spc="5" dirty="0">
                <a:cs typeface="Calibri" panose="020F0502020204030204" pitchFamily="34" charset="0"/>
              </a:rPr>
              <a:t> </a:t>
            </a:r>
            <a:r>
              <a:rPr sz="2000" spc="-5" dirty="0">
                <a:cs typeface="Calibri" panose="020F0502020204030204" pitchFamily="34" charset="0"/>
              </a:rPr>
              <a:t>across </a:t>
            </a:r>
            <a:r>
              <a:rPr sz="2000" spc="-390" dirty="0">
                <a:cs typeface="Calibri" panose="020F0502020204030204" pitchFamily="34" charset="0"/>
              </a:rPr>
              <a:t> </a:t>
            </a:r>
            <a:r>
              <a:rPr sz="2000" spc="-5" dirty="0">
                <a:cs typeface="Calibri" panose="020F0502020204030204" pitchFamily="34" charset="0"/>
              </a:rPr>
              <a:t>the</a:t>
            </a:r>
            <a:r>
              <a:rPr sz="2000" spc="40" dirty="0">
                <a:cs typeface="Calibri" panose="020F0502020204030204" pitchFamily="34" charset="0"/>
              </a:rPr>
              <a:t> </a:t>
            </a:r>
            <a:r>
              <a:rPr sz="2000" spc="-10" dirty="0">
                <a:cs typeface="Calibri" panose="020F0502020204030204" pitchFamily="34" charset="0"/>
              </a:rPr>
              <a:t>world.</a:t>
            </a:r>
            <a:endParaRPr lang="en-GB" sz="2000" spc="-20" dirty="0">
              <a:cs typeface="Calibri" panose="020F0502020204030204" pitchFamily="34" charset="0"/>
            </a:endParaRPr>
          </a:p>
          <a:p>
            <a:pPr marL="354965" marR="149225" indent="-342900" algn="just">
              <a:spcBef>
                <a:spcPts val="75"/>
              </a:spcBef>
              <a:buFont typeface="Arial" panose="020B0604020202020204" pitchFamily="34" charset="0"/>
              <a:buChar char="•"/>
              <a:tabLst>
                <a:tab pos="299085" algn="l"/>
                <a:tab pos="299720" algn="l"/>
              </a:tabLst>
            </a:pPr>
            <a:endParaRPr sz="2000" dirty="0">
              <a:cs typeface="Calibri" panose="020F0502020204030204" pitchFamily="34" charset="0"/>
            </a:endParaRPr>
          </a:p>
          <a:p>
            <a:pPr marL="354965" marR="5080" indent="-342900" algn="just">
              <a:buFont typeface="Arial" panose="020B0604020202020204" pitchFamily="34" charset="0"/>
              <a:buChar char="•"/>
              <a:tabLst>
                <a:tab pos="299085" algn="l"/>
                <a:tab pos="299720" algn="l"/>
              </a:tabLst>
            </a:pPr>
            <a:r>
              <a:rPr sz="2000" spc="-35" dirty="0">
                <a:cs typeface="Calibri" panose="020F0502020204030204" pitchFamily="34" charset="0"/>
              </a:rPr>
              <a:t>We</a:t>
            </a:r>
            <a:r>
              <a:rPr sz="2000" spc="45" dirty="0">
                <a:cs typeface="Calibri" panose="020F0502020204030204" pitchFamily="34" charset="0"/>
              </a:rPr>
              <a:t> </a:t>
            </a:r>
            <a:r>
              <a:rPr sz="2000" spc="-5" dirty="0">
                <a:cs typeface="Calibri" panose="020F0502020204030204" pitchFamily="34" charset="0"/>
              </a:rPr>
              <a:t>import</a:t>
            </a:r>
            <a:r>
              <a:rPr sz="2000" spc="50" dirty="0">
                <a:cs typeface="Calibri" panose="020F0502020204030204" pitchFamily="34" charset="0"/>
              </a:rPr>
              <a:t> </a:t>
            </a:r>
            <a:r>
              <a:rPr sz="2000" spc="-5" dirty="0">
                <a:cs typeface="Calibri" panose="020F0502020204030204" pitchFamily="34" charset="0"/>
              </a:rPr>
              <a:t>and</a:t>
            </a:r>
            <a:r>
              <a:rPr sz="2000" spc="65" dirty="0">
                <a:cs typeface="Calibri" panose="020F0502020204030204" pitchFamily="34" charset="0"/>
              </a:rPr>
              <a:t> </a:t>
            </a:r>
            <a:r>
              <a:rPr sz="2000" spc="-20" dirty="0">
                <a:cs typeface="Calibri" panose="020F0502020204030204" pitchFamily="34" charset="0"/>
              </a:rPr>
              <a:t>store</a:t>
            </a:r>
            <a:r>
              <a:rPr sz="2000" spc="50" dirty="0">
                <a:cs typeface="Calibri" panose="020F0502020204030204" pitchFamily="34" charset="0"/>
              </a:rPr>
              <a:t> </a:t>
            </a:r>
            <a:r>
              <a:rPr sz="2000" spc="-10" dirty="0">
                <a:cs typeface="Calibri" panose="020F0502020204030204" pitchFamily="34" charset="0"/>
              </a:rPr>
              <a:t>Specialty</a:t>
            </a:r>
            <a:r>
              <a:rPr sz="2000" spc="30" dirty="0">
                <a:cs typeface="Calibri" panose="020F0502020204030204" pitchFamily="34" charset="0"/>
              </a:rPr>
              <a:t> </a:t>
            </a:r>
            <a:r>
              <a:rPr sz="2000" spc="-10" dirty="0">
                <a:cs typeface="Calibri" panose="020F0502020204030204" pitchFamily="34" charset="0"/>
              </a:rPr>
              <a:t>Chemicals</a:t>
            </a:r>
            <a:r>
              <a:rPr sz="2000" spc="70" dirty="0">
                <a:cs typeface="Calibri" panose="020F0502020204030204" pitchFamily="34" charset="0"/>
              </a:rPr>
              <a:t> </a:t>
            </a:r>
            <a:r>
              <a:rPr sz="2000" spc="-5" dirty="0">
                <a:cs typeface="Calibri" panose="020F0502020204030204" pitchFamily="34" charset="0"/>
              </a:rPr>
              <a:t>in</a:t>
            </a:r>
            <a:r>
              <a:rPr sz="2000" spc="45" dirty="0">
                <a:cs typeface="Calibri" panose="020F0502020204030204" pitchFamily="34" charset="0"/>
              </a:rPr>
              <a:t> </a:t>
            </a:r>
            <a:r>
              <a:rPr sz="2000" spc="-10" dirty="0">
                <a:cs typeface="Calibri" panose="020F0502020204030204" pitchFamily="34" charset="0"/>
              </a:rPr>
              <a:t>Port</a:t>
            </a:r>
            <a:r>
              <a:rPr sz="2000" spc="25" dirty="0">
                <a:cs typeface="Calibri" panose="020F0502020204030204" pitchFamily="34" charset="0"/>
              </a:rPr>
              <a:t> </a:t>
            </a:r>
            <a:r>
              <a:rPr sz="2000" dirty="0">
                <a:cs typeface="Calibri" panose="020F0502020204030204" pitchFamily="34" charset="0"/>
              </a:rPr>
              <a:t>of</a:t>
            </a:r>
            <a:r>
              <a:rPr sz="2000" spc="30" dirty="0">
                <a:cs typeface="Calibri" panose="020F0502020204030204" pitchFamily="34" charset="0"/>
              </a:rPr>
              <a:t> </a:t>
            </a:r>
            <a:r>
              <a:rPr sz="2000" spc="-15" dirty="0">
                <a:cs typeface="Calibri" panose="020F0502020204030204" pitchFamily="34" charset="0"/>
              </a:rPr>
              <a:t>Antwerp</a:t>
            </a:r>
            <a:r>
              <a:rPr sz="2000" spc="65" dirty="0">
                <a:cs typeface="Calibri" panose="020F0502020204030204" pitchFamily="34" charset="0"/>
              </a:rPr>
              <a:t> </a:t>
            </a:r>
            <a:r>
              <a:rPr sz="2000" spc="-10" dirty="0">
                <a:cs typeface="Calibri" panose="020F0502020204030204" pitchFamily="34" charset="0"/>
              </a:rPr>
              <a:t>such</a:t>
            </a:r>
            <a:r>
              <a:rPr sz="2000" spc="70" dirty="0">
                <a:cs typeface="Calibri" panose="020F0502020204030204" pitchFamily="34" charset="0"/>
              </a:rPr>
              <a:t> </a:t>
            </a:r>
            <a:r>
              <a:rPr sz="2000" dirty="0">
                <a:cs typeface="Calibri" panose="020F0502020204030204" pitchFamily="34" charset="0"/>
              </a:rPr>
              <a:t>as</a:t>
            </a:r>
            <a:r>
              <a:rPr sz="2000" spc="20" dirty="0">
                <a:cs typeface="Calibri" panose="020F0502020204030204" pitchFamily="34" charset="0"/>
              </a:rPr>
              <a:t> </a:t>
            </a:r>
            <a:r>
              <a:rPr sz="2000" spc="-10" dirty="0">
                <a:cs typeface="Calibri" panose="020F0502020204030204" pitchFamily="34" charset="0"/>
              </a:rPr>
              <a:t>Bio-Ethyl</a:t>
            </a:r>
            <a:r>
              <a:rPr sz="2000" spc="25" dirty="0">
                <a:cs typeface="Calibri" panose="020F0502020204030204" pitchFamily="34" charset="0"/>
              </a:rPr>
              <a:t> </a:t>
            </a:r>
            <a:r>
              <a:rPr sz="2000" spc="-15" dirty="0">
                <a:cs typeface="Calibri" panose="020F0502020204030204" pitchFamily="34" charset="0"/>
              </a:rPr>
              <a:t>acetate,</a:t>
            </a:r>
            <a:r>
              <a:rPr sz="2000" spc="85" dirty="0">
                <a:cs typeface="Calibri" panose="020F0502020204030204" pitchFamily="34" charset="0"/>
              </a:rPr>
              <a:t> </a:t>
            </a:r>
            <a:r>
              <a:rPr sz="2000" dirty="0">
                <a:cs typeface="Calibri" panose="020F0502020204030204" pitchFamily="34" charset="0"/>
              </a:rPr>
              <a:t>PMA,</a:t>
            </a:r>
            <a:r>
              <a:rPr lang="en-GB" sz="2000" spc="40" dirty="0">
                <a:cs typeface="Calibri" panose="020F0502020204030204" pitchFamily="34" charset="0"/>
              </a:rPr>
              <a:t> </a:t>
            </a:r>
            <a:r>
              <a:rPr lang="en-GB" sz="2000" spc="-10" dirty="0">
                <a:cs typeface="Calibri" panose="020F0502020204030204" pitchFamily="34" charset="0"/>
              </a:rPr>
              <a:t>full range of </a:t>
            </a:r>
            <a:r>
              <a:rPr sz="2000" spc="-10" dirty="0">
                <a:cs typeface="Calibri" panose="020F0502020204030204" pitchFamily="34" charset="0"/>
              </a:rPr>
              <a:t>Acrylates, </a:t>
            </a:r>
            <a:r>
              <a:rPr sz="2000" spc="-5" dirty="0">
                <a:cs typeface="Calibri" panose="020F0502020204030204" pitchFamily="34" charset="0"/>
              </a:rPr>
              <a:t> Benzyl</a:t>
            </a:r>
            <a:r>
              <a:rPr sz="2000" dirty="0">
                <a:cs typeface="Calibri" panose="020F0502020204030204" pitchFamily="34" charset="0"/>
              </a:rPr>
              <a:t> </a:t>
            </a:r>
            <a:r>
              <a:rPr sz="2000" spc="-5" dirty="0">
                <a:cs typeface="Calibri" panose="020F0502020204030204" pitchFamily="34" charset="0"/>
              </a:rPr>
              <a:t>Alcohol, </a:t>
            </a:r>
            <a:r>
              <a:rPr lang="en-GB" sz="2000" spc="-5" dirty="0">
                <a:cs typeface="Calibri" panose="020F0502020204030204" pitchFamily="34" charset="0"/>
              </a:rPr>
              <a:t>Propylene Carbonate, Benzoic acid, Triacetin, </a:t>
            </a:r>
            <a:r>
              <a:rPr sz="2000" dirty="0">
                <a:cs typeface="Calibri" panose="020F0502020204030204" pitchFamily="34" charset="0"/>
              </a:rPr>
              <a:t>MEK,</a:t>
            </a:r>
            <a:r>
              <a:rPr sz="2000" spc="10" dirty="0">
                <a:cs typeface="Calibri" panose="020F0502020204030204" pitchFamily="34" charset="0"/>
              </a:rPr>
              <a:t> </a:t>
            </a:r>
            <a:r>
              <a:rPr sz="2000" spc="-5" dirty="0">
                <a:cs typeface="Calibri" panose="020F0502020204030204" pitchFamily="34" charset="0"/>
              </a:rPr>
              <a:t>Acetic</a:t>
            </a:r>
            <a:r>
              <a:rPr sz="2000" spc="15" dirty="0">
                <a:cs typeface="Calibri" panose="020F0502020204030204" pitchFamily="34" charset="0"/>
              </a:rPr>
              <a:t> </a:t>
            </a:r>
            <a:r>
              <a:rPr sz="2000" spc="-15" dirty="0">
                <a:cs typeface="Calibri" panose="020F0502020204030204" pitchFamily="34" charset="0"/>
              </a:rPr>
              <a:t>anhydride,</a:t>
            </a:r>
            <a:r>
              <a:rPr sz="2000" spc="10" dirty="0">
                <a:cs typeface="Calibri" panose="020F0502020204030204" pitchFamily="34" charset="0"/>
              </a:rPr>
              <a:t> </a:t>
            </a:r>
            <a:r>
              <a:rPr sz="2000" spc="-5" dirty="0">
                <a:cs typeface="Calibri" panose="020F0502020204030204" pitchFamily="34" charset="0"/>
              </a:rPr>
              <a:t>n-Butyl</a:t>
            </a:r>
            <a:r>
              <a:rPr sz="2000" spc="70" dirty="0">
                <a:cs typeface="Calibri" panose="020F0502020204030204" pitchFamily="34" charset="0"/>
              </a:rPr>
              <a:t> </a:t>
            </a:r>
            <a:r>
              <a:rPr sz="2000" spc="-15" dirty="0">
                <a:cs typeface="Calibri" panose="020F0502020204030204" pitchFamily="34" charset="0"/>
              </a:rPr>
              <a:t>Acetate</a:t>
            </a:r>
            <a:r>
              <a:rPr sz="2000" spc="25" dirty="0">
                <a:cs typeface="Calibri" panose="020F0502020204030204" pitchFamily="34" charset="0"/>
              </a:rPr>
              <a:t> </a:t>
            </a:r>
            <a:r>
              <a:rPr sz="2000" spc="-5" dirty="0">
                <a:cs typeface="Calibri" panose="020F0502020204030204" pitchFamily="34" charset="0"/>
              </a:rPr>
              <a:t>and</a:t>
            </a:r>
            <a:r>
              <a:rPr sz="2000" spc="45" dirty="0">
                <a:cs typeface="Calibri" panose="020F0502020204030204" pitchFamily="34" charset="0"/>
              </a:rPr>
              <a:t> </a:t>
            </a:r>
            <a:r>
              <a:rPr sz="2000" b="1" spc="-15" dirty="0">
                <a:cs typeface="Calibri" panose="020F0502020204030204" pitchFamily="34" charset="0"/>
              </a:rPr>
              <a:t>distribute</a:t>
            </a:r>
            <a:r>
              <a:rPr sz="2000" b="1" spc="-40" dirty="0">
                <a:cs typeface="Calibri" panose="020F0502020204030204" pitchFamily="34" charset="0"/>
              </a:rPr>
              <a:t> </a:t>
            </a:r>
            <a:r>
              <a:rPr sz="2000" spc="-15" dirty="0">
                <a:cs typeface="Calibri" panose="020F0502020204030204" pitchFamily="34" charset="0"/>
              </a:rPr>
              <a:t>to</a:t>
            </a:r>
            <a:r>
              <a:rPr sz="2000" spc="-5" dirty="0">
                <a:cs typeface="Calibri" panose="020F0502020204030204" pitchFamily="34" charset="0"/>
              </a:rPr>
              <a:t> our</a:t>
            </a:r>
            <a:r>
              <a:rPr sz="2000" dirty="0">
                <a:cs typeface="Calibri" panose="020F0502020204030204" pitchFamily="34" charset="0"/>
              </a:rPr>
              <a:t> </a:t>
            </a:r>
            <a:r>
              <a:rPr sz="2000" spc="-15" dirty="0">
                <a:cs typeface="Calibri" panose="020F0502020204030204" pitchFamily="34" charset="0"/>
              </a:rPr>
              <a:t>customers</a:t>
            </a:r>
            <a:r>
              <a:rPr sz="2000" spc="5" dirty="0">
                <a:cs typeface="Calibri" panose="020F0502020204030204" pitchFamily="34" charset="0"/>
              </a:rPr>
              <a:t> </a:t>
            </a:r>
            <a:r>
              <a:rPr sz="2000" spc="-5" dirty="0">
                <a:cs typeface="Calibri" panose="020F0502020204030204" pitchFamily="34" charset="0"/>
              </a:rPr>
              <a:t>in</a:t>
            </a:r>
            <a:r>
              <a:rPr sz="2000" spc="40" dirty="0">
                <a:cs typeface="Calibri" panose="020F0502020204030204" pitchFamily="34" charset="0"/>
              </a:rPr>
              <a:t> </a:t>
            </a:r>
            <a:r>
              <a:rPr sz="2000" spc="-10" dirty="0">
                <a:cs typeface="Calibri" panose="020F0502020204030204" pitchFamily="34" charset="0"/>
              </a:rPr>
              <a:t>Europe,</a:t>
            </a:r>
            <a:r>
              <a:rPr sz="2000" spc="-5" dirty="0">
                <a:cs typeface="Calibri" panose="020F0502020204030204" pitchFamily="34" charset="0"/>
              </a:rPr>
              <a:t> </a:t>
            </a:r>
            <a:r>
              <a:rPr sz="2000" dirty="0">
                <a:cs typeface="Calibri" panose="020F0502020204030204" pitchFamily="34" charset="0"/>
              </a:rPr>
              <a:t>as</a:t>
            </a:r>
            <a:r>
              <a:rPr sz="2000" spc="20" dirty="0">
                <a:cs typeface="Calibri" panose="020F0502020204030204" pitchFamily="34" charset="0"/>
              </a:rPr>
              <a:t> </a:t>
            </a:r>
            <a:r>
              <a:rPr sz="2000" spc="-10" dirty="0">
                <a:cs typeface="Calibri" panose="020F0502020204030204" pitchFamily="34" charset="0"/>
              </a:rPr>
              <a:t>per </a:t>
            </a:r>
            <a:r>
              <a:rPr sz="2000" spc="-390" dirty="0">
                <a:cs typeface="Calibri" panose="020F0502020204030204" pitchFamily="34" charset="0"/>
              </a:rPr>
              <a:t> </a:t>
            </a:r>
            <a:r>
              <a:rPr sz="2000" spc="-10" dirty="0">
                <a:cs typeface="Calibri" panose="020F0502020204030204" pitchFamily="34" charset="0"/>
              </a:rPr>
              <a:t>their</a:t>
            </a:r>
            <a:r>
              <a:rPr sz="2000" spc="15" dirty="0">
                <a:cs typeface="Calibri" panose="020F0502020204030204" pitchFamily="34" charset="0"/>
              </a:rPr>
              <a:t> </a:t>
            </a:r>
            <a:r>
              <a:rPr sz="2000" spc="-10" dirty="0">
                <a:cs typeface="Calibri" panose="020F0502020204030204" pitchFamily="34" charset="0"/>
              </a:rPr>
              <a:t>call-off</a:t>
            </a:r>
            <a:r>
              <a:rPr sz="2000" spc="-20" dirty="0">
                <a:cs typeface="Calibri" panose="020F0502020204030204" pitchFamily="34" charset="0"/>
              </a:rPr>
              <a:t> </a:t>
            </a:r>
            <a:r>
              <a:rPr sz="2000" spc="-15" dirty="0">
                <a:cs typeface="Calibri" panose="020F0502020204030204" pitchFamily="34" charset="0"/>
              </a:rPr>
              <a:t>dates.</a:t>
            </a:r>
            <a:endParaRPr sz="2000" dirty="0">
              <a:cs typeface="Calibri" panose="020F0502020204030204" pitchFamily="34" charset="0"/>
            </a:endParaRPr>
          </a:p>
          <a:p>
            <a:pPr marL="342900" indent="-342900" algn="just">
              <a:spcBef>
                <a:spcPts val="25"/>
              </a:spcBef>
              <a:buClr>
                <a:srgbClr val="1F477B"/>
              </a:buClr>
              <a:buFont typeface="Arial" panose="020B0604020202020204" pitchFamily="34" charset="0"/>
              <a:buChar char="•"/>
            </a:pPr>
            <a:endParaRPr sz="2000" dirty="0">
              <a:cs typeface="Calibri" panose="020F0502020204030204" pitchFamily="34" charset="0"/>
            </a:endParaRPr>
          </a:p>
          <a:p>
            <a:pPr marL="354965" marR="831215" indent="-342900" algn="just">
              <a:buFont typeface="Arial" panose="020B0604020202020204" pitchFamily="34" charset="0"/>
              <a:buChar char="•"/>
              <a:tabLst>
                <a:tab pos="299085" algn="l"/>
                <a:tab pos="299720" algn="l"/>
              </a:tabLst>
            </a:pPr>
            <a:r>
              <a:rPr sz="2000" spc="-35" dirty="0">
                <a:cs typeface="Calibri" panose="020F0502020204030204" pitchFamily="34" charset="0"/>
              </a:rPr>
              <a:t>We</a:t>
            </a:r>
            <a:r>
              <a:rPr sz="2000" spc="20" dirty="0">
                <a:cs typeface="Calibri" panose="020F0502020204030204" pitchFamily="34" charset="0"/>
              </a:rPr>
              <a:t> </a:t>
            </a:r>
            <a:r>
              <a:rPr sz="2000" spc="-10" dirty="0">
                <a:cs typeface="Calibri" panose="020F0502020204030204" pitchFamily="34" charset="0"/>
              </a:rPr>
              <a:t>enable</a:t>
            </a:r>
            <a:r>
              <a:rPr sz="2000" spc="65" dirty="0">
                <a:cs typeface="Calibri" panose="020F0502020204030204" pitchFamily="34" charset="0"/>
              </a:rPr>
              <a:t> </a:t>
            </a:r>
            <a:r>
              <a:rPr sz="2000" spc="-5" dirty="0">
                <a:cs typeface="Calibri" panose="020F0502020204030204" pitchFamily="34" charset="0"/>
              </a:rPr>
              <a:t>our</a:t>
            </a:r>
            <a:r>
              <a:rPr sz="2000" dirty="0">
                <a:cs typeface="Calibri" panose="020F0502020204030204" pitchFamily="34" charset="0"/>
              </a:rPr>
              <a:t> </a:t>
            </a:r>
            <a:r>
              <a:rPr sz="2000" spc="-15" dirty="0">
                <a:cs typeface="Calibri" panose="020F0502020204030204" pitchFamily="34" charset="0"/>
              </a:rPr>
              <a:t>customers</a:t>
            </a:r>
            <a:r>
              <a:rPr sz="2000" spc="-20" dirty="0">
                <a:cs typeface="Calibri" panose="020F0502020204030204" pitchFamily="34" charset="0"/>
              </a:rPr>
              <a:t> </a:t>
            </a:r>
            <a:r>
              <a:rPr sz="2000" spc="-15" dirty="0">
                <a:cs typeface="Calibri" panose="020F0502020204030204" pitchFamily="34" charset="0"/>
              </a:rPr>
              <a:t>to</a:t>
            </a:r>
            <a:r>
              <a:rPr sz="2000" spc="40" dirty="0">
                <a:cs typeface="Calibri" panose="020F0502020204030204" pitchFamily="34" charset="0"/>
              </a:rPr>
              <a:t> </a:t>
            </a:r>
            <a:r>
              <a:rPr sz="2000" spc="-10" dirty="0">
                <a:cs typeface="Calibri" panose="020F0502020204030204" pitchFamily="34" charset="0"/>
              </a:rPr>
              <a:t>achieve</a:t>
            </a:r>
            <a:r>
              <a:rPr sz="2000" spc="25" dirty="0">
                <a:cs typeface="Calibri" panose="020F0502020204030204" pitchFamily="34" charset="0"/>
              </a:rPr>
              <a:t> </a:t>
            </a:r>
            <a:r>
              <a:rPr sz="2000" spc="-5" dirty="0">
                <a:cs typeface="Calibri" panose="020F0502020204030204" pitchFamily="34" charset="0"/>
              </a:rPr>
              <a:t>economies</a:t>
            </a:r>
            <a:r>
              <a:rPr sz="2000" spc="60" dirty="0">
                <a:cs typeface="Calibri" panose="020F0502020204030204" pitchFamily="34" charset="0"/>
              </a:rPr>
              <a:t> </a:t>
            </a:r>
            <a:r>
              <a:rPr sz="2000" dirty="0">
                <a:cs typeface="Calibri" panose="020F0502020204030204" pitchFamily="34" charset="0"/>
              </a:rPr>
              <a:t>of</a:t>
            </a:r>
            <a:r>
              <a:rPr sz="2000" spc="-20" dirty="0">
                <a:cs typeface="Calibri" panose="020F0502020204030204" pitchFamily="34" charset="0"/>
              </a:rPr>
              <a:t> </a:t>
            </a:r>
            <a:r>
              <a:rPr sz="2000" spc="-10" dirty="0">
                <a:cs typeface="Calibri" panose="020F0502020204030204" pitchFamily="34" charset="0"/>
              </a:rPr>
              <a:t>scale</a:t>
            </a:r>
            <a:r>
              <a:rPr sz="2000" spc="-5" dirty="0">
                <a:cs typeface="Calibri" panose="020F0502020204030204" pitchFamily="34" charset="0"/>
              </a:rPr>
              <a:t> </a:t>
            </a:r>
            <a:r>
              <a:rPr sz="2000" dirty="0">
                <a:cs typeface="Calibri" panose="020F0502020204030204" pitchFamily="34" charset="0"/>
              </a:rPr>
              <a:t>and</a:t>
            </a:r>
            <a:r>
              <a:rPr sz="2000" spc="35" dirty="0">
                <a:cs typeface="Calibri" panose="020F0502020204030204" pitchFamily="34" charset="0"/>
              </a:rPr>
              <a:t> </a:t>
            </a:r>
            <a:r>
              <a:rPr sz="2000" spc="-20" dirty="0">
                <a:cs typeface="Calibri" panose="020F0502020204030204" pitchFamily="34" charset="0"/>
              </a:rPr>
              <a:t>offer</a:t>
            </a:r>
            <a:r>
              <a:rPr sz="2000" spc="5" dirty="0">
                <a:cs typeface="Calibri" panose="020F0502020204030204" pitchFamily="34" charset="0"/>
              </a:rPr>
              <a:t> </a:t>
            </a:r>
            <a:r>
              <a:rPr sz="2000" spc="-10" dirty="0">
                <a:cs typeface="Calibri" panose="020F0502020204030204" pitchFamily="34" charset="0"/>
              </a:rPr>
              <a:t>them</a:t>
            </a:r>
            <a:r>
              <a:rPr sz="2000" spc="55" dirty="0">
                <a:cs typeface="Calibri" panose="020F0502020204030204" pitchFamily="34" charset="0"/>
              </a:rPr>
              <a:t> </a:t>
            </a:r>
            <a:r>
              <a:rPr sz="2000" dirty="0">
                <a:cs typeface="Calibri" panose="020F0502020204030204" pitchFamily="34" charset="0"/>
              </a:rPr>
              <a:t>a</a:t>
            </a:r>
            <a:r>
              <a:rPr sz="2000" spc="5" dirty="0">
                <a:cs typeface="Calibri" panose="020F0502020204030204" pitchFamily="34" charset="0"/>
              </a:rPr>
              <a:t> </a:t>
            </a:r>
            <a:r>
              <a:rPr sz="2000" spc="-10" dirty="0">
                <a:cs typeface="Calibri" panose="020F0502020204030204" pitchFamily="34" charset="0"/>
              </a:rPr>
              <a:t>full-line</a:t>
            </a:r>
            <a:r>
              <a:rPr sz="2000" spc="25" dirty="0">
                <a:cs typeface="Calibri" panose="020F0502020204030204" pitchFamily="34" charset="0"/>
              </a:rPr>
              <a:t> </a:t>
            </a:r>
            <a:r>
              <a:rPr sz="2000" spc="-20" dirty="0">
                <a:cs typeface="Calibri" panose="020F0502020204030204" pitchFamily="34" charset="0"/>
              </a:rPr>
              <a:t>range</a:t>
            </a:r>
            <a:r>
              <a:rPr sz="2000" spc="65" dirty="0">
                <a:cs typeface="Calibri" panose="020F0502020204030204" pitchFamily="34" charset="0"/>
              </a:rPr>
              <a:t> </a:t>
            </a:r>
            <a:r>
              <a:rPr sz="2000" spc="5" dirty="0">
                <a:cs typeface="Calibri" panose="020F0502020204030204" pitchFamily="34" charset="0"/>
              </a:rPr>
              <a:t>of </a:t>
            </a:r>
            <a:r>
              <a:rPr sz="2000" spc="-5" dirty="0">
                <a:cs typeface="Calibri" panose="020F0502020204030204" pitchFamily="34" charset="0"/>
              </a:rPr>
              <a:t>chemical </a:t>
            </a:r>
            <a:r>
              <a:rPr sz="2000" spc="-390" dirty="0">
                <a:cs typeface="Calibri" panose="020F0502020204030204" pitchFamily="34" charset="0"/>
              </a:rPr>
              <a:t> </a:t>
            </a:r>
            <a:r>
              <a:rPr sz="2000" spc="-10" dirty="0">
                <a:cs typeface="Calibri" panose="020F0502020204030204" pitchFamily="34" charset="0"/>
              </a:rPr>
              <a:t>products </a:t>
            </a:r>
            <a:r>
              <a:rPr sz="2000" spc="-5" dirty="0">
                <a:cs typeface="Calibri" panose="020F0502020204030204" pitchFamily="34" charset="0"/>
              </a:rPr>
              <a:t>and</a:t>
            </a:r>
            <a:r>
              <a:rPr sz="2000" spc="35" dirty="0">
                <a:cs typeface="Calibri" panose="020F0502020204030204" pitchFamily="34" charset="0"/>
              </a:rPr>
              <a:t> </a:t>
            </a:r>
            <a:r>
              <a:rPr sz="2000" spc="-10" dirty="0">
                <a:cs typeface="Calibri" panose="020F0502020204030204" pitchFamily="34" charset="0"/>
              </a:rPr>
              <a:t>value-added</a:t>
            </a:r>
            <a:r>
              <a:rPr sz="2000" spc="60" dirty="0">
                <a:cs typeface="Calibri" panose="020F0502020204030204" pitchFamily="34" charset="0"/>
              </a:rPr>
              <a:t> </a:t>
            </a:r>
            <a:r>
              <a:rPr sz="2000" spc="-5" dirty="0">
                <a:cs typeface="Calibri" panose="020F0502020204030204" pitchFamily="34" charset="0"/>
              </a:rPr>
              <a:t>services.</a:t>
            </a:r>
            <a:endParaRPr sz="2000" dirty="0">
              <a:cs typeface="Calibri" panose="020F0502020204030204" pitchFamily="34" charset="0"/>
            </a:endParaRPr>
          </a:p>
          <a:p>
            <a:pPr marL="342900" indent="-342900" algn="just">
              <a:spcBef>
                <a:spcPts val="10"/>
              </a:spcBef>
              <a:buClr>
                <a:srgbClr val="1F477B"/>
              </a:buClr>
              <a:buFont typeface="Arial" panose="020B0604020202020204" pitchFamily="34" charset="0"/>
              <a:buChar char="•"/>
            </a:pPr>
            <a:endParaRPr sz="2000" dirty="0">
              <a:cs typeface="Calibri" panose="020F0502020204030204" pitchFamily="34" charset="0"/>
            </a:endParaRPr>
          </a:p>
          <a:p>
            <a:pPr marL="354965" indent="-342900" algn="just">
              <a:buFont typeface="Arial" panose="020B0604020202020204" pitchFamily="34" charset="0"/>
              <a:buChar char="•"/>
              <a:tabLst>
                <a:tab pos="299085" algn="l"/>
                <a:tab pos="299720" algn="l"/>
              </a:tabLst>
            </a:pPr>
            <a:r>
              <a:rPr sz="2000" spc="-5" dirty="0">
                <a:cs typeface="Calibri" panose="020F0502020204030204" pitchFamily="34" charset="0"/>
              </a:rPr>
              <a:t>Our</a:t>
            </a:r>
            <a:r>
              <a:rPr sz="2000" spc="5" dirty="0">
                <a:cs typeface="Calibri" panose="020F0502020204030204" pitchFamily="34" charset="0"/>
              </a:rPr>
              <a:t> </a:t>
            </a:r>
            <a:r>
              <a:rPr sz="2000" spc="-15" dirty="0">
                <a:cs typeface="Calibri" panose="020F0502020204030204" pitchFamily="34" charset="0"/>
              </a:rPr>
              <a:t>customers</a:t>
            </a:r>
            <a:r>
              <a:rPr sz="2000" spc="-25" dirty="0">
                <a:cs typeface="Calibri" panose="020F0502020204030204" pitchFamily="34" charset="0"/>
              </a:rPr>
              <a:t> </a:t>
            </a:r>
            <a:r>
              <a:rPr sz="2000" spc="-5" dirty="0">
                <a:cs typeface="Calibri" panose="020F0502020204030204" pitchFamily="34" charset="0"/>
              </a:rPr>
              <a:t>and</a:t>
            </a:r>
            <a:r>
              <a:rPr sz="2000" spc="45" dirty="0">
                <a:cs typeface="Calibri" panose="020F0502020204030204" pitchFamily="34" charset="0"/>
              </a:rPr>
              <a:t> </a:t>
            </a:r>
            <a:r>
              <a:rPr sz="2000" spc="-10" dirty="0">
                <a:cs typeface="Calibri" panose="020F0502020204030204" pitchFamily="34" charset="0"/>
              </a:rPr>
              <a:t>principals</a:t>
            </a:r>
            <a:r>
              <a:rPr sz="2000" spc="-25" dirty="0">
                <a:cs typeface="Calibri" panose="020F0502020204030204" pitchFamily="34" charset="0"/>
              </a:rPr>
              <a:t> </a:t>
            </a:r>
            <a:r>
              <a:rPr sz="2000" dirty="0">
                <a:cs typeface="Calibri" panose="020F0502020204030204" pitchFamily="34" charset="0"/>
              </a:rPr>
              <a:t>/</a:t>
            </a:r>
            <a:r>
              <a:rPr sz="2000" spc="35" dirty="0">
                <a:cs typeface="Calibri" panose="020F0502020204030204" pitchFamily="34" charset="0"/>
              </a:rPr>
              <a:t> </a:t>
            </a:r>
            <a:r>
              <a:rPr sz="2000" spc="-15" dirty="0">
                <a:cs typeface="Calibri" panose="020F0502020204030204" pitchFamily="34" charset="0"/>
              </a:rPr>
              <a:t>producers</a:t>
            </a:r>
            <a:r>
              <a:rPr sz="2000" dirty="0">
                <a:cs typeface="Calibri" panose="020F0502020204030204" pitchFamily="34" charset="0"/>
              </a:rPr>
              <a:t> </a:t>
            </a:r>
            <a:r>
              <a:rPr sz="2000" spc="-5" dirty="0">
                <a:cs typeface="Calibri" panose="020F0502020204030204" pitchFamily="34" charset="0"/>
              </a:rPr>
              <a:t>know</a:t>
            </a:r>
            <a:r>
              <a:rPr sz="2000" spc="15" dirty="0">
                <a:cs typeface="Calibri" panose="020F0502020204030204" pitchFamily="34" charset="0"/>
              </a:rPr>
              <a:t> </a:t>
            </a:r>
            <a:r>
              <a:rPr sz="2000" spc="-10" dirty="0">
                <a:cs typeface="Calibri" panose="020F0502020204030204" pitchFamily="34" charset="0"/>
              </a:rPr>
              <a:t>us</a:t>
            </a:r>
            <a:r>
              <a:rPr sz="2000" spc="25" dirty="0">
                <a:cs typeface="Calibri" panose="020F0502020204030204" pitchFamily="34" charset="0"/>
              </a:rPr>
              <a:t> </a:t>
            </a:r>
            <a:r>
              <a:rPr sz="2000" dirty="0">
                <a:cs typeface="Calibri" panose="020F0502020204030204" pitchFamily="34" charset="0"/>
              </a:rPr>
              <a:t>as</a:t>
            </a:r>
            <a:r>
              <a:rPr sz="2000" spc="45" dirty="0">
                <a:cs typeface="Calibri" panose="020F0502020204030204" pitchFamily="34" charset="0"/>
              </a:rPr>
              <a:t> </a:t>
            </a:r>
            <a:r>
              <a:rPr sz="2000" b="1" spc="-5" dirty="0">
                <a:cs typeface="Calibri" panose="020F0502020204030204" pitchFamily="34" charset="0"/>
              </a:rPr>
              <a:t>a</a:t>
            </a:r>
            <a:r>
              <a:rPr sz="2000" b="1" spc="10" dirty="0">
                <a:cs typeface="Calibri" panose="020F0502020204030204" pitchFamily="34" charset="0"/>
              </a:rPr>
              <a:t> </a:t>
            </a:r>
            <a:r>
              <a:rPr sz="2000" b="1" spc="-10" dirty="0">
                <a:cs typeface="Calibri" panose="020F0502020204030204" pitchFamily="34" charset="0"/>
              </a:rPr>
              <a:t>pro-active company</a:t>
            </a:r>
            <a:r>
              <a:rPr sz="2000" b="1" spc="-20" dirty="0">
                <a:cs typeface="Calibri" panose="020F0502020204030204" pitchFamily="34" charset="0"/>
              </a:rPr>
              <a:t> </a:t>
            </a:r>
            <a:r>
              <a:rPr sz="2000" b="1" spc="-10" dirty="0">
                <a:cs typeface="Calibri" panose="020F0502020204030204" pitchFamily="34" charset="0"/>
              </a:rPr>
              <a:t>with</a:t>
            </a:r>
            <a:r>
              <a:rPr sz="2000" b="1" spc="-20" dirty="0">
                <a:cs typeface="Calibri" panose="020F0502020204030204" pitchFamily="34" charset="0"/>
              </a:rPr>
              <a:t> </a:t>
            </a:r>
            <a:r>
              <a:rPr sz="2000" b="1" dirty="0">
                <a:cs typeface="Calibri" panose="020F0502020204030204" pitchFamily="34" charset="0"/>
              </a:rPr>
              <a:t>short</a:t>
            </a:r>
            <a:r>
              <a:rPr sz="2000" b="1" spc="-30" dirty="0">
                <a:cs typeface="Calibri" panose="020F0502020204030204" pitchFamily="34" charset="0"/>
              </a:rPr>
              <a:t> </a:t>
            </a:r>
            <a:r>
              <a:rPr sz="2000" b="1" spc="-10" dirty="0">
                <a:cs typeface="Calibri" panose="020F0502020204030204" pitchFamily="34" charset="0"/>
              </a:rPr>
              <a:t>lines</a:t>
            </a:r>
            <a:r>
              <a:rPr sz="2000" b="1" spc="35" dirty="0">
                <a:cs typeface="Calibri" panose="020F0502020204030204" pitchFamily="34" charset="0"/>
              </a:rPr>
              <a:t> </a:t>
            </a:r>
            <a:r>
              <a:rPr sz="2000" b="1" dirty="0">
                <a:cs typeface="Calibri" panose="020F0502020204030204" pitchFamily="34" charset="0"/>
              </a:rPr>
              <a:t>of</a:t>
            </a:r>
            <a:r>
              <a:rPr lang="en-GB" sz="2000" dirty="0">
                <a:cs typeface="Calibri" panose="020F0502020204030204" pitchFamily="34" charset="0"/>
              </a:rPr>
              <a:t> </a:t>
            </a:r>
            <a:r>
              <a:rPr sz="2000" b="1" spc="-10" dirty="0">
                <a:cs typeface="Calibri" panose="020F0502020204030204" pitchFamily="34" charset="0"/>
              </a:rPr>
              <a:t>communication</a:t>
            </a:r>
            <a:r>
              <a:rPr sz="2000" b="1" spc="-110" dirty="0">
                <a:cs typeface="Calibri" panose="020F0502020204030204" pitchFamily="34" charset="0"/>
              </a:rPr>
              <a:t> </a:t>
            </a:r>
            <a:r>
              <a:rPr sz="2000" b="1" spc="-5" dirty="0">
                <a:cs typeface="Calibri" panose="020F0502020204030204" pitchFamily="34" charset="0"/>
              </a:rPr>
              <a:t>and</a:t>
            </a:r>
            <a:r>
              <a:rPr sz="2000" b="1" spc="-10" dirty="0">
                <a:cs typeface="Calibri" panose="020F0502020204030204" pitchFamily="34" charset="0"/>
              </a:rPr>
              <a:t> </a:t>
            </a:r>
            <a:r>
              <a:rPr sz="2000" b="1" spc="-5" dirty="0">
                <a:cs typeface="Calibri" panose="020F0502020204030204" pitchFamily="34" charset="0"/>
              </a:rPr>
              <a:t>quick</a:t>
            </a:r>
            <a:r>
              <a:rPr sz="2000" b="1" spc="-15" dirty="0">
                <a:cs typeface="Calibri" panose="020F0502020204030204" pitchFamily="34" charset="0"/>
              </a:rPr>
              <a:t> </a:t>
            </a:r>
            <a:r>
              <a:rPr sz="2000" b="1" spc="-5" dirty="0">
                <a:cs typeface="Calibri" panose="020F0502020204030204" pitchFamily="34" charset="0"/>
              </a:rPr>
              <a:t>decisions.</a:t>
            </a:r>
            <a:endParaRPr sz="2000" dirty="0">
              <a:cs typeface="Calibri" panose="020F0502020204030204" pitchFamily="34" charset="0"/>
            </a:endParaRPr>
          </a:p>
          <a:p>
            <a:pPr marL="342900" indent="-342900" algn="just">
              <a:spcBef>
                <a:spcPts val="45"/>
              </a:spcBef>
              <a:buFont typeface="Arial" panose="020B0604020202020204" pitchFamily="34" charset="0"/>
              <a:buChar char="•"/>
            </a:pPr>
            <a:endParaRPr sz="2000" dirty="0">
              <a:cs typeface="Calibri" panose="020F0502020204030204" pitchFamily="34" charset="0"/>
            </a:endParaRPr>
          </a:p>
        </p:txBody>
      </p:sp>
      <p:grpSp>
        <p:nvGrpSpPr>
          <p:cNvPr id="4" name="object 4"/>
          <p:cNvGrpSpPr/>
          <p:nvPr/>
        </p:nvGrpSpPr>
        <p:grpSpPr>
          <a:xfrm>
            <a:off x="0" y="6781800"/>
            <a:ext cx="12192000" cy="112395"/>
            <a:chOff x="0" y="6745222"/>
            <a:chExt cx="12192000" cy="112395"/>
          </a:xfrm>
        </p:grpSpPr>
        <p:sp>
          <p:nvSpPr>
            <p:cNvPr id="5" name="object 5"/>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6" name="object 6"/>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7" name="object 7"/>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pic>
        <p:nvPicPr>
          <p:cNvPr id="8" name="object 8"/>
          <p:cNvPicPr/>
          <p:nvPr/>
        </p:nvPicPr>
        <p:blipFill>
          <a:blip r:embed="rId2" cstate="print"/>
          <a:stretch>
            <a:fillRect/>
          </a:stretch>
        </p:blipFill>
        <p:spPr>
          <a:xfrm>
            <a:off x="76200" y="6068486"/>
            <a:ext cx="2420112" cy="539496"/>
          </a:xfrm>
          <a:prstGeom prst="rect">
            <a:avLst/>
          </a:prstGeom>
        </p:spPr>
      </p:pic>
      <p:sp>
        <p:nvSpPr>
          <p:cNvPr id="10" name="Rectangle 9"/>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object 8"/>
          <p:cNvPicPr/>
          <p:nvPr/>
        </p:nvPicPr>
        <p:blipFill>
          <a:blip r:embed="rId3" cstate="print"/>
          <a:stretch>
            <a:fillRect/>
          </a:stretch>
        </p:blipFill>
        <p:spPr>
          <a:xfrm>
            <a:off x="31242" y="6340318"/>
            <a:ext cx="1582419" cy="307041"/>
          </a:xfrm>
          <a:prstGeom prst="rect">
            <a:avLst/>
          </a:prstGeom>
        </p:spPr>
      </p:pic>
      <p:sp>
        <p:nvSpPr>
          <p:cNvPr id="46" name="Rectangle 45"/>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bject 2"/>
          <p:cNvSpPr/>
          <p:nvPr/>
        </p:nvSpPr>
        <p:spPr>
          <a:xfrm>
            <a:off x="2971800" y="6612635"/>
            <a:ext cx="0" cy="109855"/>
          </a:xfrm>
          <a:custGeom>
            <a:avLst/>
            <a:gdLst/>
            <a:ahLst/>
            <a:cxnLst/>
            <a:rect l="l" t="t" r="r" b="b"/>
            <a:pathLst>
              <a:path h="109854">
                <a:moveTo>
                  <a:pt x="0" y="0"/>
                </a:moveTo>
                <a:lnTo>
                  <a:pt x="0" y="109435"/>
                </a:lnTo>
              </a:path>
            </a:pathLst>
          </a:custGeom>
          <a:ln w="9144">
            <a:solidFill>
              <a:srgbClr val="6E2E9F"/>
            </a:solidFill>
          </a:ln>
        </p:spPr>
        <p:txBody>
          <a:bodyPr wrap="square" lIns="0" tIns="0" rIns="0" bIns="0" rtlCol="0"/>
          <a:lstStyle/>
          <a:p>
            <a:endParaRPr/>
          </a:p>
        </p:txBody>
      </p:sp>
      <p:sp>
        <p:nvSpPr>
          <p:cNvPr id="3" name="object 3"/>
          <p:cNvSpPr/>
          <p:nvPr/>
        </p:nvSpPr>
        <p:spPr>
          <a:xfrm>
            <a:off x="2971800" y="5562600"/>
            <a:ext cx="0" cy="167640"/>
          </a:xfrm>
          <a:custGeom>
            <a:avLst/>
            <a:gdLst/>
            <a:ahLst/>
            <a:cxnLst/>
            <a:rect l="l" t="t" r="r" b="b"/>
            <a:pathLst>
              <a:path h="167639">
                <a:moveTo>
                  <a:pt x="0" y="0"/>
                </a:moveTo>
                <a:lnTo>
                  <a:pt x="0" y="167640"/>
                </a:lnTo>
              </a:path>
            </a:pathLst>
          </a:custGeom>
          <a:ln w="9144">
            <a:solidFill>
              <a:srgbClr val="6E2E9F"/>
            </a:solidFill>
          </a:ln>
        </p:spPr>
        <p:txBody>
          <a:bodyPr wrap="square" lIns="0" tIns="0" rIns="0" bIns="0" rtlCol="0"/>
          <a:lstStyle/>
          <a:p>
            <a:endParaRPr/>
          </a:p>
        </p:txBody>
      </p:sp>
      <p:sp>
        <p:nvSpPr>
          <p:cNvPr id="4" name="object 4"/>
          <p:cNvSpPr/>
          <p:nvPr/>
        </p:nvSpPr>
        <p:spPr>
          <a:xfrm>
            <a:off x="2971800" y="1274446"/>
            <a:ext cx="0" cy="3983354"/>
          </a:xfrm>
          <a:custGeom>
            <a:avLst/>
            <a:gdLst/>
            <a:ahLst/>
            <a:cxnLst/>
            <a:rect l="l" t="t" r="r" b="b"/>
            <a:pathLst>
              <a:path h="3983354">
                <a:moveTo>
                  <a:pt x="0" y="0"/>
                </a:moveTo>
                <a:lnTo>
                  <a:pt x="0" y="3983228"/>
                </a:lnTo>
              </a:path>
            </a:pathLst>
          </a:custGeom>
          <a:ln w="9144">
            <a:solidFill>
              <a:srgbClr val="6E2E9F"/>
            </a:solidFill>
          </a:ln>
        </p:spPr>
        <p:txBody>
          <a:bodyPr wrap="square" lIns="0" tIns="0" rIns="0" bIns="0" rtlCol="0"/>
          <a:lstStyle/>
          <a:p>
            <a:endParaRPr/>
          </a:p>
        </p:txBody>
      </p:sp>
      <p:sp>
        <p:nvSpPr>
          <p:cNvPr id="5" name="object 5"/>
          <p:cNvSpPr/>
          <p:nvPr/>
        </p:nvSpPr>
        <p:spPr>
          <a:xfrm>
            <a:off x="5944870" y="1254252"/>
            <a:ext cx="0" cy="1851660"/>
          </a:xfrm>
          <a:custGeom>
            <a:avLst/>
            <a:gdLst/>
            <a:ahLst/>
            <a:cxnLst/>
            <a:rect l="l" t="t" r="r" b="b"/>
            <a:pathLst>
              <a:path h="1851660">
                <a:moveTo>
                  <a:pt x="0" y="0"/>
                </a:moveTo>
                <a:lnTo>
                  <a:pt x="0" y="1851406"/>
                </a:lnTo>
              </a:path>
            </a:pathLst>
          </a:custGeom>
          <a:ln w="9144">
            <a:solidFill>
              <a:srgbClr val="6E2E9F"/>
            </a:solidFill>
          </a:ln>
        </p:spPr>
        <p:txBody>
          <a:bodyPr wrap="square" lIns="0" tIns="0" rIns="0" bIns="0" rtlCol="0"/>
          <a:lstStyle/>
          <a:p>
            <a:endParaRPr/>
          </a:p>
        </p:txBody>
      </p:sp>
      <p:grpSp>
        <p:nvGrpSpPr>
          <p:cNvPr id="6" name="object 6"/>
          <p:cNvGrpSpPr/>
          <p:nvPr/>
        </p:nvGrpSpPr>
        <p:grpSpPr>
          <a:xfrm>
            <a:off x="5971413" y="1200721"/>
            <a:ext cx="3992879" cy="5410835"/>
            <a:chOff x="5971413" y="1200721"/>
            <a:chExt cx="3992879" cy="5410835"/>
          </a:xfrm>
        </p:grpSpPr>
        <p:sp>
          <p:nvSpPr>
            <p:cNvPr id="7" name="object 7"/>
            <p:cNvSpPr/>
            <p:nvPr/>
          </p:nvSpPr>
          <p:spPr>
            <a:xfrm>
              <a:off x="9959340" y="1205483"/>
              <a:ext cx="0" cy="5401310"/>
            </a:xfrm>
            <a:custGeom>
              <a:avLst/>
              <a:gdLst/>
              <a:ahLst/>
              <a:cxnLst/>
              <a:rect l="l" t="t" r="r" b="b"/>
              <a:pathLst>
                <a:path h="5401309">
                  <a:moveTo>
                    <a:pt x="0" y="0"/>
                  </a:moveTo>
                  <a:lnTo>
                    <a:pt x="0" y="5401017"/>
                  </a:lnTo>
                </a:path>
              </a:pathLst>
            </a:custGeom>
            <a:ln w="9144">
              <a:solidFill>
                <a:srgbClr val="6E2E9F"/>
              </a:solidFill>
            </a:ln>
          </p:spPr>
          <p:txBody>
            <a:bodyPr wrap="square" lIns="0" tIns="0" rIns="0" bIns="0" rtlCol="0"/>
            <a:lstStyle/>
            <a:p>
              <a:endParaRPr/>
            </a:p>
          </p:txBody>
        </p:sp>
        <p:sp>
          <p:nvSpPr>
            <p:cNvPr id="8" name="object 8"/>
            <p:cNvSpPr/>
            <p:nvPr/>
          </p:nvSpPr>
          <p:spPr>
            <a:xfrm>
              <a:off x="5971413" y="1310639"/>
              <a:ext cx="3958590" cy="76200"/>
            </a:xfrm>
            <a:custGeom>
              <a:avLst/>
              <a:gdLst/>
              <a:ahLst/>
              <a:cxnLst/>
              <a:rect l="l" t="t" r="r" b="b"/>
              <a:pathLst>
                <a:path w="3958590" h="76200">
                  <a:moveTo>
                    <a:pt x="3882390" y="0"/>
                  </a:moveTo>
                  <a:lnTo>
                    <a:pt x="3882390" y="31750"/>
                  </a:lnTo>
                  <a:lnTo>
                    <a:pt x="76200" y="31750"/>
                  </a:lnTo>
                  <a:lnTo>
                    <a:pt x="76200" y="0"/>
                  </a:lnTo>
                  <a:lnTo>
                    <a:pt x="0" y="38100"/>
                  </a:lnTo>
                  <a:lnTo>
                    <a:pt x="76200" y="76200"/>
                  </a:lnTo>
                  <a:lnTo>
                    <a:pt x="76200" y="44450"/>
                  </a:lnTo>
                  <a:lnTo>
                    <a:pt x="3882390" y="44450"/>
                  </a:lnTo>
                  <a:lnTo>
                    <a:pt x="3882390" y="76200"/>
                  </a:lnTo>
                  <a:lnTo>
                    <a:pt x="3958590" y="38100"/>
                  </a:lnTo>
                  <a:lnTo>
                    <a:pt x="3882390" y="0"/>
                  </a:lnTo>
                  <a:close/>
                </a:path>
              </a:pathLst>
            </a:custGeom>
            <a:solidFill>
              <a:srgbClr val="5B9BD3"/>
            </a:solidFill>
          </p:spPr>
          <p:txBody>
            <a:bodyPr wrap="square" lIns="0" tIns="0" rIns="0" bIns="0" rtlCol="0"/>
            <a:lstStyle/>
            <a:p>
              <a:endParaRPr/>
            </a:p>
          </p:txBody>
        </p:sp>
      </p:grpSp>
      <p:sp>
        <p:nvSpPr>
          <p:cNvPr id="9" name="object 9"/>
          <p:cNvSpPr txBox="1">
            <a:spLocks noGrp="1"/>
          </p:cNvSpPr>
          <p:nvPr>
            <p:ph type="title"/>
          </p:nvPr>
        </p:nvSpPr>
        <p:spPr>
          <a:xfrm>
            <a:off x="3329495" y="149524"/>
            <a:ext cx="5283835" cy="453390"/>
          </a:xfrm>
          <a:prstGeom prst="rect">
            <a:avLst/>
          </a:prstGeom>
        </p:spPr>
        <p:txBody>
          <a:bodyPr vert="horz" wrap="square" lIns="0" tIns="13335" rIns="0" bIns="0" rtlCol="0">
            <a:spAutoFit/>
          </a:bodyPr>
          <a:lstStyle/>
          <a:p>
            <a:pPr marL="12700">
              <a:lnSpc>
                <a:spcPct val="100000"/>
              </a:lnSpc>
              <a:spcBef>
                <a:spcPts val="105"/>
              </a:spcBef>
            </a:pPr>
            <a:r>
              <a:rPr sz="2800" b="0" i="0" spc="-5" dirty="0">
                <a:solidFill>
                  <a:schemeClr val="bg1"/>
                </a:solidFill>
                <a:latin typeface="Calisto MT" panose="02040603050505030304" pitchFamily="18" charset="0"/>
                <a:cs typeface="Times New Roman" panose="02020603050405020304" pitchFamily="18" charset="0"/>
              </a:rPr>
              <a:t>Bloomchemag</a:t>
            </a:r>
            <a:r>
              <a:rPr sz="2800" b="0" i="0" spc="-45" dirty="0">
                <a:solidFill>
                  <a:schemeClr val="bg1"/>
                </a:solidFill>
                <a:latin typeface="Calisto MT" panose="02040603050505030304" pitchFamily="18" charset="0"/>
                <a:cs typeface="Times New Roman" panose="02020603050405020304" pitchFamily="18" charset="0"/>
              </a:rPr>
              <a:t> </a:t>
            </a:r>
            <a:r>
              <a:rPr sz="2800" b="0" i="0" spc="-5" dirty="0">
                <a:solidFill>
                  <a:schemeClr val="bg1"/>
                </a:solidFill>
                <a:latin typeface="Calisto MT" panose="02040603050505030304" pitchFamily="18" charset="0"/>
                <a:cs typeface="Times New Roman" panose="02020603050405020304" pitchFamily="18" charset="0"/>
              </a:rPr>
              <a:t>Business</a:t>
            </a:r>
            <a:r>
              <a:rPr sz="2800" b="0" i="0" spc="-10" dirty="0">
                <a:solidFill>
                  <a:schemeClr val="bg1"/>
                </a:solidFill>
                <a:latin typeface="Calisto MT" panose="02040603050505030304" pitchFamily="18" charset="0"/>
                <a:cs typeface="Times New Roman" panose="02020603050405020304" pitchFamily="18" charset="0"/>
              </a:rPr>
              <a:t> </a:t>
            </a:r>
            <a:r>
              <a:rPr sz="2800" b="0" i="0" spc="5" dirty="0">
                <a:solidFill>
                  <a:schemeClr val="bg1"/>
                </a:solidFill>
                <a:latin typeface="Calisto MT" panose="02040603050505030304" pitchFamily="18" charset="0"/>
                <a:cs typeface="Times New Roman" panose="02020603050405020304" pitchFamily="18" charset="0"/>
              </a:rPr>
              <a:t>Model</a:t>
            </a:r>
            <a:endParaRPr sz="2800" b="0" dirty="0">
              <a:solidFill>
                <a:schemeClr val="bg1"/>
              </a:solidFill>
              <a:latin typeface="Calisto MT" panose="02040603050505030304" pitchFamily="18" charset="0"/>
              <a:cs typeface="Times New Roman" panose="02020603050405020304" pitchFamily="18" charset="0"/>
            </a:endParaRPr>
          </a:p>
        </p:txBody>
      </p:sp>
      <p:grpSp>
        <p:nvGrpSpPr>
          <p:cNvPr id="10" name="object 10"/>
          <p:cNvGrpSpPr/>
          <p:nvPr/>
        </p:nvGrpSpPr>
        <p:grpSpPr>
          <a:xfrm>
            <a:off x="0" y="6745222"/>
            <a:ext cx="12192000" cy="112395"/>
            <a:chOff x="0" y="6745222"/>
            <a:chExt cx="12192000" cy="112395"/>
          </a:xfrm>
        </p:grpSpPr>
        <p:sp>
          <p:nvSpPr>
            <p:cNvPr id="11" name="object 11"/>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12" name="object 12"/>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3" name="object 13"/>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15" name="object 15"/>
          <p:cNvSpPr/>
          <p:nvPr/>
        </p:nvSpPr>
        <p:spPr>
          <a:xfrm>
            <a:off x="5945123" y="4061459"/>
            <a:ext cx="0" cy="2593975"/>
          </a:xfrm>
          <a:custGeom>
            <a:avLst/>
            <a:gdLst/>
            <a:ahLst/>
            <a:cxnLst/>
            <a:rect l="l" t="t" r="r" b="b"/>
            <a:pathLst>
              <a:path h="2593975">
                <a:moveTo>
                  <a:pt x="0" y="0"/>
                </a:moveTo>
                <a:lnTo>
                  <a:pt x="0" y="2593682"/>
                </a:lnTo>
              </a:path>
            </a:pathLst>
          </a:custGeom>
          <a:ln w="9144">
            <a:solidFill>
              <a:srgbClr val="6E2E9F"/>
            </a:solidFill>
          </a:ln>
        </p:spPr>
        <p:txBody>
          <a:bodyPr wrap="square" lIns="0" tIns="0" rIns="0" bIns="0" rtlCol="0"/>
          <a:lstStyle/>
          <a:p>
            <a:endParaRPr/>
          </a:p>
        </p:txBody>
      </p:sp>
      <p:sp>
        <p:nvSpPr>
          <p:cNvPr id="16" name="object 16"/>
          <p:cNvSpPr/>
          <p:nvPr/>
        </p:nvSpPr>
        <p:spPr>
          <a:xfrm>
            <a:off x="5945123" y="3567684"/>
            <a:ext cx="0" cy="188595"/>
          </a:xfrm>
          <a:custGeom>
            <a:avLst/>
            <a:gdLst/>
            <a:ahLst/>
            <a:cxnLst/>
            <a:rect l="l" t="t" r="r" b="b"/>
            <a:pathLst>
              <a:path h="188595">
                <a:moveTo>
                  <a:pt x="0" y="0"/>
                </a:moveTo>
                <a:lnTo>
                  <a:pt x="0" y="188467"/>
                </a:lnTo>
              </a:path>
            </a:pathLst>
          </a:custGeom>
          <a:ln w="9144">
            <a:solidFill>
              <a:srgbClr val="6E2E9F"/>
            </a:solidFill>
          </a:ln>
        </p:spPr>
        <p:txBody>
          <a:bodyPr wrap="square" lIns="0" tIns="0" rIns="0" bIns="0" rtlCol="0"/>
          <a:lstStyle/>
          <a:p>
            <a:endParaRPr/>
          </a:p>
        </p:txBody>
      </p:sp>
      <p:sp>
        <p:nvSpPr>
          <p:cNvPr id="17" name="object 17"/>
          <p:cNvSpPr txBox="1"/>
          <p:nvPr/>
        </p:nvSpPr>
        <p:spPr>
          <a:xfrm>
            <a:off x="-8630" y="3283161"/>
            <a:ext cx="1300727" cy="524548"/>
          </a:xfrm>
          <a:prstGeom prst="rect">
            <a:avLst/>
          </a:prstGeom>
          <a:ln w="9143">
            <a:solidFill>
              <a:srgbClr val="5B9BD3"/>
            </a:solidFill>
          </a:ln>
        </p:spPr>
        <p:txBody>
          <a:bodyPr vert="horz" wrap="square" lIns="0" tIns="34925" rIns="0" bIns="0" rtlCol="0">
            <a:spAutoFit/>
          </a:bodyPr>
          <a:lstStyle/>
          <a:p>
            <a:pPr marR="18415" algn="ctr">
              <a:lnSpc>
                <a:spcPct val="100000"/>
              </a:lnSpc>
              <a:spcBef>
                <a:spcPts val="275"/>
              </a:spcBef>
            </a:pPr>
            <a:r>
              <a:rPr lang="en-IN" sz="1600" b="1" spc="5" dirty="0">
                <a:latin typeface="Calisto MT" panose="02040603050505030304" pitchFamily="18" charset="0"/>
                <a:cs typeface="Arial"/>
              </a:rPr>
              <a:t>I</a:t>
            </a:r>
            <a:r>
              <a:rPr lang="en-IN" sz="1600" b="1" spc="-5" dirty="0">
                <a:latin typeface="Calisto MT" panose="02040603050505030304" pitchFamily="18" charset="0"/>
                <a:cs typeface="Arial"/>
              </a:rPr>
              <a:t>nd</a:t>
            </a:r>
            <a:r>
              <a:rPr lang="en-IN" sz="1600" b="1" spc="5" dirty="0">
                <a:latin typeface="Calisto MT" panose="02040603050505030304" pitchFamily="18" charset="0"/>
                <a:cs typeface="Arial"/>
              </a:rPr>
              <a:t>ia</a:t>
            </a:r>
            <a:r>
              <a:rPr lang="en-IN" sz="1600" b="1" spc="-185" dirty="0">
                <a:latin typeface="Calisto MT" panose="02040603050505030304" pitchFamily="18" charset="0"/>
                <a:cs typeface="Arial"/>
              </a:rPr>
              <a:t> </a:t>
            </a:r>
            <a:endParaRPr lang="en-IN" sz="1600" dirty="0">
              <a:latin typeface="Calisto MT" panose="02040603050505030304" pitchFamily="18" charset="0"/>
              <a:cs typeface="Arial"/>
            </a:endParaRPr>
          </a:p>
          <a:p>
            <a:pPr marL="1905" algn="ctr">
              <a:lnSpc>
                <a:spcPct val="100000"/>
              </a:lnSpc>
            </a:pPr>
            <a:r>
              <a:rPr lang="en-GB" sz="1600" b="1" dirty="0">
                <a:latin typeface="Calisto MT" panose="02040603050505030304" pitchFamily="18" charset="0"/>
                <a:cs typeface="Arial"/>
              </a:rPr>
              <a:t>30</a:t>
            </a:r>
            <a:r>
              <a:rPr sz="1600" b="1" dirty="0">
                <a:latin typeface="Calisto MT" panose="02040603050505030304" pitchFamily="18" charset="0"/>
                <a:cs typeface="Arial"/>
              </a:rPr>
              <a:t>%</a:t>
            </a:r>
            <a:endParaRPr sz="1600" dirty="0">
              <a:latin typeface="Calisto MT" panose="02040603050505030304" pitchFamily="18" charset="0"/>
              <a:cs typeface="Arial"/>
            </a:endParaRPr>
          </a:p>
        </p:txBody>
      </p:sp>
      <p:sp>
        <p:nvSpPr>
          <p:cNvPr id="18" name="object 18"/>
          <p:cNvSpPr txBox="1"/>
          <p:nvPr/>
        </p:nvSpPr>
        <p:spPr>
          <a:xfrm>
            <a:off x="-14985" y="2072573"/>
            <a:ext cx="1296922" cy="538048"/>
          </a:xfrm>
          <a:prstGeom prst="rect">
            <a:avLst/>
          </a:prstGeom>
          <a:ln w="9143">
            <a:solidFill>
              <a:srgbClr val="5B9BD3"/>
            </a:solidFill>
          </a:ln>
        </p:spPr>
        <p:txBody>
          <a:bodyPr vert="horz" wrap="square" lIns="0" tIns="34290" rIns="0" bIns="0" rtlCol="0">
            <a:spAutoFit/>
          </a:bodyPr>
          <a:lstStyle/>
          <a:p>
            <a:pPr marL="149225" algn="ctr">
              <a:lnSpc>
                <a:spcPct val="100000"/>
              </a:lnSpc>
              <a:spcBef>
                <a:spcPts val="270"/>
              </a:spcBef>
            </a:pPr>
            <a:r>
              <a:rPr lang="en-IN" sz="1600" b="1" spc="-5" dirty="0">
                <a:latin typeface="Calisto MT" panose="02040603050505030304" pitchFamily="18" charset="0"/>
                <a:cs typeface="Arial"/>
              </a:rPr>
              <a:t>China</a:t>
            </a:r>
            <a:endParaRPr lang="en-IN" sz="1600" dirty="0">
              <a:latin typeface="Calisto MT" panose="02040603050505030304" pitchFamily="18" charset="0"/>
              <a:cs typeface="Arial"/>
            </a:endParaRPr>
          </a:p>
          <a:p>
            <a:pPr marL="203835" algn="ctr">
              <a:lnSpc>
                <a:spcPct val="100000"/>
              </a:lnSpc>
            </a:pPr>
            <a:r>
              <a:rPr lang="en-GB" sz="1600" b="1" spc="-10" dirty="0">
                <a:latin typeface="Calisto MT" panose="02040603050505030304" pitchFamily="18" charset="0"/>
                <a:cs typeface="Arial"/>
              </a:rPr>
              <a:t>45</a:t>
            </a:r>
            <a:r>
              <a:rPr sz="1600" b="1" spc="5" dirty="0">
                <a:latin typeface="Calisto MT" panose="02040603050505030304" pitchFamily="18" charset="0"/>
                <a:cs typeface="Arial"/>
              </a:rPr>
              <a:t>%</a:t>
            </a:r>
            <a:endParaRPr sz="1600" dirty="0">
              <a:latin typeface="Calisto MT" panose="02040603050505030304" pitchFamily="18" charset="0"/>
              <a:cs typeface="Arial"/>
            </a:endParaRPr>
          </a:p>
        </p:txBody>
      </p:sp>
      <p:sp>
        <p:nvSpPr>
          <p:cNvPr id="19" name="object 19"/>
          <p:cNvSpPr txBox="1"/>
          <p:nvPr/>
        </p:nvSpPr>
        <p:spPr>
          <a:xfrm>
            <a:off x="5149596" y="3107435"/>
            <a:ext cx="1600200" cy="398186"/>
          </a:xfrm>
          <a:prstGeom prst="rect">
            <a:avLst/>
          </a:prstGeom>
          <a:ln w="9144">
            <a:solidFill>
              <a:srgbClr val="5B9BD3"/>
            </a:solidFill>
          </a:ln>
        </p:spPr>
        <p:txBody>
          <a:bodyPr vert="horz" wrap="square" lIns="0" tIns="28575" rIns="0" bIns="0" rtlCol="0">
            <a:spAutoFit/>
          </a:bodyPr>
          <a:lstStyle/>
          <a:p>
            <a:pPr marL="188595">
              <a:lnSpc>
                <a:spcPct val="100000"/>
              </a:lnSpc>
              <a:spcBef>
                <a:spcPts val="225"/>
              </a:spcBef>
            </a:pPr>
            <a:r>
              <a:rPr sz="2400" b="1" spc="-10" dirty="0">
                <a:latin typeface="Calisto MT" panose="02040603050505030304" pitchFamily="18" charset="0"/>
                <a:cs typeface="Arial"/>
              </a:rPr>
              <a:t>Antwerp</a:t>
            </a:r>
            <a:endParaRPr sz="2400" dirty="0">
              <a:latin typeface="Calisto MT" panose="02040603050505030304" pitchFamily="18" charset="0"/>
              <a:cs typeface="Arial"/>
            </a:endParaRPr>
          </a:p>
        </p:txBody>
      </p:sp>
      <p:sp>
        <p:nvSpPr>
          <p:cNvPr id="20" name="object 20"/>
          <p:cNvSpPr txBox="1"/>
          <p:nvPr/>
        </p:nvSpPr>
        <p:spPr>
          <a:xfrm>
            <a:off x="10096500" y="3689603"/>
            <a:ext cx="1932939" cy="468718"/>
          </a:xfrm>
          <a:prstGeom prst="rect">
            <a:avLst/>
          </a:prstGeom>
          <a:ln w="9144">
            <a:solidFill>
              <a:srgbClr val="5B9BD3"/>
            </a:solidFill>
          </a:ln>
        </p:spPr>
        <p:txBody>
          <a:bodyPr vert="horz" wrap="square" lIns="0" tIns="37465" rIns="0" bIns="0" rtlCol="0">
            <a:spAutoFit/>
          </a:bodyPr>
          <a:lstStyle/>
          <a:p>
            <a:pPr marL="21590" algn="ctr">
              <a:lnSpc>
                <a:spcPct val="100000"/>
              </a:lnSpc>
              <a:spcBef>
                <a:spcPts val="295"/>
              </a:spcBef>
            </a:pPr>
            <a:r>
              <a:rPr sz="1400" spc="-15" dirty="0">
                <a:latin typeface="Calisto MT" panose="02040603050505030304" pitchFamily="18" charset="0"/>
                <a:cs typeface="Microsoft Sans Serif"/>
              </a:rPr>
              <a:t>Customer</a:t>
            </a:r>
            <a:r>
              <a:rPr sz="1400" spc="-70" dirty="0">
                <a:latin typeface="Calisto MT" panose="02040603050505030304" pitchFamily="18" charset="0"/>
                <a:cs typeface="Microsoft Sans Serif"/>
              </a:rPr>
              <a:t> </a:t>
            </a:r>
            <a:r>
              <a:rPr sz="1400" spc="-15" dirty="0">
                <a:latin typeface="Calisto MT" panose="02040603050505030304" pitchFamily="18" charset="0"/>
                <a:cs typeface="Microsoft Sans Serif"/>
              </a:rPr>
              <a:t>warehouse</a:t>
            </a:r>
            <a:r>
              <a:rPr sz="1400" dirty="0">
                <a:latin typeface="Calisto MT" panose="02040603050505030304" pitchFamily="18" charset="0"/>
                <a:cs typeface="Microsoft Sans Serif"/>
              </a:rPr>
              <a:t> </a:t>
            </a:r>
          </a:p>
          <a:p>
            <a:pPr algn="ctr">
              <a:lnSpc>
                <a:spcPct val="100000"/>
              </a:lnSpc>
            </a:pPr>
            <a:r>
              <a:rPr sz="1400" spc="-10" dirty="0">
                <a:latin typeface="Calisto MT" panose="02040603050505030304" pitchFamily="18" charset="0"/>
                <a:cs typeface="Microsoft Sans Serif"/>
              </a:rPr>
              <a:t>in</a:t>
            </a:r>
            <a:r>
              <a:rPr sz="1400" spc="-45" dirty="0">
                <a:latin typeface="Calisto MT" panose="02040603050505030304" pitchFamily="18" charset="0"/>
                <a:cs typeface="Microsoft Sans Serif"/>
              </a:rPr>
              <a:t> </a:t>
            </a:r>
            <a:r>
              <a:rPr sz="1400" dirty="0">
                <a:latin typeface="Calisto MT" panose="02040603050505030304" pitchFamily="18" charset="0"/>
                <a:cs typeface="Microsoft Sans Serif"/>
              </a:rPr>
              <a:t>EU</a:t>
            </a:r>
          </a:p>
        </p:txBody>
      </p:sp>
      <p:sp>
        <p:nvSpPr>
          <p:cNvPr id="21" name="object 21"/>
          <p:cNvSpPr txBox="1"/>
          <p:nvPr/>
        </p:nvSpPr>
        <p:spPr>
          <a:xfrm>
            <a:off x="1700530" y="5780532"/>
            <a:ext cx="3023870" cy="776495"/>
          </a:xfrm>
          <a:prstGeom prst="rect">
            <a:avLst/>
          </a:prstGeom>
          <a:ln w="9144">
            <a:solidFill>
              <a:srgbClr val="5B9BD3"/>
            </a:solidFill>
          </a:ln>
        </p:spPr>
        <p:txBody>
          <a:bodyPr vert="horz" wrap="square" lIns="0" tIns="37465" rIns="0" bIns="0" rtlCol="0">
            <a:spAutoFit/>
          </a:bodyPr>
          <a:lstStyle/>
          <a:p>
            <a:pPr marL="203200" marR="164465" indent="30480" algn="ctr">
              <a:lnSpc>
                <a:spcPct val="100000"/>
              </a:lnSpc>
              <a:spcBef>
                <a:spcPts val="295"/>
              </a:spcBef>
            </a:pPr>
            <a:r>
              <a:rPr sz="1600" dirty="0">
                <a:latin typeface="Calisto MT" panose="02040603050505030304" pitchFamily="18" charset="0"/>
                <a:cs typeface="Microsoft Sans Serif"/>
              </a:rPr>
              <a:t>CIF </a:t>
            </a:r>
            <a:r>
              <a:rPr sz="1600" spc="-15" dirty="0">
                <a:latin typeface="Calisto MT" panose="02040603050505030304" pitchFamily="18" charset="0"/>
                <a:cs typeface="Microsoft Sans Serif"/>
              </a:rPr>
              <a:t>Deliveries </a:t>
            </a:r>
            <a:r>
              <a:rPr sz="1600" spc="5" dirty="0">
                <a:latin typeface="Calisto MT" panose="02040603050505030304" pitchFamily="18" charset="0"/>
                <a:cs typeface="Microsoft Sans Serif"/>
              </a:rPr>
              <a:t>to </a:t>
            </a:r>
            <a:r>
              <a:rPr sz="1600" spc="-10" dirty="0">
                <a:latin typeface="Calisto MT" panose="02040603050505030304" pitchFamily="18" charset="0"/>
                <a:cs typeface="Microsoft Sans Serif"/>
              </a:rPr>
              <a:t>Barcelona </a:t>
            </a:r>
            <a:r>
              <a:rPr sz="1600" spc="5" dirty="0">
                <a:latin typeface="Calisto MT" panose="02040603050505030304" pitchFamily="18" charset="0"/>
                <a:cs typeface="Microsoft Sans Serif"/>
              </a:rPr>
              <a:t>/ </a:t>
            </a:r>
            <a:r>
              <a:rPr sz="1600" spc="10" dirty="0">
                <a:latin typeface="Calisto MT" panose="02040603050505030304" pitchFamily="18" charset="0"/>
                <a:cs typeface="Microsoft Sans Serif"/>
              </a:rPr>
              <a:t> </a:t>
            </a:r>
            <a:r>
              <a:rPr sz="1600" spc="-5" dirty="0">
                <a:latin typeface="Calisto MT" panose="02040603050505030304" pitchFamily="18" charset="0"/>
                <a:cs typeface="Microsoft Sans Serif"/>
              </a:rPr>
              <a:t>Genoa </a:t>
            </a:r>
            <a:r>
              <a:rPr sz="1600" dirty="0">
                <a:latin typeface="Calisto MT" panose="02040603050505030304" pitchFamily="18" charset="0"/>
                <a:cs typeface="Microsoft Sans Serif"/>
              </a:rPr>
              <a:t>/</a:t>
            </a:r>
            <a:r>
              <a:rPr sz="1600" spc="10" dirty="0">
                <a:latin typeface="Calisto MT" panose="02040603050505030304" pitchFamily="18" charset="0"/>
                <a:cs typeface="Microsoft Sans Serif"/>
              </a:rPr>
              <a:t> </a:t>
            </a:r>
            <a:r>
              <a:rPr sz="1600" dirty="0">
                <a:latin typeface="Calisto MT" panose="02040603050505030304" pitchFamily="18" charset="0"/>
                <a:cs typeface="Microsoft Sans Serif"/>
              </a:rPr>
              <a:t>Other</a:t>
            </a:r>
            <a:r>
              <a:rPr sz="1600" spc="20" dirty="0">
                <a:latin typeface="Calisto MT" panose="02040603050505030304" pitchFamily="18" charset="0"/>
                <a:cs typeface="Microsoft Sans Serif"/>
              </a:rPr>
              <a:t> </a:t>
            </a:r>
            <a:r>
              <a:rPr sz="1600" dirty="0">
                <a:latin typeface="Calisto MT" panose="02040603050505030304" pitchFamily="18" charset="0"/>
                <a:cs typeface="Microsoft Sans Serif"/>
              </a:rPr>
              <a:t>Ports</a:t>
            </a:r>
            <a:r>
              <a:rPr sz="1600" spc="-30" dirty="0">
                <a:latin typeface="Calisto MT" panose="02040603050505030304" pitchFamily="18" charset="0"/>
                <a:cs typeface="Microsoft Sans Serif"/>
              </a:rPr>
              <a:t> </a:t>
            </a:r>
            <a:r>
              <a:rPr sz="1600" dirty="0">
                <a:latin typeface="Calisto MT" panose="02040603050505030304" pitchFamily="18" charset="0"/>
                <a:cs typeface="Microsoft Sans Serif"/>
              </a:rPr>
              <a:t>to </a:t>
            </a:r>
            <a:r>
              <a:rPr sz="1600" spc="5" dirty="0">
                <a:latin typeface="Calisto MT" panose="02040603050505030304" pitchFamily="18" charset="0"/>
                <a:cs typeface="Microsoft Sans Serif"/>
              </a:rPr>
              <a:t> </a:t>
            </a:r>
            <a:r>
              <a:rPr sz="1600" dirty="0">
                <a:latin typeface="Calisto MT" panose="02040603050505030304" pitchFamily="18" charset="0"/>
                <a:cs typeface="Microsoft Sans Serif"/>
              </a:rPr>
              <a:t>Eurofactor</a:t>
            </a:r>
            <a:r>
              <a:rPr sz="1600" spc="-75" dirty="0">
                <a:latin typeface="Calisto MT" panose="02040603050505030304" pitchFamily="18" charset="0"/>
                <a:cs typeface="Microsoft Sans Serif"/>
              </a:rPr>
              <a:t> </a:t>
            </a:r>
            <a:r>
              <a:rPr sz="1600" spc="-5" dirty="0">
                <a:latin typeface="Calisto MT" panose="02040603050505030304" pitchFamily="18" charset="0"/>
                <a:cs typeface="Microsoft Sans Serif"/>
              </a:rPr>
              <a:t>Approved</a:t>
            </a:r>
            <a:r>
              <a:rPr sz="1600" spc="-55" dirty="0">
                <a:latin typeface="Calisto MT" panose="02040603050505030304" pitchFamily="18" charset="0"/>
                <a:cs typeface="Microsoft Sans Serif"/>
              </a:rPr>
              <a:t> </a:t>
            </a:r>
            <a:r>
              <a:rPr sz="1600" spc="-5" dirty="0">
                <a:latin typeface="Calisto MT" panose="02040603050505030304" pitchFamily="18" charset="0"/>
                <a:cs typeface="Microsoft Sans Serif"/>
              </a:rPr>
              <a:t>Debtors</a:t>
            </a:r>
            <a:endParaRPr sz="1600" dirty="0">
              <a:latin typeface="Calisto MT" panose="02040603050505030304" pitchFamily="18" charset="0"/>
              <a:cs typeface="Microsoft Sans Serif"/>
            </a:endParaRPr>
          </a:p>
        </p:txBody>
      </p:sp>
      <p:sp>
        <p:nvSpPr>
          <p:cNvPr id="22" name="object 22"/>
          <p:cNvSpPr/>
          <p:nvPr/>
        </p:nvSpPr>
        <p:spPr>
          <a:xfrm>
            <a:off x="2987952" y="1310639"/>
            <a:ext cx="2880000" cy="76200"/>
          </a:xfrm>
          <a:custGeom>
            <a:avLst/>
            <a:gdLst/>
            <a:ahLst/>
            <a:cxnLst/>
            <a:rect l="l" t="t" r="r" b="b"/>
            <a:pathLst>
              <a:path w="3239135" h="76200">
                <a:moveTo>
                  <a:pt x="3162681" y="0"/>
                </a:moveTo>
                <a:lnTo>
                  <a:pt x="3162681" y="31750"/>
                </a:lnTo>
                <a:lnTo>
                  <a:pt x="76200" y="31750"/>
                </a:lnTo>
                <a:lnTo>
                  <a:pt x="76200" y="0"/>
                </a:lnTo>
                <a:lnTo>
                  <a:pt x="0" y="38100"/>
                </a:lnTo>
                <a:lnTo>
                  <a:pt x="76200" y="76200"/>
                </a:lnTo>
                <a:lnTo>
                  <a:pt x="76200" y="44450"/>
                </a:lnTo>
                <a:lnTo>
                  <a:pt x="3162681" y="44450"/>
                </a:lnTo>
                <a:lnTo>
                  <a:pt x="3162681" y="76200"/>
                </a:lnTo>
                <a:lnTo>
                  <a:pt x="3238881" y="38100"/>
                </a:lnTo>
                <a:lnTo>
                  <a:pt x="3162681" y="0"/>
                </a:lnTo>
                <a:close/>
              </a:path>
            </a:pathLst>
          </a:custGeom>
          <a:solidFill>
            <a:srgbClr val="5B9BD3"/>
          </a:solidFill>
        </p:spPr>
        <p:txBody>
          <a:bodyPr wrap="square" lIns="0" tIns="0" rIns="0" bIns="0" rtlCol="0"/>
          <a:lstStyle/>
          <a:p>
            <a:endParaRPr/>
          </a:p>
        </p:txBody>
      </p:sp>
      <p:sp>
        <p:nvSpPr>
          <p:cNvPr id="24" name="object 24"/>
          <p:cNvSpPr/>
          <p:nvPr/>
        </p:nvSpPr>
        <p:spPr>
          <a:xfrm>
            <a:off x="1295400" y="1161021"/>
            <a:ext cx="0" cy="5387428"/>
          </a:xfrm>
          <a:custGeom>
            <a:avLst/>
            <a:gdLst/>
            <a:ahLst/>
            <a:cxnLst/>
            <a:rect l="l" t="t" r="r" b="b"/>
            <a:pathLst>
              <a:path h="5401309">
                <a:moveTo>
                  <a:pt x="0" y="0"/>
                </a:moveTo>
                <a:lnTo>
                  <a:pt x="0" y="5401017"/>
                </a:lnTo>
              </a:path>
            </a:pathLst>
          </a:custGeom>
          <a:ln w="9144">
            <a:solidFill>
              <a:srgbClr val="6E2E9F"/>
            </a:solidFill>
          </a:ln>
        </p:spPr>
        <p:txBody>
          <a:bodyPr wrap="square" lIns="0" tIns="0" rIns="0" bIns="0" rtlCol="0"/>
          <a:lstStyle/>
          <a:p>
            <a:endParaRPr/>
          </a:p>
        </p:txBody>
      </p:sp>
      <p:sp>
        <p:nvSpPr>
          <p:cNvPr id="28" name="object 28"/>
          <p:cNvSpPr txBox="1"/>
          <p:nvPr/>
        </p:nvSpPr>
        <p:spPr>
          <a:xfrm>
            <a:off x="3642105" y="1434160"/>
            <a:ext cx="1267460" cy="260328"/>
          </a:xfrm>
          <a:prstGeom prst="rect">
            <a:avLst/>
          </a:prstGeom>
        </p:spPr>
        <p:txBody>
          <a:bodyPr vert="horz" wrap="square" lIns="0" tIns="13970" rIns="0" bIns="0" rtlCol="0">
            <a:spAutoFit/>
          </a:bodyPr>
          <a:lstStyle/>
          <a:p>
            <a:pPr marL="12700">
              <a:lnSpc>
                <a:spcPct val="100000"/>
              </a:lnSpc>
              <a:spcBef>
                <a:spcPts val="110"/>
              </a:spcBef>
            </a:pPr>
            <a:r>
              <a:rPr sz="1600" spc="-5" dirty="0">
                <a:latin typeface="Calisto MT" panose="02040603050505030304" pitchFamily="18" charset="0"/>
                <a:cs typeface="Microsoft Sans Serif"/>
              </a:rPr>
              <a:t>Transit</a:t>
            </a:r>
            <a:r>
              <a:rPr sz="1600" spc="-65" dirty="0">
                <a:latin typeface="Calisto MT" panose="02040603050505030304" pitchFamily="18" charset="0"/>
                <a:cs typeface="Microsoft Sans Serif"/>
              </a:rPr>
              <a:t> </a:t>
            </a:r>
            <a:r>
              <a:rPr sz="1600" spc="-15" dirty="0">
                <a:latin typeface="Calisto MT" panose="02040603050505030304" pitchFamily="18" charset="0"/>
                <a:cs typeface="Microsoft Sans Serif"/>
              </a:rPr>
              <a:t>in</a:t>
            </a:r>
            <a:r>
              <a:rPr sz="1600" spc="-60" dirty="0">
                <a:latin typeface="Calisto MT" panose="02040603050505030304" pitchFamily="18" charset="0"/>
                <a:cs typeface="Microsoft Sans Serif"/>
              </a:rPr>
              <a:t> </a:t>
            </a:r>
            <a:r>
              <a:rPr sz="1600" dirty="0">
                <a:latin typeface="Calisto MT" panose="02040603050505030304" pitchFamily="18" charset="0"/>
                <a:cs typeface="Microsoft Sans Serif"/>
              </a:rPr>
              <a:t>Sea</a:t>
            </a:r>
          </a:p>
        </p:txBody>
      </p:sp>
      <p:sp>
        <p:nvSpPr>
          <p:cNvPr id="29" name="object 29"/>
          <p:cNvSpPr txBox="1"/>
          <p:nvPr/>
        </p:nvSpPr>
        <p:spPr>
          <a:xfrm>
            <a:off x="6506082" y="1433906"/>
            <a:ext cx="3011805" cy="451484"/>
          </a:xfrm>
          <a:prstGeom prst="rect">
            <a:avLst/>
          </a:prstGeom>
        </p:spPr>
        <p:txBody>
          <a:bodyPr vert="horz" wrap="square" lIns="0" tIns="12065" rIns="0" bIns="0" rtlCol="0">
            <a:spAutoFit/>
          </a:bodyPr>
          <a:lstStyle/>
          <a:p>
            <a:pPr algn="ctr">
              <a:lnSpc>
                <a:spcPct val="100000"/>
              </a:lnSpc>
              <a:spcBef>
                <a:spcPts val="95"/>
              </a:spcBef>
            </a:pPr>
            <a:r>
              <a:rPr sz="1400" spc="-10" dirty="0">
                <a:latin typeface="Calisto MT" panose="02040603050505030304" pitchFamily="18" charset="0"/>
                <a:cs typeface="Microsoft Sans Serif"/>
              </a:rPr>
              <a:t>DDP</a:t>
            </a:r>
            <a:r>
              <a:rPr sz="1400" spc="-25" dirty="0">
                <a:latin typeface="Calisto MT" panose="02040603050505030304" pitchFamily="18" charset="0"/>
                <a:cs typeface="Microsoft Sans Serif"/>
              </a:rPr>
              <a:t> </a:t>
            </a:r>
            <a:r>
              <a:rPr sz="1400" spc="-10" dirty="0">
                <a:latin typeface="Calisto MT" panose="02040603050505030304" pitchFamily="18" charset="0"/>
                <a:cs typeface="Microsoft Sans Serif"/>
              </a:rPr>
              <a:t>Delivery</a:t>
            </a:r>
            <a:r>
              <a:rPr sz="1400" spc="5" dirty="0">
                <a:latin typeface="Calisto MT" panose="02040603050505030304" pitchFamily="18" charset="0"/>
                <a:cs typeface="Microsoft Sans Serif"/>
              </a:rPr>
              <a:t> </a:t>
            </a:r>
            <a:r>
              <a:rPr sz="1400" spc="-10" dirty="0">
                <a:latin typeface="Calisto MT" panose="02040603050505030304" pitchFamily="18" charset="0"/>
                <a:cs typeface="Microsoft Sans Serif"/>
              </a:rPr>
              <a:t>to</a:t>
            </a:r>
            <a:r>
              <a:rPr sz="1400" spc="25" dirty="0">
                <a:latin typeface="Calisto MT" panose="02040603050505030304" pitchFamily="18" charset="0"/>
                <a:cs typeface="Microsoft Sans Serif"/>
              </a:rPr>
              <a:t> </a:t>
            </a:r>
            <a:r>
              <a:rPr sz="1400" spc="-10" dirty="0">
                <a:latin typeface="Calisto MT" panose="02040603050505030304" pitchFamily="18" charset="0"/>
                <a:cs typeface="Microsoft Sans Serif"/>
              </a:rPr>
              <a:t>customer</a:t>
            </a:r>
            <a:r>
              <a:rPr sz="1400" spc="5" dirty="0">
                <a:latin typeface="Calisto MT" panose="02040603050505030304" pitchFamily="18" charset="0"/>
                <a:cs typeface="Microsoft Sans Serif"/>
              </a:rPr>
              <a:t> </a:t>
            </a:r>
            <a:r>
              <a:rPr sz="1400" spc="-15" dirty="0">
                <a:latin typeface="Calisto MT" panose="02040603050505030304" pitchFamily="18" charset="0"/>
                <a:cs typeface="Microsoft Sans Serif"/>
              </a:rPr>
              <a:t>warehouse</a:t>
            </a:r>
            <a:r>
              <a:rPr sz="1400" dirty="0">
                <a:latin typeface="Calisto MT" panose="02040603050505030304" pitchFamily="18" charset="0"/>
                <a:cs typeface="Microsoft Sans Serif"/>
              </a:rPr>
              <a:t> </a:t>
            </a:r>
          </a:p>
          <a:p>
            <a:pPr marR="38735" algn="ctr">
              <a:lnSpc>
                <a:spcPct val="100000"/>
              </a:lnSpc>
            </a:pPr>
            <a:r>
              <a:rPr sz="1400" spc="-15" dirty="0">
                <a:latin typeface="Calisto MT" panose="02040603050505030304" pitchFamily="18" charset="0"/>
                <a:cs typeface="Microsoft Sans Serif"/>
              </a:rPr>
              <a:t>through</a:t>
            </a:r>
            <a:r>
              <a:rPr sz="1400" spc="-5" dirty="0">
                <a:latin typeface="Calisto MT" panose="02040603050505030304" pitchFamily="18" charset="0"/>
                <a:cs typeface="Microsoft Sans Serif"/>
              </a:rPr>
              <a:t> </a:t>
            </a:r>
            <a:r>
              <a:rPr sz="1400" spc="-10" dirty="0">
                <a:latin typeface="Calisto MT" panose="02040603050505030304" pitchFamily="18" charset="0"/>
                <a:cs typeface="Microsoft Sans Serif"/>
              </a:rPr>
              <a:t>Inter</a:t>
            </a:r>
            <a:r>
              <a:rPr sz="1400" dirty="0">
                <a:latin typeface="Calisto MT" panose="02040603050505030304" pitchFamily="18" charset="0"/>
                <a:cs typeface="Microsoft Sans Serif"/>
              </a:rPr>
              <a:t> </a:t>
            </a:r>
            <a:r>
              <a:rPr sz="1400" spc="-15" dirty="0">
                <a:latin typeface="Calisto MT" panose="02040603050505030304" pitchFamily="18" charset="0"/>
                <a:cs typeface="Microsoft Sans Serif"/>
              </a:rPr>
              <a:t>model</a:t>
            </a:r>
            <a:r>
              <a:rPr sz="1400" spc="5" dirty="0">
                <a:latin typeface="Calisto MT" panose="02040603050505030304" pitchFamily="18" charset="0"/>
                <a:cs typeface="Microsoft Sans Serif"/>
              </a:rPr>
              <a:t> </a:t>
            </a:r>
            <a:r>
              <a:rPr sz="1400" spc="-15" dirty="0">
                <a:latin typeface="Calisto MT" panose="02040603050505030304" pitchFamily="18" charset="0"/>
                <a:cs typeface="Microsoft Sans Serif"/>
              </a:rPr>
              <a:t>transport</a:t>
            </a:r>
            <a:endParaRPr sz="1400" dirty="0">
              <a:latin typeface="Calisto MT" panose="02040603050505030304" pitchFamily="18" charset="0"/>
              <a:cs typeface="Microsoft Sans Serif"/>
            </a:endParaRPr>
          </a:p>
        </p:txBody>
      </p:sp>
      <p:sp>
        <p:nvSpPr>
          <p:cNvPr id="30" name="object 30"/>
          <p:cNvSpPr txBox="1"/>
          <p:nvPr/>
        </p:nvSpPr>
        <p:spPr>
          <a:xfrm>
            <a:off x="1613661" y="1053464"/>
            <a:ext cx="765175" cy="226985"/>
          </a:xfrm>
          <a:prstGeom prst="rect">
            <a:avLst/>
          </a:prstGeom>
        </p:spPr>
        <p:txBody>
          <a:bodyPr vert="horz" wrap="square" lIns="0" tIns="11430" rIns="0" bIns="0" rtlCol="0">
            <a:spAutoFit/>
          </a:bodyPr>
          <a:lstStyle/>
          <a:p>
            <a:pPr marL="12700">
              <a:lnSpc>
                <a:spcPct val="100000"/>
              </a:lnSpc>
              <a:spcBef>
                <a:spcPts val="90"/>
              </a:spcBef>
            </a:pPr>
            <a:r>
              <a:rPr sz="1400" spc="-15" dirty="0">
                <a:latin typeface="Calisto MT" panose="02040603050505030304" pitchFamily="18" charset="0"/>
                <a:cs typeface="Calibri"/>
              </a:rPr>
              <a:t>1</a:t>
            </a:r>
            <a:r>
              <a:rPr sz="1400" dirty="0">
                <a:latin typeface="Calisto MT" panose="02040603050505030304" pitchFamily="18" charset="0"/>
                <a:cs typeface="Calibri"/>
              </a:rPr>
              <a:t>-</a:t>
            </a:r>
            <a:r>
              <a:rPr sz="1400" spc="-5" dirty="0">
                <a:latin typeface="Calisto MT" panose="02040603050505030304" pitchFamily="18" charset="0"/>
                <a:cs typeface="Calibri"/>
              </a:rPr>
              <a:t>2</a:t>
            </a:r>
            <a:r>
              <a:rPr sz="1400" spc="-65" dirty="0">
                <a:latin typeface="Calisto MT" panose="02040603050505030304" pitchFamily="18" charset="0"/>
                <a:cs typeface="Calibri"/>
              </a:rPr>
              <a:t> </a:t>
            </a:r>
            <a:r>
              <a:rPr sz="1400" spc="-50" dirty="0">
                <a:latin typeface="Calisto MT" panose="02040603050505030304" pitchFamily="18" charset="0"/>
                <a:cs typeface="Calibri"/>
              </a:rPr>
              <a:t>W</a:t>
            </a:r>
            <a:r>
              <a:rPr sz="1400" spc="-5" dirty="0">
                <a:latin typeface="Calisto MT" panose="02040603050505030304" pitchFamily="18" charset="0"/>
                <a:cs typeface="Calibri"/>
              </a:rPr>
              <a:t>ee</a:t>
            </a:r>
            <a:r>
              <a:rPr sz="1400" spc="-40" dirty="0">
                <a:latin typeface="Calisto MT" panose="02040603050505030304" pitchFamily="18" charset="0"/>
                <a:cs typeface="Calibri"/>
              </a:rPr>
              <a:t>k</a:t>
            </a:r>
            <a:r>
              <a:rPr sz="1400" spc="-5" dirty="0">
                <a:latin typeface="Calisto MT" panose="02040603050505030304" pitchFamily="18" charset="0"/>
                <a:cs typeface="Calibri"/>
              </a:rPr>
              <a:t>s</a:t>
            </a:r>
            <a:endParaRPr sz="1400" dirty="0">
              <a:latin typeface="Calisto MT" panose="02040603050505030304" pitchFamily="18" charset="0"/>
              <a:cs typeface="Calibri"/>
            </a:endParaRPr>
          </a:p>
        </p:txBody>
      </p:sp>
      <p:sp>
        <p:nvSpPr>
          <p:cNvPr id="31" name="object 31"/>
          <p:cNvSpPr txBox="1"/>
          <p:nvPr/>
        </p:nvSpPr>
        <p:spPr>
          <a:xfrm>
            <a:off x="1454911" y="1413510"/>
            <a:ext cx="846585" cy="451484"/>
          </a:xfrm>
          <a:prstGeom prst="rect">
            <a:avLst/>
          </a:prstGeom>
        </p:spPr>
        <p:txBody>
          <a:bodyPr vert="horz" wrap="square" lIns="0" tIns="11430" rIns="0" bIns="0" rtlCol="0">
            <a:spAutoFit/>
          </a:bodyPr>
          <a:lstStyle/>
          <a:p>
            <a:pPr marL="42545" marR="5080" indent="-30480">
              <a:lnSpc>
                <a:spcPct val="100000"/>
              </a:lnSpc>
              <a:spcBef>
                <a:spcPts val="90"/>
              </a:spcBef>
            </a:pPr>
            <a:r>
              <a:rPr sz="1400" spc="-5" dirty="0">
                <a:latin typeface="Calisto MT" panose="02040603050505030304" pitchFamily="18" charset="0"/>
                <a:cs typeface="Microsoft Sans Serif"/>
              </a:rPr>
              <a:t>S</a:t>
            </a:r>
            <a:r>
              <a:rPr sz="1400" spc="-15" dirty="0">
                <a:latin typeface="Calisto MT" panose="02040603050505030304" pitchFamily="18" charset="0"/>
                <a:cs typeface="Microsoft Sans Serif"/>
              </a:rPr>
              <a:t>hipmen</a:t>
            </a:r>
            <a:r>
              <a:rPr sz="1400" spc="-5" dirty="0">
                <a:latin typeface="Calisto MT" panose="02040603050505030304" pitchFamily="18" charset="0"/>
                <a:cs typeface="Microsoft Sans Serif"/>
              </a:rPr>
              <a:t>t  </a:t>
            </a:r>
            <a:r>
              <a:rPr sz="1400" spc="-15" dirty="0">
                <a:latin typeface="Calisto MT" panose="02040603050505030304" pitchFamily="18" charset="0"/>
                <a:cs typeface="Microsoft Sans Serif"/>
              </a:rPr>
              <a:t>Planning</a:t>
            </a:r>
            <a:endParaRPr sz="1400" dirty="0">
              <a:latin typeface="Calisto MT" panose="02040603050505030304" pitchFamily="18" charset="0"/>
              <a:cs typeface="Microsoft Sans Serif"/>
            </a:endParaRPr>
          </a:p>
        </p:txBody>
      </p:sp>
      <p:sp>
        <p:nvSpPr>
          <p:cNvPr id="32" name="object 32"/>
          <p:cNvSpPr txBox="1"/>
          <p:nvPr/>
        </p:nvSpPr>
        <p:spPr>
          <a:xfrm>
            <a:off x="0" y="767916"/>
            <a:ext cx="2542540" cy="290464"/>
          </a:xfrm>
          <a:prstGeom prst="rect">
            <a:avLst/>
          </a:prstGeom>
          <a:solidFill>
            <a:srgbClr val="A8D08A"/>
          </a:solidFill>
          <a:ln w="9144">
            <a:solidFill>
              <a:srgbClr val="5B9BD3"/>
            </a:solidFill>
          </a:ln>
        </p:spPr>
        <p:txBody>
          <a:bodyPr vert="horz" wrap="square" lIns="0" tIns="13335" rIns="0" bIns="0" rtlCol="0">
            <a:spAutoFit/>
          </a:bodyPr>
          <a:lstStyle/>
          <a:p>
            <a:pPr marL="841375">
              <a:lnSpc>
                <a:spcPct val="100000"/>
              </a:lnSpc>
              <a:spcBef>
                <a:spcPts val="105"/>
              </a:spcBef>
            </a:pPr>
            <a:r>
              <a:rPr sz="1800" spc="-15" dirty="0">
                <a:latin typeface="Calisto MT" panose="02040603050505030304" pitchFamily="18" charset="0"/>
                <a:cs typeface="Calibri"/>
              </a:rPr>
              <a:t>Suppliers</a:t>
            </a:r>
            <a:endParaRPr sz="1800" dirty="0">
              <a:latin typeface="Calisto MT" panose="02040603050505030304" pitchFamily="18" charset="0"/>
              <a:cs typeface="Calibri"/>
            </a:endParaRPr>
          </a:p>
        </p:txBody>
      </p:sp>
      <p:sp>
        <p:nvSpPr>
          <p:cNvPr id="33" name="object 33"/>
          <p:cNvSpPr txBox="1"/>
          <p:nvPr/>
        </p:nvSpPr>
        <p:spPr>
          <a:xfrm>
            <a:off x="9969370" y="775695"/>
            <a:ext cx="2222630" cy="291105"/>
          </a:xfrm>
          <a:prstGeom prst="rect">
            <a:avLst/>
          </a:prstGeom>
          <a:solidFill>
            <a:srgbClr val="A8D08A"/>
          </a:solidFill>
          <a:ln w="9144">
            <a:solidFill>
              <a:srgbClr val="5B9BD3"/>
            </a:solidFill>
          </a:ln>
        </p:spPr>
        <p:txBody>
          <a:bodyPr vert="horz" wrap="square" lIns="0" tIns="13970" rIns="0" bIns="0" rtlCol="0">
            <a:spAutoFit/>
          </a:bodyPr>
          <a:lstStyle/>
          <a:p>
            <a:pPr marL="398780">
              <a:lnSpc>
                <a:spcPct val="100000"/>
              </a:lnSpc>
              <a:spcBef>
                <a:spcPts val="110"/>
              </a:spcBef>
            </a:pPr>
            <a:r>
              <a:rPr sz="1800" spc="-15" dirty="0">
                <a:latin typeface="Calisto MT" panose="02040603050505030304" pitchFamily="18" charset="0"/>
                <a:cs typeface="Calibri"/>
              </a:rPr>
              <a:t>Customers</a:t>
            </a:r>
            <a:endParaRPr sz="1800" dirty="0">
              <a:latin typeface="Calisto MT" panose="02040603050505030304" pitchFamily="18" charset="0"/>
              <a:cs typeface="Calibri"/>
            </a:endParaRPr>
          </a:p>
        </p:txBody>
      </p:sp>
      <p:sp>
        <p:nvSpPr>
          <p:cNvPr id="34" name="object 34"/>
          <p:cNvSpPr txBox="1"/>
          <p:nvPr/>
        </p:nvSpPr>
        <p:spPr>
          <a:xfrm>
            <a:off x="6245353" y="4278438"/>
            <a:ext cx="3410710" cy="470000"/>
          </a:xfrm>
          <a:prstGeom prst="rect">
            <a:avLst/>
          </a:prstGeom>
          <a:solidFill>
            <a:srgbClr val="8DA9DB"/>
          </a:solidFill>
          <a:ln w="9144">
            <a:solidFill>
              <a:srgbClr val="5B9BD3"/>
            </a:solidFill>
          </a:ln>
        </p:spPr>
        <p:txBody>
          <a:bodyPr vert="horz" wrap="square" lIns="0" tIns="38735" rIns="0" bIns="0" rtlCol="0">
            <a:spAutoFit/>
          </a:bodyPr>
          <a:lstStyle/>
          <a:p>
            <a:pPr marL="28575" algn="ctr">
              <a:lnSpc>
                <a:spcPct val="100000"/>
              </a:lnSpc>
              <a:spcBef>
                <a:spcPts val="305"/>
              </a:spcBef>
            </a:pPr>
            <a:r>
              <a:rPr sz="1400" spc="-15" dirty="0">
                <a:latin typeface="Calisto MT" panose="02040603050505030304" pitchFamily="18" charset="0"/>
                <a:cs typeface="Microsoft Sans Serif"/>
              </a:rPr>
              <a:t>Storage</a:t>
            </a:r>
            <a:r>
              <a:rPr sz="1400" spc="25" dirty="0">
                <a:latin typeface="Calisto MT" panose="02040603050505030304" pitchFamily="18" charset="0"/>
                <a:cs typeface="Microsoft Sans Serif"/>
              </a:rPr>
              <a:t> </a:t>
            </a:r>
            <a:r>
              <a:rPr sz="1400" spc="-10" dirty="0">
                <a:latin typeface="Calisto MT" panose="02040603050505030304" pitchFamily="18" charset="0"/>
                <a:cs typeface="Microsoft Sans Serif"/>
              </a:rPr>
              <a:t>at</a:t>
            </a:r>
            <a:r>
              <a:rPr sz="1400" spc="5" dirty="0">
                <a:latin typeface="Calisto MT" panose="02040603050505030304" pitchFamily="18" charset="0"/>
                <a:cs typeface="Microsoft Sans Serif"/>
              </a:rPr>
              <a:t> </a:t>
            </a:r>
            <a:r>
              <a:rPr sz="1400" spc="-15" dirty="0">
                <a:latin typeface="Calisto MT" panose="02040603050505030304" pitchFamily="18" charset="0"/>
                <a:cs typeface="Microsoft Sans Serif"/>
              </a:rPr>
              <a:t>Mexico</a:t>
            </a:r>
            <a:r>
              <a:rPr sz="1400" spc="5" dirty="0">
                <a:latin typeface="Calisto MT" panose="02040603050505030304" pitchFamily="18" charset="0"/>
                <a:cs typeface="Microsoft Sans Serif"/>
              </a:rPr>
              <a:t> </a:t>
            </a:r>
            <a:r>
              <a:rPr sz="1400" spc="-15" dirty="0" err="1">
                <a:latin typeface="Calisto MT" panose="02040603050505030304" pitchFamily="18" charset="0"/>
                <a:cs typeface="Microsoft Sans Serif"/>
              </a:rPr>
              <a:t>Natie</a:t>
            </a:r>
            <a:r>
              <a:rPr lang="en-GB" sz="1400" spc="-15" dirty="0">
                <a:latin typeface="Calisto MT" panose="02040603050505030304" pitchFamily="18" charset="0"/>
                <a:cs typeface="Microsoft Sans Serif"/>
              </a:rPr>
              <a:t>/Van </a:t>
            </a:r>
            <a:r>
              <a:rPr lang="en-GB" sz="1400" spc="-15" dirty="0" err="1">
                <a:latin typeface="Calisto MT" panose="02040603050505030304" pitchFamily="18" charset="0"/>
                <a:cs typeface="Microsoft Sans Serif"/>
              </a:rPr>
              <a:t>Moer</a:t>
            </a:r>
            <a:r>
              <a:rPr sz="1400" spc="5" dirty="0">
                <a:latin typeface="Calisto MT" panose="02040603050505030304" pitchFamily="18" charset="0"/>
                <a:cs typeface="Microsoft Sans Serif"/>
              </a:rPr>
              <a:t> </a:t>
            </a:r>
            <a:r>
              <a:rPr sz="1400" spc="-10" dirty="0">
                <a:latin typeface="Calisto MT" panose="02040603050505030304" pitchFamily="18" charset="0"/>
                <a:cs typeface="Microsoft Sans Serif"/>
              </a:rPr>
              <a:t>Antwerp</a:t>
            </a:r>
            <a:r>
              <a:rPr sz="1400" dirty="0">
                <a:latin typeface="Calisto MT" panose="02040603050505030304" pitchFamily="18" charset="0"/>
                <a:cs typeface="Microsoft Sans Serif"/>
              </a:rPr>
              <a:t> </a:t>
            </a:r>
          </a:p>
          <a:p>
            <a:pPr marR="1905" algn="ctr">
              <a:lnSpc>
                <a:spcPct val="100000"/>
              </a:lnSpc>
            </a:pPr>
            <a:r>
              <a:rPr sz="1400" spc="-10" dirty="0">
                <a:latin typeface="Calisto MT" panose="02040603050505030304" pitchFamily="18" charset="0"/>
                <a:cs typeface="Microsoft Sans Serif"/>
              </a:rPr>
              <a:t>for</a:t>
            </a:r>
            <a:r>
              <a:rPr sz="1400" spc="-15" dirty="0">
                <a:latin typeface="Calisto MT" panose="02040603050505030304" pitchFamily="18" charset="0"/>
                <a:cs typeface="Microsoft Sans Serif"/>
              </a:rPr>
              <a:t> </a:t>
            </a:r>
            <a:r>
              <a:rPr sz="1400" spc="-10" dirty="0">
                <a:latin typeface="Calisto MT" panose="02040603050505030304" pitchFamily="18" charset="0"/>
                <a:cs typeface="Microsoft Sans Serif"/>
              </a:rPr>
              <a:t>IMO/ADR</a:t>
            </a:r>
            <a:r>
              <a:rPr sz="1400" spc="-20" dirty="0">
                <a:latin typeface="Calisto MT" panose="02040603050505030304" pitchFamily="18" charset="0"/>
                <a:cs typeface="Microsoft Sans Serif"/>
              </a:rPr>
              <a:t> </a:t>
            </a:r>
            <a:r>
              <a:rPr sz="1400" spc="-5" dirty="0">
                <a:latin typeface="Calisto MT" panose="02040603050505030304" pitchFamily="18" charset="0"/>
                <a:cs typeface="Microsoft Sans Serif"/>
              </a:rPr>
              <a:t>ISO </a:t>
            </a:r>
            <a:r>
              <a:rPr sz="1400" spc="-10" dirty="0">
                <a:latin typeface="Calisto MT" panose="02040603050505030304" pitchFamily="18" charset="0"/>
                <a:cs typeface="Microsoft Sans Serif"/>
              </a:rPr>
              <a:t>TANKS</a:t>
            </a:r>
            <a:endParaRPr sz="1400" dirty="0">
              <a:latin typeface="Calisto MT" panose="02040603050505030304" pitchFamily="18" charset="0"/>
              <a:cs typeface="Microsoft Sans Serif"/>
            </a:endParaRPr>
          </a:p>
        </p:txBody>
      </p:sp>
      <p:sp>
        <p:nvSpPr>
          <p:cNvPr id="35" name="object 35"/>
          <p:cNvSpPr txBox="1"/>
          <p:nvPr/>
        </p:nvSpPr>
        <p:spPr>
          <a:xfrm>
            <a:off x="3998467" y="1040383"/>
            <a:ext cx="771525" cy="226985"/>
          </a:xfrm>
          <a:prstGeom prst="rect">
            <a:avLst/>
          </a:prstGeom>
        </p:spPr>
        <p:txBody>
          <a:bodyPr vert="horz" wrap="square" lIns="0" tIns="11430" rIns="0" bIns="0" rtlCol="0">
            <a:spAutoFit/>
          </a:bodyPr>
          <a:lstStyle/>
          <a:p>
            <a:pPr marL="12700">
              <a:lnSpc>
                <a:spcPct val="100000"/>
              </a:lnSpc>
              <a:spcBef>
                <a:spcPts val="90"/>
              </a:spcBef>
            </a:pPr>
            <a:r>
              <a:rPr sz="1400" spc="-15" dirty="0">
                <a:latin typeface="Calisto MT" panose="02040603050505030304" pitchFamily="18" charset="0"/>
                <a:cs typeface="Calibri"/>
              </a:rPr>
              <a:t>3</a:t>
            </a:r>
            <a:r>
              <a:rPr sz="1400" dirty="0">
                <a:latin typeface="Calisto MT" panose="02040603050505030304" pitchFamily="18" charset="0"/>
                <a:cs typeface="Calibri"/>
              </a:rPr>
              <a:t>-</a:t>
            </a:r>
            <a:r>
              <a:rPr sz="1400" spc="-5" dirty="0">
                <a:latin typeface="Calisto MT" panose="02040603050505030304" pitchFamily="18" charset="0"/>
                <a:cs typeface="Calibri"/>
              </a:rPr>
              <a:t>5</a:t>
            </a:r>
            <a:r>
              <a:rPr sz="1400" spc="-15" dirty="0">
                <a:latin typeface="Calisto MT" panose="02040603050505030304" pitchFamily="18" charset="0"/>
                <a:cs typeface="Calibri"/>
              </a:rPr>
              <a:t> </a:t>
            </a:r>
            <a:r>
              <a:rPr sz="1400" spc="-50" dirty="0">
                <a:latin typeface="Calisto MT" panose="02040603050505030304" pitchFamily="18" charset="0"/>
                <a:cs typeface="Calibri"/>
              </a:rPr>
              <a:t>W</a:t>
            </a:r>
            <a:r>
              <a:rPr sz="1400" spc="-5" dirty="0">
                <a:latin typeface="Calisto MT" panose="02040603050505030304" pitchFamily="18" charset="0"/>
                <a:cs typeface="Calibri"/>
              </a:rPr>
              <a:t>ee</a:t>
            </a:r>
            <a:r>
              <a:rPr sz="1400" spc="-40" dirty="0">
                <a:latin typeface="Calisto MT" panose="02040603050505030304" pitchFamily="18" charset="0"/>
                <a:cs typeface="Calibri"/>
              </a:rPr>
              <a:t>k</a:t>
            </a:r>
            <a:r>
              <a:rPr sz="1400" spc="-5" dirty="0">
                <a:latin typeface="Calisto MT" panose="02040603050505030304" pitchFamily="18" charset="0"/>
                <a:cs typeface="Calibri"/>
              </a:rPr>
              <a:t>s</a:t>
            </a:r>
            <a:endParaRPr sz="1400" dirty="0">
              <a:latin typeface="Calisto MT" panose="02040603050505030304" pitchFamily="18" charset="0"/>
              <a:cs typeface="Calibri"/>
            </a:endParaRPr>
          </a:p>
        </p:txBody>
      </p:sp>
      <p:sp>
        <p:nvSpPr>
          <p:cNvPr id="36" name="object 36"/>
          <p:cNvSpPr txBox="1"/>
          <p:nvPr/>
        </p:nvSpPr>
        <p:spPr>
          <a:xfrm>
            <a:off x="7571358" y="1043686"/>
            <a:ext cx="771525" cy="226985"/>
          </a:xfrm>
          <a:prstGeom prst="rect">
            <a:avLst/>
          </a:prstGeom>
        </p:spPr>
        <p:txBody>
          <a:bodyPr vert="horz" wrap="square" lIns="0" tIns="11430" rIns="0" bIns="0" rtlCol="0">
            <a:spAutoFit/>
          </a:bodyPr>
          <a:lstStyle/>
          <a:p>
            <a:pPr marL="12700">
              <a:lnSpc>
                <a:spcPct val="100000"/>
              </a:lnSpc>
              <a:spcBef>
                <a:spcPts val="90"/>
              </a:spcBef>
            </a:pPr>
            <a:r>
              <a:rPr sz="1400" spc="-15" dirty="0">
                <a:latin typeface="Calisto MT" panose="02040603050505030304" pitchFamily="18" charset="0"/>
                <a:cs typeface="Calibri"/>
              </a:rPr>
              <a:t>1</a:t>
            </a:r>
            <a:r>
              <a:rPr sz="1400" dirty="0">
                <a:latin typeface="Calisto MT" panose="02040603050505030304" pitchFamily="18" charset="0"/>
                <a:cs typeface="Calibri"/>
              </a:rPr>
              <a:t>-</a:t>
            </a:r>
            <a:r>
              <a:rPr sz="1400" spc="-5" dirty="0">
                <a:latin typeface="Calisto MT" panose="02040603050505030304" pitchFamily="18" charset="0"/>
                <a:cs typeface="Calibri"/>
              </a:rPr>
              <a:t>2</a:t>
            </a:r>
            <a:r>
              <a:rPr sz="1400" spc="-15" dirty="0">
                <a:latin typeface="Calisto MT" panose="02040603050505030304" pitchFamily="18" charset="0"/>
                <a:cs typeface="Calibri"/>
              </a:rPr>
              <a:t> </a:t>
            </a:r>
            <a:r>
              <a:rPr sz="1400" spc="-50" dirty="0">
                <a:latin typeface="Calisto MT" panose="02040603050505030304" pitchFamily="18" charset="0"/>
                <a:cs typeface="Calibri"/>
              </a:rPr>
              <a:t>W</a:t>
            </a:r>
            <a:r>
              <a:rPr sz="1400" spc="-5" dirty="0">
                <a:latin typeface="Calisto MT" panose="02040603050505030304" pitchFamily="18" charset="0"/>
                <a:cs typeface="Calibri"/>
              </a:rPr>
              <a:t>ee</a:t>
            </a:r>
            <a:r>
              <a:rPr sz="1400" spc="-40" dirty="0">
                <a:latin typeface="Calisto MT" panose="02040603050505030304" pitchFamily="18" charset="0"/>
                <a:cs typeface="Calibri"/>
              </a:rPr>
              <a:t>k</a:t>
            </a:r>
            <a:r>
              <a:rPr sz="1400" spc="-5" dirty="0">
                <a:latin typeface="Calisto MT" panose="02040603050505030304" pitchFamily="18" charset="0"/>
                <a:cs typeface="Calibri"/>
              </a:rPr>
              <a:t>s</a:t>
            </a:r>
            <a:endParaRPr sz="1400" dirty="0">
              <a:latin typeface="Calisto MT" panose="02040603050505030304" pitchFamily="18" charset="0"/>
              <a:cs typeface="Calibri"/>
            </a:endParaRPr>
          </a:p>
        </p:txBody>
      </p:sp>
      <p:pic>
        <p:nvPicPr>
          <p:cNvPr id="37" name="object 37"/>
          <p:cNvPicPr/>
          <p:nvPr/>
        </p:nvPicPr>
        <p:blipFill>
          <a:blip r:embed="rId4" cstate="print"/>
          <a:stretch>
            <a:fillRect/>
          </a:stretch>
        </p:blipFill>
        <p:spPr>
          <a:xfrm>
            <a:off x="1441704" y="2209800"/>
            <a:ext cx="1301496" cy="539496"/>
          </a:xfrm>
          <a:prstGeom prst="rect">
            <a:avLst/>
          </a:prstGeom>
        </p:spPr>
      </p:pic>
      <p:pic>
        <p:nvPicPr>
          <p:cNvPr id="38" name="object 38"/>
          <p:cNvPicPr/>
          <p:nvPr/>
        </p:nvPicPr>
        <p:blipFill>
          <a:blip r:embed="rId5" cstate="print"/>
          <a:stretch>
            <a:fillRect/>
          </a:stretch>
        </p:blipFill>
        <p:spPr>
          <a:xfrm>
            <a:off x="3255264" y="1776983"/>
            <a:ext cx="2270760" cy="947927"/>
          </a:xfrm>
          <a:prstGeom prst="rect">
            <a:avLst/>
          </a:prstGeom>
        </p:spPr>
      </p:pic>
      <p:grpSp>
        <p:nvGrpSpPr>
          <p:cNvPr id="39" name="object 39"/>
          <p:cNvGrpSpPr/>
          <p:nvPr/>
        </p:nvGrpSpPr>
        <p:grpSpPr>
          <a:xfrm>
            <a:off x="6452615" y="1990344"/>
            <a:ext cx="3139440" cy="4044950"/>
            <a:chOff x="6452615" y="1990344"/>
            <a:chExt cx="3139440" cy="4044950"/>
          </a:xfrm>
        </p:grpSpPr>
        <p:pic>
          <p:nvPicPr>
            <p:cNvPr id="40" name="object 40"/>
            <p:cNvPicPr/>
            <p:nvPr/>
          </p:nvPicPr>
          <p:blipFill>
            <a:blip r:embed="rId6" cstate="print"/>
            <a:stretch>
              <a:fillRect/>
            </a:stretch>
          </p:blipFill>
          <p:spPr>
            <a:xfrm>
              <a:off x="6452615" y="1990344"/>
              <a:ext cx="3139440" cy="941831"/>
            </a:xfrm>
            <a:prstGeom prst="rect">
              <a:avLst/>
            </a:prstGeom>
          </p:spPr>
        </p:pic>
        <p:pic>
          <p:nvPicPr>
            <p:cNvPr id="41" name="object 41"/>
            <p:cNvPicPr/>
            <p:nvPr/>
          </p:nvPicPr>
          <p:blipFill>
            <a:blip r:embed="rId7" cstate="print"/>
            <a:stretch>
              <a:fillRect/>
            </a:stretch>
          </p:blipFill>
          <p:spPr>
            <a:xfrm>
              <a:off x="6845807" y="5096255"/>
              <a:ext cx="1981200" cy="938784"/>
            </a:xfrm>
            <a:prstGeom prst="rect">
              <a:avLst/>
            </a:prstGeom>
          </p:spPr>
        </p:pic>
      </p:grpSp>
      <p:pic>
        <p:nvPicPr>
          <p:cNvPr id="42" name="object 42"/>
          <p:cNvPicPr/>
          <p:nvPr/>
        </p:nvPicPr>
        <p:blipFill>
          <a:blip r:embed="rId8" cstate="print"/>
          <a:stretch>
            <a:fillRect/>
          </a:stretch>
        </p:blipFill>
        <p:spPr>
          <a:xfrm>
            <a:off x="10079735" y="2157983"/>
            <a:ext cx="1972055" cy="1109472"/>
          </a:xfrm>
          <a:prstGeom prst="rect">
            <a:avLst/>
          </a:prstGeom>
        </p:spPr>
      </p:pic>
      <p:sp>
        <p:nvSpPr>
          <p:cNvPr id="43" name="object 43"/>
          <p:cNvSpPr txBox="1"/>
          <p:nvPr/>
        </p:nvSpPr>
        <p:spPr>
          <a:xfrm>
            <a:off x="5039867" y="3753611"/>
            <a:ext cx="1841500" cy="212878"/>
          </a:xfrm>
          <a:prstGeom prst="rect">
            <a:avLst/>
          </a:prstGeom>
          <a:ln w="9144">
            <a:solidFill>
              <a:srgbClr val="5B9BD3"/>
            </a:solidFill>
          </a:ln>
        </p:spPr>
        <p:txBody>
          <a:bodyPr vert="horz" wrap="square" lIns="0" tIns="27939" rIns="0" bIns="0" rtlCol="0">
            <a:spAutoFit/>
          </a:bodyPr>
          <a:lstStyle/>
          <a:p>
            <a:pPr marL="193040">
              <a:lnSpc>
                <a:spcPct val="100000"/>
              </a:lnSpc>
              <a:spcBef>
                <a:spcPts val="219"/>
              </a:spcBef>
            </a:pPr>
            <a:r>
              <a:rPr sz="1200" b="1" dirty="0">
                <a:latin typeface="Calisto MT" panose="02040603050505030304" pitchFamily="18" charset="0"/>
                <a:cs typeface="Calibri"/>
              </a:rPr>
              <a:t>DD</a:t>
            </a:r>
            <a:r>
              <a:rPr sz="1200" b="1" spc="-50" dirty="0">
                <a:latin typeface="Calisto MT" panose="02040603050505030304" pitchFamily="18" charset="0"/>
                <a:cs typeface="Calibri"/>
              </a:rPr>
              <a:t>P</a:t>
            </a:r>
            <a:r>
              <a:rPr sz="1200" b="1" spc="-5" dirty="0">
                <a:latin typeface="Calisto MT" panose="02040603050505030304" pitchFamily="18" charset="0"/>
                <a:cs typeface="Calibri"/>
              </a:rPr>
              <a:t>/</a:t>
            </a:r>
            <a:r>
              <a:rPr sz="1200" b="1" spc="5" dirty="0">
                <a:latin typeface="Calisto MT" panose="02040603050505030304" pitchFamily="18" charset="0"/>
                <a:cs typeface="Calibri"/>
              </a:rPr>
              <a:t>F</a:t>
            </a:r>
            <a:r>
              <a:rPr sz="1200" b="1" dirty="0">
                <a:latin typeface="Calisto MT" panose="02040603050505030304" pitchFamily="18" charset="0"/>
                <a:cs typeface="Calibri"/>
              </a:rPr>
              <a:t>C</a:t>
            </a:r>
            <a:r>
              <a:rPr sz="1200" b="1" spc="-5" dirty="0">
                <a:latin typeface="Calisto MT" panose="02040603050505030304" pitchFamily="18" charset="0"/>
                <a:cs typeface="Calibri"/>
              </a:rPr>
              <a:t>A</a:t>
            </a:r>
            <a:r>
              <a:rPr sz="1200" b="1" spc="-75" dirty="0">
                <a:latin typeface="Calisto MT" panose="02040603050505030304" pitchFamily="18" charset="0"/>
                <a:cs typeface="Calibri"/>
              </a:rPr>
              <a:t> </a:t>
            </a:r>
            <a:r>
              <a:rPr sz="1200" b="1" dirty="0">
                <a:latin typeface="Calisto MT" panose="02040603050505030304" pitchFamily="18" charset="0"/>
                <a:cs typeface="Calibri"/>
              </a:rPr>
              <a:t>D</a:t>
            </a:r>
            <a:r>
              <a:rPr sz="1200" b="1" spc="-10" dirty="0">
                <a:latin typeface="Calisto MT" panose="02040603050505030304" pitchFamily="18" charset="0"/>
                <a:cs typeface="Calibri"/>
              </a:rPr>
              <a:t>e</a:t>
            </a:r>
            <a:r>
              <a:rPr sz="1200" b="1" spc="-15" dirty="0">
                <a:latin typeface="Calisto MT" panose="02040603050505030304" pitchFamily="18" charset="0"/>
                <a:cs typeface="Calibri"/>
              </a:rPr>
              <a:t>li</a:t>
            </a:r>
            <a:r>
              <a:rPr sz="1200" b="1" spc="-40" dirty="0">
                <a:latin typeface="Calisto MT" panose="02040603050505030304" pitchFamily="18" charset="0"/>
                <a:cs typeface="Calibri"/>
              </a:rPr>
              <a:t>v</a:t>
            </a:r>
            <a:r>
              <a:rPr sz="1200" b="1" spc="-10" dirty="0">
                <a:latin typeface="Calisto MT" panose="02040603050505030304" pitchFamily="18" charset="0"/>
                <a:cs typeface="Calibri"/>
              </a:rPr>
              <a:t>e</a:t>
            </a:r>
            <a:r>
              <a:rPr sz="1200" b="1" dirty="0">
                <a:latin typeface="Calisto MT" panose="02040603050505030304" pitchFamily="18" charset="0"/>
                <a:cs typeface="Calibri"/>
              </a:rPr>
              <a:t>r</a:t>
            </a:r>
            <a:r>
              <a:rPr sz="1200" b="1" spc="-15" dirty="0">
                <a:latin typeface="Calisto MT" panose="02040603050505030304" pitchFamily="18" charset="0"/>
                <a:cs typeface="Calibri"/>
              </a:rPr>
              <a:t>i</a:t>
            </a:r>
            <a:r>
              <a:rPr sz="1200" b="1" spc="-10" dirty="0">
                <a:latin typeface="Calisto MT" panose="02040603050505030304" pitchFamily="18" charset="0"/>
                <a:cs typeface="Calibri"/>
              </a:rPr>
              <a:t>e</a:t>
            </a:r>
            <a:r>
              <a:rPr sz="1200" b="1" spc="-5" dirty="0">
                <a:latin typeface="Calisto MT" panose="02040603050505030304" pitchFamily="18" charset="0"/>
                <a:cs typeface="Calibri"/>
              </a:rPr>
              <a:t>s</a:t>
            </a:r>
            <a:endParaRPr sz="1200" dirty="0">
              <a:latin typeface="Calisto MT" panose="02040603050505030304" pitchFamily="18" charset="0"/>
              <a:cs typeface="Calibri"/>
            </a:endParaRPr>
          </a:p>
        </p:txBody>
      </p:sp>
      <p:sp>
        <p:nvSpPr>
          <p:cNvPr id="44" name="object 44"/>
          <p:cNvSpPr txBox="1"/>
          <p:nvPr/>
        </p:nvSpPr>
        <p:spPr>
          <a:xfrm>
            <a:off x="2360786" y="5301994"/>
            <a:ext cx="1597660" cy="210314"/>
          </a:xfrm>
          <a:prstGeom prst="rect">
            <a:avLst/>
          </a:prstGeom>
          <a:ln w="9144">
            <a:solidFill>
              <a:srgbClr val="5B9BD3"/>
            </a:solidFill>
          </a:ln>
        </p:spPr>
        <p:txBody>
          <a:bodyPr vert="horz" wrap="square" lIns="0" tIns="25400" rIns="0" bIns="0" rtlCol="0">
            <a:spAutoFit/>
          </a:bodyPr>
          <a:lstStyle/>
          <a:p>
            <a:pPr marL="123825">
              <a:lnSpc>
                <a:spcPct val="100000"/>
              </a:lnSpc>
              <a:spcBef>
                <a:spcPts val="200"/>
              </a:spcBef>
            </a:pPr>
            <a:r>
              <a:rPr sz="1200" b="1" dirty="0">
                <a:latin typeface="Calisto MT" panose="02040603050505030304" pitchFamily="18" charset="0"/>
                <a:cs typeface="Calibri"/>
              </a:rPr>
              <a:t>CFR</a:t>
            </a:r>
            <a:r>
              <a:rPr sz="1200" b="1" spc="-5" dirty="0">
                <a:latin typeface="Calisto MT" panose="02040603050505030304" pitchFamily="18" charset="0"/>
                <a:cs typeface="Calibri"/>
              </a:rPr>
              <a:t>/</a:t>
            </a:r>
            <a:r>
              <a:rPr sz="1200" b="1" dirty="0">
                <a:latin typeface="Calisto MT" panose="02040603050505030304" pitchFamily="18" charset="0"/>
                <a:cs typeface="Calibri"/>
              </a:rPr>
              <a:t>C</a:t>
            </a:r>
            <a:r>
              <a:rPr sz="1200" b="1" spc="-20" dirty="0">
                <a:latin typeface="Calisto MT" panose="02040603050505030304" pitchFamily="18" charset="0"/>
                <a:cs typeface="Calibri"/>
              </a:rPr>
              <a:t>I</a:t>
            </a:r>
            <a:r>
              <a:rPr sz="1200" b="1" spc="-5" dirty="0">
                <a:latin typeface="Calisto MT" panose="02040603050505030304" pitchFamily="18" charset="0"/>
                <a:cs typeface="Calibri"/>
              </a:rPr>
              <a:t>F</a:t>
            </a:r>
            <a:r>
              <a:rPr sz="1200" b="1" spc="-90" dirty="0">
                <a:latin typeface="Calisto MT" panose="02040603050505030304" pitchFamily="18" charset="0"/>
                <a:cs typeface="Calibri"/>
              </a:rPr>
              <a:t> </a:t>
            </a:r>
            <a:r>
              <a:rPr sz="1200" b="1" dirty="0">
                <a:latin typeface="Calisto MT" panose="02040603050505030304" pitchFamily="18" charset="0"/>
                <a:cs typeface="Calibri"/>
              </a:rPr>
              <a:t>D</a:t>
            </a:r>
            <a:r>
              <a:rPr sz="1200" b="1" spc="-10" dirty="0">
                <a:latin typeface="Calisto MT" panose="02040603050505030304" pitchFamily="18" charset="0"/>
                <a:cs typeface="Calibri"/>
              </a:rPr>
              <a:t>e</a:t>
            </a:r>
            <a:r>
              <a:rPr sz="1200" b="1" spc="-15" dirty="0">
                <a:latin typeface="Calisto MT" panose="02040603050505030304" pitchFamily="18" charset="0"/>
                <a:cs typeface="Calibri"/>
              </a:rPr>
              <a:t>li</a:t>
            </a:r>
            <a:r>
              <a:rPr sz="1200" b="1" spc="-40" dirty="0">
                <a:latin typeface="Calisto MT" panose="02040603050505030304" pitchFamily="18" charset="0"/>
                <a:cs typeface="Calibri"/>
              </a:rPr>
              <a:t>v</a:t>
            </a:r>
            <a:r>
              <a:rPr sz="1200" b="1" spc="-10" dirty="0">
                <a:latin typeface="Calisto MT" panose="02040603050505030304" pitchFamily="18" charset="0"/>
                <a:cs typeface="Calibri"/>
              </a:rPr>
              <a:t>e</a:t>
            </a:r>
            <a:r>
              <a:rPr sz="1200" b="1" dirty="0">
                <a:latin typeface="Calisto MT" panose="02040603050505030304" pitchFamily="18" charset="0"/>
                <a:cs typeface="Calibri"/>
              </a:rPr>
              <a:t>r</a:t>
            </a:r>
            <a:r>
              <a:rPr sz="1200" b="1" spc="-15" dirty="0">
                <a:latin typeface="Calisto MT" panose="02040603050505030304" pitchFamily="18" charset="0"/>
                <a:cs typeface="Calibri"/>
              </a:rPr>
              <a:t>i</a:t>
            </a:r>
            <a:r>
              <a:rPr sz="1200" b="1" spc="-10" dirty="0">
                <a:latin typeface="Calisto MT" panose="02040603050505030304" pitchFamily="18" charset="0"/>
                <a:cs typeface="Calibri"/>
              </a:rPr>
              <a:t>e</a:t>
            </a:r>
            <a:r>
              <a:rPr sz="1200" b="1" spc="-5" dirty="0">
                <a:latin typeface="Calisto MT" panose="02040603050505030304" pitchFamily="18" charset="0"/>
                <a:cs typeface="Calibri"/>
              </a:rPr>
              <a:t>s</a:t>
            </a:r>
            <a:endParaRPr sz="1200" dirty="0">
              <a:latin typeface="Calisto MT" panose="02040603050505030304" pitchFamily="18" charset="0"/>
              <a:cs typeface="Calibri"/>
            </a:endParaRPr>
          </a:p>
        </p:txBody>
      </p:sp>
      <p:sp>
        <p:nvSpPr>
          <p:cNvPr id="45" name="object 45"/>
          <p:cNvSpPr txBox="1"/>
          <p:nvPr/>
        </p:nvSpPr>
        <p:spPr>
          <a:xfrm>
            <a:off x="-1521" y="4560663"/>
            <a:ext cx="1296922" cy="1345240"/>
          </a:xfrm>
          <a:prstGeom prst="rect">
            <a:avLst/>
          </a:prstGeom>
          <a:ln w="9143">
            <a:solidFill>
              <a:srgbClr val="5B9BD3"/>
            </a:solidFill>
          </a:ln>
        </p:spPr>
        <p:txBody>
          <a:bodyPr vert="horz" wrap="square" lIns="0" tIns="36830" rIns="0" bIns="0" rtlCol="0">
            <a:spAutoFit/>
          </a:bodyPr>
          <a:lstStyle/>
          <a:p>
            <a:pPr marL="138430" algn="ctr">
              <a:lnSpc>
                <a:spcPct val="100000"/>
              </a:lnSpc>
              <a:spcBef>
                <a:spcPts val="290"/>
              </a:spcBef>
            </a:pPr>
            <a:r>
              <a:rPr sz="1600" b="1" dirty="0">
                <a:latin typeface="Calisto MT" panose="02040603050505030304" pitchFamily="18" charset="0"/>
                <a:cs typeface="Arial"/>
              </a:rPr>
              <a:t>Others</a:t>
            </a:r>
            <a:endParaRPr lang="en-GB" sz="1600" b="1" dirty="0">
              <a:latin typeface="Calisto MT" panose="02040603050505030304" pitchFamily="18" charset="0"/>
              <a:cs typeface="Arial"/>
            </a:endParaRPr>
          </a:p>
          <a:p>
            <a:pPr marL="138430" algn="ctr">
              <a:spcBef>
                <a:spcPts val="290"/>
              </a:spcBef>
            </a:pPr>
            <a:r>
              <a:rPr lang="en-GB" sz="1600" b="1" dirty="0">
                <a:latin typeface="Calisto MT" panose="02040603050505030304" pitchFamily="18" charset="0"/>
                <a:cs typeface="Arial"/>
              </a:rPr>
              <a:t>25%</a:t>
            </a:r>
          </a:p>
          <a:p>
            <a:pPr marL="138430" algn="ctr">
              <a:lnSpc>
                <a:spcPct val="100000"/>
              </a:lnSpc>
              <a:spcBef>
                <a:spcPts val="290"/>
              </a:spcBef>
            </a:pPr>
            <a:r>
              <a:rPr lang="en-GB" sz="1600" b="1" spc="-90" dirty="0">
                <a:latin typeface="Calisto MT" panose="02040603050505030304" pitchFamily="18" charset="0"/>
                <a:cs typeface="Arial"/>
              </a:rPr>
              <a:t>(Korea Taiwan, Middle East )</a:t>
            </a:r>
            <a:r>
              <a:rPr lang="en-GB" sz="1600" b="1" dirty="0">
                <a:latin typeface="Calisto MT" panose="02040603050505030304" pitchFamily="18" charset="0"/>
                <a:cs typeface="Arial"/>
              </a:rPr>
              <a:t> </a:t>
            </a:r>
          </a:p>
        </p:txBody>
      </p:sp>
      <p:sp>
        <p:nvSpPr>
          <p:cNvPr id="48" name="object 22"/>
          <p:cNvSpPr/>
          <p:nvPr/>
        </p:nvSpPr>
        <p:spPr>
          <a:xfrm>
            <a:off x="1316870" y="1303181"/>
            <a:ext cx="1654930" cy="75600"/>
          </a:xfrm>
          <a:custGeom>
            <a:avLst/>
            <a:gdLst/>
            <a:ahLst/>
            <a:cxnLst/>
            <a:rect l="l" t="t" r="r" b="b"/>
            <a:pathLst>
              <a:path w="3239135" h="76200">
                <a:moveTo>
                  <a:pt x="3162681" y="0"/>
                </a:moveTo>
                <a:lnTo>
                  <a:pt x="3162681" y="31750"/>
                </a:lnTo>
                <a:lnTo>
                  <a:pt x="76200" y="31750"/>
                </a:lnTo>
                <a:lnTo>
                  <a:pt x="76200" y="0"/>
                </a:lnTo>
                <a:lnTo>
                  <a:pt x="0" y="38100"/>
                </a:lnTo>
                <a:lnTo>
                  <a:pt x="76200" y="76200"/>
                </a:lnTo>
                <a:lnTo>
                  <a:pt x="76200" y="44450"/>
                </a:lnTo>
                <a:lnTo>
                  <a:pt x="3162681" y="44450"/>
                </a:lnTo>
                <a:lnTo>
                  <a:pt x="3162681" y="76200"/>
                </a:lnTo>
                <a:lnTo>
                  <a:pt x="3238881" y="38100"/>
                </a:lnTo>
                <a:lnTo>
                  <a:pt x="3162681" y="0"/>
                </a:lnTo>
                <a:close/>
              </a:path>
            </a:pathLst>
          </a:custGeom>
          <a:solidFill>
            <a:srgbClr val="5B9BD3"/>
          </a:solidFill>
        </p:spPr>
        <p:txBody>
          <a:bodyPr wrap="square" lIns="0" tIns="0" rIns="0" bIns="0" rtlCol="0"/>
          <a:lstStyle/>
          <a:p>
            <a:endParaRPr/>
          </a:p>
        </p:txBody>
      </p:sp>
      <p:sp>
        <p:nvSpPr>
          <p:cNvPr id="47" name="Rectangle 46"/>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8" name="Rectangle 217"/>
          <p:cNvSpPr/>
          <p:nvPr/>
        </p:nvSpPr>
        <p:spPr>
          <a:xfrm>
            <a:off x="0" y="0"/>
            <a:ext cx="10820400" cy="762000"/>
          </a:xfrm>
          <a:prstGeom prst="rect">
            <a:avLst/>
          </a:prstGeom>
          <a:solidFill>
            <a:srgbClr val="00206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object 2"/>
          <p:cNvPicPr/>
          <p:nvPr/>
        </p:nvPicPr>
        <p:blipFill>
          <a:blip r:embed="rId2" cstate="print"/>
          <a:stretch>
            <a:fillRect/>
          </a:stretch>
        </p:blipFill>
        <p:spPr>
          <a:xfrm>
            <a:off x="7071359" y="3828288"/>
            <a:ext cx="661416" cy="658368"/>
          </a:xfrm>
          <a:prstGeom prst="rect">
            <a:avLst/>
          </a:prstGeom>
        </p:spPr>
      </p:pic>
      <p:grpSp>
        <p:nvGrpSpPr>
          <p:cNvPr id="3" name="object 3"/>
          <p:cNvGrpSpPr/>
          <p:nvPr/>
        </p:nvGrpSpPr>
        <p:grpSpPr>
          <a:xfrm>
            <a:off x="582168" y="6044184"/>
            <a:ext cx="1917700" cy="365760"/>
            <a:chOff x="582168" y="6044184"/>
            <a:chExt cx="1917700" cy="365760"/>
          </a:xfrm>
        </p:grpSpPr>
        <p:pic>
          <p:nvPicPr>
            <p:cNvPr id="4" name="object 4"/>
            <p:cNvPicPr/>
            <p:nvPr/>
          </p:nvPicPr>
          <p:blipFill>
            <a:blip r:embed="rId3" cstate="print"/>
            <a:stretch>
              <a:fillRect/>
            </a:stretch>
          </p:blipFill>
          <p:spPr>
            <a:xfrm>
              <a:off x="615696" y="6053328"/>
              <a:ext cx="155448" cy="155448"/>
            </a:xfrm>
            <a:prstGeom prst="rect">
              <a:avLst/>
            </a:prstGeom>
          </p:spPr>
        </p:pic>
        <p:sp>
          <p:nvSpPr>
            <p:cNvPr id="5" name="object 5"/>
            <p:cNvSpPr/>
            <p:nvPr/>
          </p:nvSpPr>
          <p:spPr>
            <a:xfrm>
              <a:off x="646176" y="6059424"/>
              <a:ext cx="94615" cy="94615"/>
            </a:xfrm>
            <a:custGeom>
              <a:avLst/>
              <a:gdLst/>
              <a:ahLst/>
              <a:cxnLst/>
              <a:rect l="l" t="t" r="r" b="b"/>
              <a:pathLst>
                <a:path w="94615" h="94614">
                  <a:moveTo>
                    <a:pt x="51485" y="0"/>
                  </a:moveTo>
                  <a:lnTo>
                    <a:pt x="42125" y="0"/>
                  </a:lnTo>
                  <a:lnTo>
                    <a:pt x="37439" y="787"/>
                  </a:lnTo>
                  <a:lnTo>
                    <a:pt x="3898" y="28701"/>
                  </a:lnTo>
                  <a:lnTo>
                    <a:pt x="0" y="46786"/>
                  </a:lnTo>
                  <a:lnTo>
                    <a:pt x="787" y="56616"/>
                  </a:lnTo>
                  <a:lnTo>
                    <a:pt x="3898" y="65658"/>
                  </a:lnTo>
                  <a:lnTo>
                    <a:pt x="7797" y="73520"/>
                  </a:lnTo>
                  <a:lnTo>
                    <a:pt x="10909" y="77063"/>
                  </a:lnTo>
                  <a:lnTo>
                    <a:pt x="14033" y="80200"/>
                  </a:lnTo>
                  <a:lnTo>
                    <a:pt x="16776" y="83350"/>
                  </a:lnTo>
                  <a:lnTo>
                    <a:pt x="21056" y="86105"/>
                  </a:lnTo>
                  <a:lnTo>
                    <a:pt x="24561" y="88861"/>
                  </a:lnTo>
                  <a:lnTo>
                    <a:pt x="28854" y="90423"/>
                  </a:lnTo>
                  <a:lnTo>
                    <a:pt x="32753" y="92392"/>
                  </a:lnTo>
                  <a:lnTo>
                    <a:pt x="42125" y="93967"/>
                  </a:lnTo>
                  <a:lnTo>
                    <a:pt x="46799" y="94360"/>
                  </a:lnTo>
                  <a:lnTo>
                    <a:pt x="51485" y="93967"/>
                  </a:lnTo>
                  <a:lnTo>
                    <a:pt x="60845" y="92392"/>
                  </a:lnTo>
                  <a:lnTo>
                    <a:pt x="65138" y="90423"/>
                  </a:lnTo>
                  <a:lnTo>
                    <a:pt x="69024" y="88861"/>
                  </a:lnTo>
                  <a:lnTo>
                    <a:pt x="93205" y="56616"/>
                  </a:lnTo>
                  <a:lnTo>
                    <a:pt x="93992" y="46786"/>
                  </a:lnTo>
                  <a:lnTo>
                    <a:pt x="93205" y="37350"/>
                  </a:lnTo>
                  <a:lnTo>
                    <a:pt x="69024" y="5499"/>
                  </a:lnTo>
                  <a:lnTo>
                    <a:pt x="56553" y="787"/>
                  </a:lnTo>
                  <a:lnTo>
                    <a:pt x="51485" y="0"/>
                  </a:lnTo>
                  <a:close/>
                </a:path>
              </a:pathLst>
            </a:custGeom>
            <a:solidFill>
              <a:srgbClr val="006AA1"/>
            </a:solidFill>
          </p:spPr>
          <p:txBody>
            <a:bodyPr wrap="square" lIns="0" tIns="0" rIns="0" bIns="0" rtlCol="0"/>
            <a:lstStyle/>
            <a:p>
              <a:endParaRPr/>
            </a:p>
          </p:txBody>
        </p:sp>
        <p:pic>
          <p:nvPicPr>
            <p:cNvPr id="6" name="object 6"/>
            <p:cNvPicPr/>
            <p:nvPr/>
          </p:nvPicPr>
          <p:blipFill>
            <a:blip r:embed="rId4" cstate="print"/>
            <a:stretch>
              <a:fillRect/>
            </a:stretch>
          </p:blipFill>
          <p:spPr>
            <a:xfrm>
              <a:off x="582168" y="6147816"/>
              <a:ext cx="222503" cy="262128"/>
            </a:xfrm>
            <a:prstGeom prst="rect">
              <a:avLst/>
            </a:prstGeom>
          </p:spPr>
        </p:pic>
        <p:sp>
          <p:nvSpPr>
            <p:cNvPr id="7" name="object 7"/>
            <p:cNvSpPr/>
            <p:nvPr/>
          </p:nvSpPr>
          <p:spPr>
            <a:xfrm>
              <a:off x="621792" y="6163056"/>
              <a:ext cx="143510" cy="179705"/>
            </a:xfrm>
            <a:custGeom>
              <a:avLst/>
              <a:gdLst/>
              <a:ahLst/>
              <a:cxnLst/>
              <a:rect l="l" t="t" r="r" b="b"/>
              <a:pathLst>
                <a:path w="143509" h="179704">
                  <a:moveTo>
                    <a:pt x="143001" y="0"/>
                  </a:moveTo>
                  <a:lnTo>
                    <a:pt x="0" y="0"/>
                  </a:lnTo>
                  <a:lnTo>
                    <a:pt x="0" y="15354"/>
                  </a:lnTo>
                  <a:lnTo>
                    <a:pt x="8369" y="58293"/>
                  </a:lnTo>
                  <a:lnTo>
                    <a:pt x="39039" y="98069"/>
                  </a:lnTo>
                  <a:lnTo>
                    <a:pt x="42621" y="100431"/>
                  </a:lnTo>
                  <a:lnTo>
                    <a:pt x="42621" y="179578"/>
                  </a:lnTo>
                  <a:lnTo>
                    <a:pt x="99987" y="179578"/>
                  </a:lnTo>
                  <a:lnTo>
                    <a:pt x="99987" y="100431"/>
                  </a:lnTo>
                  <a:lnTo>
                    <a:pt x="107950" y="95300"/>
                  </a:lnTo>
                  <a:lnTo>
                    <a:pt x="132257" y="63792"/>
                  </a:lnTo>
                  <a:lnTo>
                    <a:pt x="142201" y="24815"/>
                  </a:lnTo>
                  <a:lnTo>
                    <a:pt x="143001" y="15354"/>
                  </a:lnTo>
                  <a:lnTo>
                    <a:pt x="143001" y="0"/>
                  </a:lnTo>
                  <a:close/>
                </a:path>
              </a:pathLst>
            </a:custGeom>
            <a:solidFill>
              <a:srgbClr val="006AA1"/>
            </a:solidFill>
          </p:spPr>
          <p:txBody>
            <a:bodyPr wrap="square" lIns="0" tIns="0" rIns="0" bIns="0" rtlCol="0"/>
            <a:lstStyle/>
            <a:p>
              <a:endParaRPr/>
            </a:p>
          </p:txBody>
        </p:sp>
        <p:pic>
          <p:nvPicPr>
            <p:cNvPr id="8" name="object 8"/>
            <p:cNvPicPr/>
            <p:nvPr/>
          </p:nvPicPr>
          <p:blipFill>
            <a:blip r:embed="rId5" cstate="print"/>
            <a:stretch>
              <a:fillRect/>
            </a:stretch>
          </p:blipFill>
          <p:spPr>
            <a:xfrm>
              <a:off x="795527" y="6044184"/>
              <a:ext cx="173735" cy="173736"/>
            </a:xfrm>
            <a:prstGeom prst="rect">
              <a:avLst/>
            </a:prstGeom>
          </p:spPr>
        </p:pic>
        <p:sp>
          <p:nvSpPr>
            <p:cNvPr id="9" name="object 9"/>
            <p:cNvSpPr/>
            <p:nvPr/>
          </p:nvSpPr>
          <p:spPr>
            <a:xfrm>
              <a:off x="832104" y="6059424"/>
              <a:ext cx="100330" cy="94615"/>
            </a:xfrm>
            <a:custGeom>
              <a:avLst/>
              <a:gdLst/>
              <a:ahLst/>
              <a:cxnLst/>
              <a:rect l="l" t="t" r="r" b="b"/>
              <a:pathLst>
                <a:path w="100330" h="94614">
                  <a:moveTo>
                    <a:pt x="54940" y="0"/>
                  </a:moveTo>
                  <a:lnTo>
                    <a:pt x="44958" y="0"/>
                  </a:lnTo>
                  <a:lnTo>
                    <a:pt x="39954" y="787"/>
                  </a:lnTo>
                  <a:lnTo>
                    <a:pt x="4165" y="28701"/>
                  </a:lnTo>
                  <a:lnTo>
                    <a:pt x="0" y="46786"/>
                  </a:lnTo>
                  <a:lnTo>
                    <a:pt x="838" y="56616"/>
                  </a:lnTo>
                  <a:lnTo>
                    <a:pt x="4165" y="65658"/>
                  </a:lnTo>
                  <a:lnTo>
                    <a:pt x="8318" y="73520"/>
                  </a:lnTo>
                  <a:lnTo>
                    <a:pt x="11645" y="77063"/>
                  </a:lnTo>
                  <a:lnTo>
                    <a:pt x="14986" y="80200"/>
                  </a:lnTo>
                  <a:lnTo>
                    <a:pt x="17894" y="83350"/>
                  </a:lnTo>
                  <a:lnTo>
                    <a:pt x="22479" y="86105"/>
                  </a:lnTo>
                  <a:lnTo>
                    <a:pt x="26225" y="88861"/>
                  </a:lnTo>
                  <a:lnTo>
                    <a:pt x="30797" y="90423"/>
                  </a:lnTo>
                  <a:lnTo>
                    <a:pt x="34963" y="92392"/>
                  </a:lnTo>
                  <a:lnTo>
                    <a:pt x="44958" y="93967"/>
                  </a:lnTo>
                  <a:lnTo>
                    <a:pt x="49949" y="94360"/>
                  </a:lnTo>
                  <a:lnTo>
                    <a:pt x="54940" y="93967"/>
                  </a:lnTo>
                  <a:lnTo>
                    <a:pt x="64935" y="92392"/>
                  </a:lnTo>
                  <a:lnTo>
                    <a:pt x="69519" y="90423"/>
                  </a:lnTo>
                  <a:lnTo>
                    <a:pt x="73672" y="88861"/>
                  </a:lnTo>
                  <a:lnTo>
                    <a:pt x="99491" y="56616"/>
                  </a:lnTo>
                  <a:lnTo>
                    <a:pt x="100317" y="46786"/>
                  </a:lnTo>
                  <a:lnTo>
                    <a:pt x="99491" y="37350"/>
                  </a:lnTo>
                  <a:lnTo>
                    <a:pt x="73672" y="5499"/>
                  </a:lnTo>
                  <a:lnTo>
                    <a:pt x="60363" y="787"/>
                  </a:lnTo>
                  <a:lnTo>
                    <a:pt x="54940" y="0"/>
                  </a:lnTo>
                  <a:close/>
                </a:path>
              </a:pathLst>
            </a:custGeom>
            <a:solidFill>
              <a:srgbClr val="006AA1"/>
            </a:solidFill>
          </p:spPr>
          <p:txBody>
            <a:bodyPr wrap="square" lIns="0" tIns="0" rIns="0" bIns="0" rtlCol="0"/>
            <a:lstStyle/>
            <a:p>
              <a:endParaRPr/>
            </a:p>
          </p:txBody>
        </p:sp>
        <p:pic>
          <p:nvPicPr>
            <p:cNvPr id="10" name="object 10"/>
            <p:cNvPicPr/>
            <p:nvPr/>
          </p:nvPicPr>
          <p:blipFill>
            <a:blip r:embed="rId6" cstate="print"/>
            <a:stretch>
              <a:fillRect/>
            </a:stretch>
          </p:blipFill>
          <p:spPr>
            <a:xfrm>
              <a:off x="774192" y="6147816"/>
              <a:ext cx="219456" cy="262128"/>
            </a:xfrm>
            <a:prstGeom prst="rect">
              <a:avLst/>
            </a:prstGeom>
          </p:spPr>
        </p:pic>
        <p:sp>
          <p:nvSpPr>
            <p:cNvPr id="11" name="object 11"/>
            <p:cNvSpPr/>
            <p:nvPr/>
          </p:nvSpPr>
          <p:spPr>
            <a:xfrm>
              <a:off x="813815" y="6163056"/>
              <a:ext cx="140335" cy="179705"/>
            </a:xfrm>
            <a:custGeom>
              <a:avLst/>
              <a:gdLst/>
              <a:ahLst/>
              <a:cxnLst/>
              <a:rect l="l" t="t" r="r" b="b"/>
              <a:pathLst>
                <a:path w="140334" h="179704">
                  <a:moveTo>
                    <a:pt x="139712" y="0"/>
                  </a:moveTo>
                  <a:lnTo>
                    <a:pt x="0" y="0"/>
                  </a:lnTo>
                  <a:lnTo>
                    <a:pt x="0" y="15354"/>
                  </a:lnTo>
                  <a:lnTo>
                    <a:pt x="8178" y="58293"/>
                  </a:lnTo>
                  <a:lnTo>
                    <a:pt x="38125" y="98069"/>
                  </a:lnTo>
                  <a:lnTo>
                    <a:pt x="41630" y="100431"/>
                  </a:lnTo>
                  <a:lnTo>
                    <a:pt x="41630" y="179578"/>
                  </a:lnTo>
                  <a:lnTo>
                    <a:pt x="97688" y="179578"/>
                  </a:lnTo>
                  <a:lnTo>
                    <a:pt x="97688" y="100431"/>
                  </a:lnTo>
                  <a:lnTo>
                    <a:pt x="105460" y="95300"/>
                  </a:lnTo>
                  <a:lnTo>
                    <a:pt x="129197" y="63792"/>
                  </a:lnTo>
                  <a:lnTo>
                    <a:pt x="138925" y="24815"/>
                  </a:lnTo>
                  <a:lnTo>
                    <a:pt x="139712" y="15354"/>
                  </a:lnTo>
                  <a:lnTo>
                    <a:pt x="139712" y="0"/>
                  </a:lnTo>
                  <a:close/>
                </a:path>
              </a:pathLst>
            </a:custGeom>
            <a:solidFill>
              <a:srgbClr val="006AA1"/>
            </a:solidFill>
          </p:spPr>
          <p:txBody>
            <a:bodyPr wrap="square" lIns="0" tIns="0" rIns="0" bIns="0" rtlCol="0"/>
            <a:lstStyle/>
            <a:p>
              <a:endParaRPr/>
            </a:p>
          </p:txBody>
        </p:sp>
        <p:pic>
          <p:nvPicPr>
            <p:cNvPr id="12" name="object 12"/>
            <p:cNvPicPr/>
            <p:nvPr/>
          </p:nvPicPr>
          <p:blipFill>
            <a:blip r:embed="rId3" cstate="print"/>
            <a:stretch>
              <a:fillRect/>
            </a:stretch>
          </p:blipFill>
          <p:spPr>
            <a:xfrm>
              <a:off x="1008887" y="6053328"/>
              <a:ext cx="155447" cy="155448"/>
            </a:xfrm>
            <a:prstGeom prst="rect">
              <a:avLst/>
            </a:prstGeom>
          </p:spPr>
        </p:pic>
        <p:sp>
          <p:nvSpPr>
            <p:cNvPr id="13" name="object 13"/>
            <p:cNvSpPr/>
            <p:nvPr/>
          </p:nvSpPr>
          <p:spPr>
            <a:xfrm>
              <a:off x="1039368" y="6059424"/>
              <a:ext cx="94615" cy="94615"/>
            </a:xfrm>
            <a:custGeom>
              <a:avLst/>
              <a:gdLst/>
              <a:ahLst/>
              <a:cxnLst/>
              <a:rect l="l" t="t" r="r" b="b"/>
              <a:pathLst>
                <a:path w="94615" h="94614">
                  <a:moveTo>
                    <a:pt x="51485" y="0"/>
                  </a:moveTo>
                  <a:lnTo>
                    <a:pt x="42125" y="0"/>
                  </a:lnTo>
                  <a:lnTo>
                    <a:pt x="37439" y="787"/>
                  </a:lnTo>
                  <a:lnTo>
                    <a:pt x="3898" y="28701"/>
                  </a:lnTo>
                  <a:lnTo>
                    <a:pt x="0" y="46786"/>
                  </a:lnTo>
                  <a:lnTo>
                    <a:pt x="787" y="56616"/>
                  </a:lnTo>
                  <a:lnTo>
                    <a:pt x="3898" y="65658"/>
                  </a:lnTo>
                  <a:lnTo>
                    <a:pt x="7797" y="73520"/>
                  </a:lnTo>
                  <a:lnTo>
                    <a:pt x="10909" y="77063"/>
                  </a:lnTo>
                  <a:lnTo>
                    <a:pt x="14033" y="80200"/>
                  </a:lnTo>
                  <a:lnTo>
                    <a:pt x="16776" y="83350"/>
                  </a:lnTo>
                  <a:lnTo>
                    <a:pt x="21056" y="86105"/>
                  </a:lnTo>
                  <a:lnTo>
                    <a:pt x="24561" y="88861"/>
                  </a:lnTo>
                  <a:lnTo>
                    <a:pt x="28854" y="90423"/>
                  </a:lnTo>
                  <a:lnTo>
                    <a:pt x="32765" y="92392"/>
                  </a:lnTo>
                  <a:lnTo>
                    <a:pt x="42125" y="93967"/>
                  </a:lnTo>
                  <a:lnTo>
                    <a:pt x="46799" y="94360"/>
                  </a:lnTo>
                  <a:lnTo>
                    <a:pt x="51485" y="93967"/>
                  </a:lnTo>
                  <a:lnTo>
                    <a:pt x="60845" y="92392"/>
                  </a:lnTo>
                  <a:lnTo>
                    <a:pt x="65138" y="90423"/>
                  </a:lnTo>
                  <a:lnTo>
                    <a:pt x="69024" y="88861"/>
                  </a:lnTo>
                  <a:lnTo>
                    <a:pt x="93205" y="56616"/>
                  </a:lnTo>
                  <a:lnTo>
                    <a:pt x="93992" y="46786"/>
                  </a:lnTo>
                  <a:lnTo>
                    <a:pt x="93205" y="37350"/>
                  </a:lnTo>
                  <a:lnTo>
                    <a:pt x="69024" y="5499"/>
                  </a:lnTo>
                  <a:lnTo>
                    <a:pt x="56553" y="787"/>
                  </a:lnTo>
                  <a:lnTo>
                    <a:pt x="51485" y="0"/>
                  </a:lnTo>
                  <a:close/>
                </a:path>
              </a:pathLst>
            </a:custGeom>
            <a:solidFill>
              <a:srgbClr val="006AA1"/>
            </a:solidFill>
          </p:spPr>
          <p:txBody>
            <a:bodyPr wrap="square" lIns="0" tIns="0" rIns="0" bIns="0" rtlCol="0"/>
            <a:lstStyle/>
            <a:p>
              <a:endParaRPr/>
            </a:p>
          </p:txBody>
        </p:sp>
        <p:pic>
          <p:nvPicPr>
            <p:cNvPr id="14" name="object 14"/>
            <p:cNvPicPr/>
            <p:nvPr/>
          </p:nvPicPr>
          <p:blipFill>
            <a:blip r:embed="rId4" cstate="print"/>
            <a:stretch>
              <a:fillRect/>
            </a:stretch>
          </p:blipFill>
          <p:spPr>
            <a:xfrm>
              <a:off x="975359" y="6147816"/>
              <a:ext cx="222503" cy="262128"/>
            </a:xfrm>
            <a:prstGeom prst="rect">
              <a:avLst/>
            </a:prstGeom>
          </p:spPr>
        </p:pic>
        <p:sp>
          <p:nvSpPr>
            <p:cNvPr id="15" name="object 15"/>
            <p:cNvSpPr/>
            <p:nvPr/>
          </p:nvSpPr>
          <p:spPr>
            <a:xfrm>
              <a:off x="1014984" y="6163056"/>
              <a:ext cx="143510" cy="179705"/>
            </a:xfrm>
            <a:custGeom>
              <a:avLst/>
              <a:gdLst/>
              <a:ahLst/>
              <a:cxnLst/>
              <a:rect l="l" t="t" r="r" b="b"/>
              <a:pathLst>
                <a:path w="143509" h="179704">
                  <a:moveTo>
                    <a:pt x="143002" y="0"/>
                  </a:moveTo>
                  <a:lnTo>
                    <a:pt x="0" y="0"/>
                  </a:lnTo>
                  <a:lnTo>
                    <a:pt x="0" y="15354"/>
                  </a:lnTo>
                  <a:lnTo>
                    <a:pt x="8369" y="58293"/>
                  </a:lnTo>
                  <a:lnTo>
                    <a:pt x="39039" y="98069"/>
                  </a:lnTo>
                  <a:lnTo>
                    <a:pt x="42621" y="100431"/>
                  </a:lnTo>
                  <a:lnTo>
                    <a:pt x="42621" y="179578"/>
                  </a:lnTo>
                  <a:lnTo>
                    <a:pt x="99987" y="179578"/>
                  </a:lnTo>
                  <a:lnTo>
                    <a:pt x="99987" y="100431"/>
                  </a:lnTo>
                  <a:lnTo>
                    <a:pt x="107950" y="95300"/>
                  </a:lnTo>
                  <a:lnTo>
                    <a:pt x="132257" y="63792"/>
                  </a:lnTo>
                  <a:lnTo>
                    <a:pt x="142201" y="24815"/>
                  </a:lnTo>
                  <a:lnTo>
                    <a:pt x="143002" y="15354"/>
                  </a:lnTo>
                  <a:lnTo>
                    <a:pt x="143002" y="0"/>
                  </a:lnTo>
                  <a:close/>
                </a:path>
              </a:pathLst>
            </a:custGeom>
            <a:solidFill>
              <a:srgbClr val="006AA1"/>
            </a:solidFill>
          </p:spPr>
          <p:txBody>
            <a:bodyPr wrap="square" lIns="0" tIns="0" rIns="0" bIns="0" rtlCol="0"/>
            <a:lstStyle/>
            <a:p>
              <a:endParaRPr/>
            </a:p>
          </p:txBody>
        </p:sp>
        <p:pic>
          <p:nvPicPr>
            <p:cNvPr id="16" name="object 16"/>
            <p:cNvPicPr/>
            <p:nvPr/>
          </p:nvPicPr>
          <p:blipFill>
            <a:blip r:embed="rId5" cstate="print"/>
            <a:stretch>
              <a:fillRect/>
            </a:stretch>
          </p:blipFill>
          <p:spPr>
            <a:xfrm>
              <a:off x="1185672" y="6044184"/>
              <a:ext cx="176784" cy="173736"/>
            </a:xfrm>
            <a:prstGeom prst="rect">
              <a:avLst/>
            </a:prstGeom>
          </p:spPr>
        </p:pic>
        <p:sp>
          <p:nvSpPr>
            <p:cNvPr id="17" name="object 17"/>
            <p:cNvSpPr/>
            <p:nvPr/>
          </p:nvSpPr>
          <p:spPr>
            <a:xfrm>
              <a:off x="1225295" y="6059424"/>
              <a:ext cx="100330" cy="94615"/>
            </a:xfrm>
            <a:custGeom>
              <a:avLst/>
              <a:gdLst/>
              <a:ahLst/>
              <a:cxnLst/>
              <a:rect l="l" t="t" r="r" b="b"/>
              <a:pathLst>
                <a:path w="100330" h="94614">
                  <a:moveTo>
                    <a:pt x="54990" y="0"/>
                  </a:moveTo>
                  <a:lnTo>
                    <a:pt x="44957" y="0"/>
                  </a:lnTo>
                  <a:lnTo>
                    <a:pt x="39954" y="787"/>
                  </a:lnTo>
                  <a:lnTo>
                    <a:pt x="4165" y="28701"/>
                  </a:lnTo>
                  <a:lnTo>
                    <a:pt x="0" y="46786"/>
                  </a:lnTo>
                  <a:lnTo>
                    <a:pt x="838" y="56616"/>
                  </a:lnTo>
                  <a:lnTo>
                    <a:pt x="4165" y="65658"/>
                  </a:lnTo>
                  <a:lnTo>
                    <a:pt x="8318" y="73520"/>
                  </a:lnTo>
                  <a:lnTo>
                    <a:pt x="11645" y="77063"/>
                  </a:lnTo>
                  <a:lnTo>
                    <a:pt x="14985" y="80200"/>
                  </a:lnTo>
                  <a:lnTo>
                    <a:pt x="17894" y="83350"/>
                  </a:lnTo>
                  <a:lnTo>
                    <a:pt x="22478" y="86105"/>
                  </a:lnTo>
                  <a:lnTo>
                    <a:pt x="26225" y="88861"/>
                  </a:lnTo>
                  <a:lnTo>
                    <a:pt x="30797" y="90423"/>
                  </a:lnTo>
                  <a:lnTo>
                    <a:pt x="34963" y="92392"/>
                  </a:lnTo>
                  <a:lnTo>
                    <a:pt x="44957" y="93967"/>
                  </a:lnTo>
                  <a:lnTo>
                    <a:pt x="49910" y="94360"/>
                  </a:lnTo>
                  <a:lnTo>
                    <a:pt x="54990" y="93967"/>
                  </a:lnTo>
                  <a:lnTo>
                    <a:pt x="64896" y="92392"/>
                  </a:lnTo>
                  <a:lnTo>
                    <a:pt x="69468" y="90423"/>
                  </a:lnTo>
                  <a:lnTo>
                    <a:pt x="73659" y="88861"/>
                  </a:lnTo>
                  <a:lnTo>
                    <a:pt x="99567" y="56616"/>
                  </a:lnTo>
                  <a:lnTo>
                    <a:pt x="100329" y="46786"/>
                  </a:lnTo>
                  <a:lnTo>
                    <a:pt x="99567" y="37350"/>
                  </a:lnTo>
                  <a:lnTo>
                    <a:pt x="73659" y="5499"/>
                  </a:lnTo>
                  <a:lnTo>
                    <a:pt x="60325" y="787"/>
                  </a:lnTo>
                  <a:lnTo>
                    <a:pt x="54990" y="0"/>
                  </a:lnTo>
                  <a:close/>
                </a:path>
              </a:pathLst>
            </a:custGeom>
            <a:solidFill>
              <a:srgbClr val="006AA1"/>
            </a:solidFill>
          </p:spPr>
          <p:txBody>
            <a:bodyPr wrap="square" lIns="0" tIns="0" rIns="0" bIns="0" rtlCol="0"/>
            <a:lstStyle/>
            <a:p>
              <a:endParaRPr/>
            </a:p>
          </p:txBody>
        </p:sp>
        <p:pic>
          <p:nvPicPr>
            <p:cNvPr id="18" name="object 18"/>
            <p:cNvPicPr/>
            <p:nvPr/>
          </p:nvPicPr>
          <p:blipFill>
            <a:blip r:embed="rId6" cstate="print"/>
            <a:stretch>
              <a:fillRect/>
            </a:stretch>
          </p:blipFill>
          <p:spPr>
            <a:xfrm>
              <a:off x="1164336" y="6147816"/>
              <a:ext cx="222503" cy="262128"/>
            </a:xfrm>
            <a:prstGeom prst="rect">
              <a:avLst/>
            </a:prstGeom>
          </p:spPr>
        </p:pic>
        <p:sp>
          <p:nvSpPr>
            <p:cNvPr id="19" name="object 19"/>
            <p:cNvSpPr/>
            <p:nvPr/>
          </p:nvSpPr>
          <p:spPr>
            <a:xfrm>
              <a:off x="1207008" y="6163056"/>
              <a:ext cx="139700" cy="179705"/>
            </a:xfrm>
            <a:custGeom>
              <a:avLst/>
              <a:gdLst/>
              <a:ahLst/>
              <a:cxnLst/>
              <a:rect l="l" t="t" r="r" b="b"/>
              <a:pathLst>
                <a:path w="139700" h="179704">
                  <a:moveTo>
                    <a:pt x="139700" y="0"/>
                  </a:moveTo>
                  <a:lnTo>
                    <a:pt x="0" y="0"/>
                  </a:lnTo>
                  <a:lnTo>
                    <a:pt x="0" y="15354"/>
                  </a:lnTo>
                  <a:lnTo>
                    <a:pt x="8178" y="58293"/>
                  </a:lnTo>
                  <a:lnTo>
                    <a:pt x="38125" y="98069"/>
                  </a:lnTo>
                  <a:lnTo>
                    <a:pt x="41630" y="100431"/>
                  </a:lnTo>
                  <a:lnTo>
                    <a:pt x="41630" y="179578"/>
                  </a:lnTo>
                  <a:lnTo>
                    <a:pt x="97662" y="179578"/>
                  </a:lnTo>
                  <a:lnTo>
                    <a:pt x="97662" y="100431"/>
                  </a:lnTo>
                  <a:lnTo>
                    <a:pt x="105409" y="95300"/>
                  </a:lnTo>
                  <a:lnTo>
                    <a:pt x="129158" y="63792"/>
                  </a:lnTo>
                  <a:lnTo>
                    <a:pt x="138937" y="24815"/>
                  </a:lnTo>
                  <a:lnTo>
                    <a:pt x="139700" y="15354"/>
                  </a:lnTo>
                  <a:lnTo>
                    <a:pt x="139700" y="0"/>
                  </a:lnTo>
                  <a:close/>
                </a:path>
              </a:pathLst>
            </a:custGeom>
            <a:solidFill>
              <a:srgbClr val="006AA1"/>
            </a:solidFill>
          </p:spPr>
          <p:txBody>
            <a:bodyPr wrap="square" lIns="0" tIns="0" rIns="0" bIns="0" rtlCol="0"/>
            <a:lstStyle/>
            <a:p>
              <a:endParaRPr/>
            </a:p>
          </p:txBody>
        </p:sp>
        <p:pic>
          <p:nvPicPr>
            <p:cNvPr id="20" name="object 20"/>
            <p:cNvPicPr/>
            <p:nvPr/>
          </p:nvPicPr>
          <p:blipFill>
            <a:blip r:embed="rId5" cstate="print"/>
            <a:stretch>
              <a:fillRect/>
            </a:stretch>
          </p:blipFill>
          <p:spPr>
            <a:xfrm>
              <a:off x="1365504" y="6044184"/>
              <a:ext cx="176784" cy="173736"/>
            </a:xfrm>
            <a:prstGeom prst="rect">
              <a:avLst/>
            </a:prstGeom>
          </p:spPr>
        </p:pic>
        <p:sp>
          <p:nvSpPr>
            <p:cNvPr id="21" name="object 21"/>
            <p:cNvSpPr/>
            <p:nvPr/>
          </p:nvSpPr>
          <p:spPr>
            <a:xfrm>
              <a:off x="1405128" y="6059424"/>
              <a:ext cx="97790" cy="94615"/>
            </a:xfrm>
            <a:custGeom>
              <a:avLst/>
              <a:gdLst/>
              <a:ahLst/>
              <a:cxnLst/>
              <a:rect l="l" t="t" r="r" b="b"/>
              <a:pathLst>
                <a:path w="97790" h="94614">
                  <a:moveTo>
                    <a:pt x="53340" y="0"/>
                  </a:moveTo>
                  <a:lnTo>
                    <a:pt x="43560" y="0"/>
                  </a:lnTo>
                  <a:lnTo>
                    <a:pt x="38734" y="787"/>
                  </a:lnTo>
                  <a:lnTo>
                    <a:pt x="4063" y="28701"/>
                  </a:lnTo>
                  <a:lnTo>
                    <a:pt x="0" y="46786"/>
                  </a:lnTo>
                  <a:lnTo>
                    <a:pt x="762" y="56616"/>
                  </a:lnTo>
                  <a:lnTo>
                    <a:pt x="4063" y="65658"/>
                  </a:lnTo>
                  <a:lnTo>
                    <a:pt x="8128" y="73520"/>
                  </a:lnTo>
                  <a:lnTo>
                    <a:pt x="11303" y="77063"/>
                  </a:lnTo>
                  <a:lnTo>
                    <a:pt x="14605" y="80200"/>
                  </a:lnTo>
                  <a:lnTo>
                    <a:pt x="17399" y="83350"/>
                  </a:lnTo>
                  <a:lnTo>
                    <a:pt x="21843" y="86105"/>
                  </a:lnTo>
                  <a:lnTo>
                    <a:pt x="25400" y="88861"/>
                  </a:lnTo>
                  <a:lnTo>
                    <a:pt x="29844" y="90423"/>
                  </a:lnTo>
                  <a:lnTo>
                    <a:pt x="33909" y="92392"/>
                  </a:lnTo>
                  <a:lnTo>
                    <a:pt x="43560" y="93967"/>
                  </a:lnTo>
                  <a:lnTo>
                    <a:pt x="48387" y="94360"/>
                  </a:lnTo>
                  <a:lnTo>
                    <a:pt x="53340" y="93967"/>
                  </a:lnTo>
                  <a:lnTo>
                    <a:pt x="62991" y="92392"/>
                  </a:lnTo>
                  <a:lnTo>
                    <a:pt x="67437" y="90423"/>
                  </a:lnTo>
                  <a:lnTo>
                    <a:pt x="71500" y="88861"/>
                  </a:lnTo>
                  <a:lnTo>
                    <a:pt x="96519" y="56616"/>
                  </a:lnTo>
                  <a:lnTo>
                    <a:pt x="97281" y="46786"/>
                  </a:lnTo>
                  <a:lnTo>
                    <a:pt x="96519" y="37350"/>
                  </a:lnTo>
                  <a:lnTo>
                    <a:pt x="71500" y="5499"/>
                  </a:lnTo>
                  <a:lnTo>
                    <a:pt x="58546" y="787"/>
                  </a:lnTo>
                  <a:lnTo>
                    <a:pt x="53340" y="0"/>
                  </a:lnTo>
                  <a:close/>
                </a:path>
              </a:pathLst>
            </a:custGeom>
            <a:solidFill>
              <a:srgbClr val="006AA1"/>
            </a:solidFill>
          </p:spPr>
          <p:txBody>
            <a:bodyPr wrap="square" lIns="0" tIns="0" rIns="0" bIns="0" rtlCol="0"/>
            <a:lstStyle/>
            <a:p>
              <a:endParaRPr/>
            </a:p>
          </p:txBody>
        </p:sp>
        <p:pic>
          <p:nvPicPr>
            <p:cNvPr id="22" name="object 22"/>
            <p:cNvPicPr/>
            <p:nvPr/>
          </p:nvPicPr>
          <p:blipFill>
            <a:blip r:embed="rId4" cstate="print"/>
            <a:stretch>
              <a:fillRect/>
            </a:stretch>
          </p:blipFill>
          <p:spPr>
            <a:xfrm>
              <a:off x="1341119" y="6147816"/>
              <a:ext cx="222503" cy="262128"/>
            </a:xfrm>
            <a:prstGeom prst="rect">
              <a:avLst/>
            </a:prstGeom>
          </p:spPr>
        </p:pic>
        <p:sp>
          <p:nvSpPr>
            <p:cNvPr id="23" name="object 23"/>
            <p:cNvSpPr/>
            <p:nvPr/>
          </p:nvSpPr>
          <p:spPr>
            <a:xfrm>
              <a:off x="1380744" y="6163056"/>
              <a:ext cx="143510" cy="179705"/>
            </a:xfrm>
            <a:custGeom>
              <a:avLst/>
              <a:gdLst/>
              <a:ahLst/>
              <a:cxnLst/>
              <a:rect l="l" t="t" r="r" b="b"/>
              <a:pathLst>
                <a:path w="143509" h="179704">
                  <a:moveTo>
                    <a:pt x="143002" y="0"/>
                  </a:moveTo>
                  <a:lnTo>
                    <a:pt x="0" y="0"/>
                  </a:lnTo>
                  <a:lnTo>
                    <a:pt x="0" y="15354"/>
                  </a:lnTo>
                  <a:lnTo>
                    <a:pt x="8381" y="58293"/>
                  </a:lnTo>
                  <a:lnTo>
                    <a:pt x="38989" y="98069"/>
                  </a:lnTo>
                  <a:lnTo>
                    <a:pt x="42544" y="100431"/>
                  </a:lnTo>
                  <a:lnTo>
                    <a:pt x="42544" y="179578"/>
                  </a:lnTo>
                  <a:lnTo>
                    <a:pt x="100075" y="179578"/>
                  </a:lnTo>
                  <a:lnTo>
                    <a:pt x="100075" y="100431"/>
                  </a:lnTo>
                  <a:lnTo>
                    <a:pt x="107822" y="95300"/>
                  </a:lnTo>
                  <a:lnTo>
                    <a:pt x="132206" y="63792"/>
                  </a:lnTo>
                  <a:lnTo>
                    <a:pt x="142240" y="24815"/>
                  </a:lnTo>
                  <a:lnTo>
                    <a:pt x="143002" y="15354"/>
                  </a:lnTo>
                  <a:lnTo>
                    <a:pt x="143002" y="0"/>
                  </a:lnTo>
                  <a:close/>
                </a:path>
              </a:pathLst>
            </a:custGeom>
            <a:solidFill>
              <a:srgbClr val="006AA1"/>
            </a:solidFill>
          </p:spPr>
          <p:txBody>
            <a:bodyPr wrap="square" lIns="0" tIns="0" rIns="0" bIns="0" rtlCol="0"/>
            <a:lstStyle/>
            <a:p>
              <a:endParaRPr/>
            </a:p>
          </p:txBody>
        </p:sp>
        <p:pic>
          <p:nvPicPr>
            <p:cNvPr id="24" name="object 24"/>
            <p:cNvPicPr/>
            <p:nvPr/>
          </p:nvPicPr>
          <p:blipFill>
            <a:blip r:embed="rId7" cstate="print"/>
            <a:stretch>
              <a:fillRect/>
            </a:stretch>
          </p:blipFill>
          <p:spPr>
            <a:xfrm>
              <a:off x="1542287" y="6044184"/>
              <a:ext cx="173736" cy="173736"/>
            </a:xfrm>
            <a:prstGeom prst="rect">
              <a:avLst/>
            </a:prstGeom>
          </p:spPr>
        </p:pic>
        <p:sp>
          <p:nvSpPr>
            <p:cNvPr id="25" name="object 25"/>
            <p:cNvSpPr/>
            <p:nvPr/>
          </p:nvSpPr>
          <p:spPr>
            <a:xfrm>
              <a:off x="1578864" y="6059424"/>
              <a:ext cx="97155" cy="94615"/>
            </a:xfrm>
            <a:custGeom>
              <a:avLst/>
              <a:gdLst/>
              <a:ahLst/>
              <a:cxnLst/>
              <a:rect l="l" t="t" r="r" b="b"/>
              <a:pathLst>
                <a:path w="97155" h="94614">
                  <a:moveTo>
                    <a:pt x="53086" y="0"/>
                  </a:moveTo>
                  <a:lnTo>
                    <a:pt x="43561" y="0"/>
                  </a:lnTo>
                  <a:lnTo>
                    <a:pt x="38608" y="787"/>
                  </a:lnTo>
                  <a:lnTo>
                    <a:pt x="3937" y="28701"/>
                  </a:lnTo>
                  <a:lnTo>
                    <a:pt x="0" y="46786"/>
                  </a:lnTo>
                  <a:lnTo>
                    <a:pt x="762" y="56616"/>
                  </a:lnTo>
                  <a:lnTo>
                    <a:pt x="2413" y="60947"/>
                  </a:lnTo>
                  <a:lnTo>
                    <a:pt x="3937" y="65658"/>
                  </a:lnTo>
                  <a:lnTo>
                    <a:pt x="8128" y="73520"/>
                  </a:lnTo>
                  <a:lnTo>
                    <a:pt x="11303" y="77063"/>
                  </a:lnTo>
                  <a:lnTo>
                    <a:pt x="14478" y="80200"/>
                  </a:lnTo>
                  <a:lnTo>
                    <a:pt x="17272" y="83350"/>
                  </a:lnTo>
                  <a:lnTo>
                    <a:pt x="21717" y="86105"/>
                  </a:lnTo>
                  <a:lnTo>
                    <a:pt x="25400" y="88861"/>
                  </a:lnTo>
                  <a:lnTo>
                    <a:pt x="29718" y="90423"/>
                  </a:lnTo>
                  <a:lnTo>
                    <a:pt x="33909" y="92392"/>
                  </a:lnTo>
                  <a:lnTo>
                    <a:pt x="43561" y="93967"/>
                  </a:lnTo>
                  <a:lnTo>
                    <a:pt x="48260" y="94360"/>
                  </a:lnTo>
                  <a:lnTo>
                    <a:pt x="53086" y="93967"/>
                  </a:lnTo>
                  <a:lnTo>
                    <a:pt x="88900" y="73520"/>
                  </a:lnTo>
                  <a:lnTo>
                    <a:pt x="94615" y="60947"/>
                  </a:lnTo>
                  <a:lnTo>
                    <a:pt x="96266" y="56616"/>
                  </a:lnTo>
                  <a:lnTo>
                    <a:pt x="97028" y="46786"/>
                  </a:lnTo>
                  <a:lnTo>
                    <a:pt x="96266" y="37350"/>
                  </a:lnTo>
                  <a:lnTo>
                    <a:pt x="93091" y="28701"/>
                  </a:lnTo>
                  <a:lnTo>
                    <a:pt x="62737" y="1968"/>
                  </a:lnTo>
                  <a:lnTo>
                    <a:pt x="58419" y="787"/>
                  </a:lnTo>
                  <a:lnTo>
                    <a:pt x="53086" y="0"/>
                  </a:lnTo>
                  <a:close/>
                </a:path>
              </a:pathLst>
            </a:custGeom>
            <a:solidFill>
              <a:srgbClr val="006AA1"/>
            </a:solidFill>
          </p:spPr>
          <p:txBody>
            <a:bodyPr wrap="square" lIns="0" tIns="0" rIns="0" bIns="0" rtlCol="0"/>
            <a:lstStyle/>
            <a:p>
              <a:endParaRPr/>
            </a:p>
          </p:txBody>
        </p:sp>
        <p:pic>
          <p:nvPicPr>
            <p:cNvPr id="26" name="object 26"/>
            <p:cNvPicPr/>
            <p:nvPr/>
          </p:nvPicPr>
          <p:blipFill>
            <a:blip r:embed="rId4" cstate="print"/>
            <a:stretch>
              <a:fillRect/>
            </a:stretch>
          </p:blipFill>
          <p:spPr>
            <a:xfrm>
              <a:off x="1517904" y="6147816"/>
              <a:ext cx="222503" cy="262128"/>
            </a:xfrm>
            <a:prstGeom prst="rect">
              <a:avLst/>
            </a:prstGeom>
          </p:spPr>
        </p:pic>
        <p:sp>
          <p:nvSpPr>
            <p:cNvPr id="27" name="object 27"/>
            <p:cNvSpPr/>
            <p:nvPr/>
          </p:nvSpPr>
          <p:spPr>
            <a:xfrm>
              <a:off x="1557528" y="6163056"/>
              <a:ext cx="143510" cy="179705"/>
            </a:xfrm>
            <a:custGeom>
              <a:avLst/>
              <a:gdLst/>
              <a:ahLst/>
              <a:cxnLst/>
              <a:rect l="l" t="t" r="r" b="b"/>
              <a:pathLst>
                <a:path w="143510" h="179704">
                  <a:moveTo>
                    <a:pt x="143002" y="0"/>
                  </a:moveTo>
                  <a:lnTo>
                    <a:pt x="0" y="0"/>
                  </a:lnTo>
                  <a:lnTo>
                    <a:pt x="0" y="15354"/>
                  </a:lnTo>
                  <a:lnTo>
                    <a:pt x="8381" y="58293"/>
                  </a:lnTo>
                  <a:lnTo>
                    <a:pt x="38988" y="98069"/>
                  </a:lnTo>
                  <a:lnTo>
                    <a:pt x="42544" y="100431"/>
                  </a:lnTo>
                  <a:lnTo>
                    <a:pt x="42544" y="179578"/>
                  </a:lnTo>
                  <a:lnTo>
                    <a:pt x="100076" y="179578"/>
                  </a:lnTo>
                  <a:lnTo>
                    <a:pt x="100076" y="100431"/>
                  </a:lnTo>
                  <a:lnTo>
                    <a:pt x="107822" y="95300"/>
                  </a:lnTo>
                  <a:lnTo>
                    <a:pt x="132207" y="63792"/>
                  </a:lnTo>
                  <a:lnTo>
                    <a:pt x="142240" y="24815"/>
                  </a:lnTo>
                  <a:lnTo>
                    <a:pt x="143002" y="15354"/>
                  </a:lnTo>
                  <a:lnTo>
                    <a:pt x="143002" y="0"/>
                  </a:lnTo>
                  <a:close/>
                </a:path>
              </a:pathLst>
            </a:custGeom>
            <a:solidFill>
              <a:srgbClr val="006AA1"/>
            </a:solidFill>
          </p:spPr>
          <p:txBody>
            <a:bodyPr wrap="square" lIns="0" tIns="0" rIns="0" bIns="0" rtlCol="0"/>
            <a:lstStyle/>
            <a:p>
              <a:endParaRPr/>
            </a:p>
          </p:txBody>
        </p:sp>
        <p:pic>
          <p:nvPicPr>
            <p:cNvPr id="28" name="object 28"/>
            <p:cNvPicPr/>
            <p:nvPr/>
          </p:nvPicPr>
          <p:blipFill>
            <a:blip r:embed="rId7" cstate="print"/>
            <a:stretch>
              <a:fillRect/>
            </a:stretch>
          </p:blipFill>
          <p:spPr>
            <a:xfrm>
              <a:off x="1719071" y="6044184"/>
              <a:ext cx="173736" cy="173736"/>
            </a:xfrm>
            <a:prstGeom prst="rect">
              <a:avLst/>
            </a:prstGeom>
          </p:spPr>
        </p:pic>
        <p:sp>
          <p:nvSpPr>
            <p:cNvPr id="29" name="object 29"/>
            <p:cNvSpPr/>
            <p:nvPr/>
          </p:nvSpPr>
          <p:spPr>
            <a:xfrm>
              <a:off x="1755648" y="6059424"/>
              <a:ext cx="97155" cy="94615"/>
            </a:xfrm>
            <a:custGeom>
              <a:avLst/>
              <a:gdLst/>
              <a:ahLst/>
              <a:cxnLst/>
              <a:rect l="l" t="t" r="r" b="b"/>
              <a:pathLst>
                <a:path w="97155" h="94614">
                  <a:moveTo>
                    <a:pt x="53085" y="0"/>
                  </a:moveTo>
                  <a:lnTo>
                    <a:pt x="43560" y="0"/>
                  </a:lnTo>
                  <a:lnTo>
                    <a:pt x="38607" y="787"/>
                  </a:lnTo>
                  <a:lnTo>
                    <a:pt x="3937" y="28701"/>
                  </a:lnTo>
                  <a:lnTo>
                    <a:pt x="0" y="46786"/>
                  </a:lnTo>
                  <a:lnTo>
                    <a:pt x="762" y="56616"/>
                  </a:lnTo>
                  <a:lnTo>
                    <a:pt x="2412" y="60947"/>
                  </a:lnTo>
                  <a:lnTo>
                    <a:pt x="3937" y="65658"/>
                  </a:lnTo>
                  <a:lnTo>
                    <a:pt x="8127" y="73520"/>
                  </a:lnTo>
                  <a:lnTo>
                    <a:pt x="11302" y="77063"/>
                  </a:lnTo>
                  <a:lnTo>
                    <a:pt x="14477" y="80200"/>
                  </a:lnTo>
                  <a:lnTo>
                    <a:pt x="17271" y="83350"/>
                  </a:lnTo>
                  <a:lnTo>
                    <a:pt x="21716" y="86105"/>
                  </a:lnTo>
                  <a:lnTo>
                    <a:pt x="25400" y="88861"/>
                  </a:lnTo>
                  <a:lnTo>
                    <a:pt x="29718" y="90423"/>
                  </a:lnTo>
                  <a:lnTo>
                    <a:pt x="33908" y="92392"/>
                  </a:lnTo>
                  <a:lnTo>
                    <a:pt x="43560" y="93967"/>
                  </a:lnTo>
                  <a:lnTo>
                    <a:pt x="48259" y="94360"/>
                  </a:lnTo>
                  <a:lnTo>
                    <a:pt x="53085" y="93967"/>
                  </a:lnTo>
                  <a:lnTo>
                    <a:pt x="88900" y="73520"/>
                  </a:lnTo>
                  <a:lnTo>
                    <a:pt x="94614" y="60947"/>
                  </a:lnTo>
                  <a:lnTo>
                    <a:pt x="96265" y="56616"/>
                  </a:lnTo>
                  <a:lnTo>
                    <a:pt x="97027" y="46786"/>
                  </a:lnTo>
                  <a:lnTo>
                    <a:pt x="96265" y="37350"/>
                  </a:lnTo>
                  <a:lnTo>
                    <a:pt x="93090" y="28701"/>
                  </a:lnTo>
                  <a:lnTo>
                    <a:pt x="62737" y="1968"/>
                  </a:lnTo>
                  <a:lnTo>
                    <a:pt x="58419" y="787"/>
                  </a:lnTo>
                  <a:lnTo>
                    <a:pt x="53085" y="0"/>
                  </a:lnTo>
                  <a:close/>
                </a:path>
              </a:pathLst>
            </a:custGeom>
            <a:solidFill>
              <a:srgbClr val="006AA1"/>
            </a:solidFill>
          </p:spPr>
          <p:txBody>
            <a:bodyPr wrap="square" lIns="0" tIns="0" rIns="0" bIns="0" rtlCol="0"/>
            <a:lstStyle/>
            <a:p>
              <a:endParaRPr/>
            </a:p>
          </p:txBody>
        </p:sp>
        <p:pic>
          <p:nvPicPr>
            <p:cNvPr id="30" name="object 30"/>
            <p:cNvPicPr/>
            <p:nvPr/>
          </p:nvPicPr>
          <p:blipFill>
            <a:blip r:embed="rId4" cstate="print"/>
            <a:stretch>
              <a:fillRect/>
            </a:stretch>
          </p:blipFill>
          <p:spPr>
            <a:xfrm>
              <a:off x="1694687" y="6147816"/>
              <a:ext cx="222504" cy="262128"/>
            </a:xfrm>
            <a:prstGeom prst="rect">
              <a:avLst/>
            </a:prstGeom>
          </p:spPr>
        </p:pic>
        <p:sp>
          <p:nvSpPr>
            <p:cNvPr id="31" name="object 31"/>
            <p:cNvSpPr/>
            <p:nvPr/>
          </p:nvSpPr>
          <p:spPr>
            <a:xfrm>
              <a:off x="1734312" y="6163056"/>
              <a:ext cx="143510" cy="179705"/>
            </a:xfrm>
            <a:custGeom>
              <a:avLst/>
              <a:gdLst/>
              <a:ahLst/>
              <a:cxnLst/>
              <a:rect l="l" t="t" r="r" b="b"/>
              <a:pathLst>
                <a:path w="143510" h="179704">
                  <a:moveTo>
                    <a:pt x="143001" y="0"/>
                  </a:moveTo>
                  <a:lnTo>
                    <a:pt x="0" y="0"/>
                  </a:lnTo>
                  <a:lnTo>
                    <a:pt x="0" y="15354"/>
                  </a:lnTo>
                  <a:lnTo>
                    <a:pt x="8381" y="58293"/>
                  </a:lnTo>
                  <a:lnTo>
                    <a:pt x="38988" y="98069"/>
                  </a:lnTo>
                  <a:lnTo>
                    <a:pt x="42544" y="100431"/>
                  </a:lnTo>
                  <a:lnTo>
                    <a:pt x="42544" y="179578"/>
                  </a:lnTo>
                  <a:lnTo>
                    <a:pt x="100075" y="179578"/>
                  </a:lnTo>
                  <a:lnTo>
                    <a:pt x="100075" y="100431"/>
                  </a:lnTo>
                  <a:lnTo>
                    <a:pt x="107823" y="95300"/>
                  </a:lnTo>
                  <a:lnTo>
                    <a:pt x="132206" y="63792"/>
                  </a:lnTo>
                  <a:lnTo>
                    <a:pt x="142239" y="24815"/>
                  </a:lnTo>
                  <a:lnTo>
                    <a:pt x="143001" y="15354"/>
                  </a:lnTo>
                  <a:lnTo>
                    <a:pt x="143001" y="0"/>
                  </a:lnTo>
                  <a:close/>
                </a:path>
              </a:pathLst>
            </a:custGeom>
            <a:solidFill>
              <a:srgbClr val="006AA1"/>
            </a:solidFill>
          </p:spPr>
          <p:txBody>
            <a:bodyPr wrap="square" lIns="0" tIns="0" rIns="0" bIns="0" rtlCol="0"/>
            <a:lstStyle/>
            <a:p>
              <a:endParaRPr/>
            </a:p>
          </p:txBody>
        </p:sp>
        <p:pic>
          <p:nvPicPr>
            <p:cNvPr id="32" name="object 32"/>
            <p:cNvPicPr/>
            <p:nvPr/>
          </p:nvPicPr>
          <p:blipFill>
            <a:blip r:embed="rId5" cstate="print"/>
            <a:stretch>
              <a:fillRect/>
            </a:stretch>
          </p:blipFill>
          <p:spPr>
            <a:xfrm>
              <a:off x="1905000" y="6044184"/>
              <a:ext cx="176783" cy="173736"/>
            </a:xfrm>
            <a:prstGeom prst="rect">
              <a:avLst/>
            </a:prstGeom>
          </p:spPr>
        </p:pic>
        <p:sp>
          <p:nvSpPr>
            <p:cNvPr id="33" name="object 33"/>
            <p:cNvSpPr/>
            <p:nvPr/>
          </p:nvSpPr>
          <p:spPr>
            <a:xfrm>
              <a:off x="1947671" y="6059424"/>
              <a:ext cx="97790" cy="94615"/>
            </a:xfrm>
            <a:custGeom>
              <a:avLst/>
              <a:gdLst/>
              <a:ahLst/>
              <a:cxnLst/>
              <a:rect l="l" t="t" r="r" b="b"/>
              <a:pathLst>
                <a:path w="97789" h="94614">
                  <a:moveTo>
                    <a:pt x="53339" y="0"/>
                  </a:moveTo>
                  <a:lnTo>
                    <a:pt x="43560" y="0"/>
                  </a:lnTo>
                  <a:lnTo>
                    <a:pt x="38734" y="787"/>
                  </a:lnTo>
                  <a:lnTo>
                    <a:pt x="4063" y="28701"/>
                  </a:lnTo>
                  <a:lnTo>
                    <a:pt x="0" y="46786"/>
                  </a:lnTo>
                  <a:lnTo>
                    <a:pt x="761" y="56616"/>
                  </a:lnTo>
                  <a:lnTo>
                    <a:pt x="4063" y="65658"/>
                  </a:lnTo>
                  <a:lnTo>
                    <a:pt x="8127" y="73520"/>
                  </a:lnTo>
                  <a:lnTo>
                    <a:pt x="11302" y="77063"/>
                  </a:lnTo>
                  <a:lnTo>
                    <a:pt x="14604" y="80200"/>
                  </a:lnTo>
                  <a:lnTo>
                    <a:pt x="17398" y="83350"/>
                  </a:lnTo>
                  <a:lnTo>
                    <a:pt x="21843" y="86105"/>
                  </a:lnTo>
                  <a:lnTo>
                    <a:pt x="25400" y="88861"/>
                  </a:lnTo>
                  <a:lnTo>
                    <a:pt x="29844" y="90423"/>
                  </a:lnTo>
                  <a:lnTo>
                    <a:pt x="33908" y="92392"/>
                  </a:lnTo>
                  <a:lnTo>
                    <a:pt x="43560" y="93967"/>
                  </a:lnTo>
                  <a:lnTo>
                    <a:pt x="48386" y="94360"/>
                  </a:lnTo>
                  <a:lnTo>
                    <a:pt x="53339" y="93967"/>
                  </a:lnTo>
                  <a:lnTo>
                    <a:pt x="62991" y="92392"/>
                  </a:lnTo>
                  <a:lnTo>
                    <a:pt x="67436" y="90423"/>
                  </a:lnTo>
                  <a:lnTo>
                    <a:pt x="71500" y="88861"/>
                  </a:lnTo>
                  <a:lnTo>
                    <a:pt x="96519" y="56616"/>
                  </a:lnTo>
                  <a:lnTo>
                    <a:pt x="97281" y="46786"/>
                  </a:lnTo>
                  <a:lnTo>
                    <a:pt x="96519" y="37350"/>
                  </a:lnTo>
                  <a:lnTo>
                    <a:pt x="71500" y="5499"/>
                  </a:lnTo>
                  <a:lnTo>
                    <a:pt x="58546" y="787"/>
                  </a:lnTo>
                  <a:lnTo>
                    <a:pt x="53339" y="0"/>
                  </a:lnTo>
                  <a:close/>
                </a:path>
              </a:pathLst>
            </a:custGeom>
            <a:solidFill>
              <a:srgbClr val="AAAAAA"/>
            </a:solidFill>
          </p:spPr>
          <p:txBody>
            <a:bodyPr wrap="square" lIns="0" tIns="0" rIns="0" bIns="0" rtlCol="0"/>
            <a:lstStyle/>
            <a:p>
              <a:endParaRPr/>
            </a:p>
          </p:txBody>
        </p:sp>
        <p:pic>
          <p:nvPicPr>
            <p:cNvPr id="34" name="object 34"/>
            <p:cNvPicPr/>
            <p:nvPr/>
          </p:nvPicPr>
          <p:blipFill>
            <a:blip r:embed="rId6" cstate="print"/>
            <a:stretch>
              <a:fillRect/>
            </a:stretch>
          </p:blipFill>
          <p:spPr>
            <a:xfrm>
              <a:off x="1883664" y="6147816"/>
              <a:ext cx="222504" cy="262128"/>
            </a:xfrm>
            <a:prstGeom prst="rect">
              <a:avLst/>
            </a:prstGeom>
          </p:spPr>
        </p:pic>
        <p:sp>
          <p:nvSpPr>
            <p:cNvPr id="35" name="object 35"/>
            <p:cNvSpPr/>
            <p:nvPr/>
          </p:nvSpPr>
          <p:spPr>
            <a:xfrm>
              <a:off x="1926335" y="6163056"/>
              <a:ext cx="139700" cy="179705"/>
            </a:xfrm>
            <a:custGeom>
              <a:avLst/>
              <a:gdLst/>
              <a:ahLst/>
              <a:cxnLst/>
              <a:rect l="l" t="t" r="r" b="b"/>
              <a:pathLst>
                <a:path w="139700" h="179704">
                  <a:moveTo>
                    <a:pt x="139700" y="0"/>
                  </a:moveTo>
                  <a:lnTo>
                    <a:pt x="0" y="0"/>
                  </a:lnTo>
                  <a:lnTo>
                    <a:pt x="0" y="15354"/>
                  </a:lnTo>
                  <a:lnTo>
                    <a:pt x="8127" y="58293"/>
                  </a:lnTo>
                  <a:lnTo>
                    <a:pt x="35432" y="95694"/>
                  </a:lnTo>
                  <a:lnTo>
                    <a:pt x="41656" y="100431"/>
                  </a:lnTo>
                  <a:lnTo>
                    <a:pt x="41656" y="179578"/>
                  </a:lnTo>
                  <a:lnTo>
                    <a:pt x="97662" y="179578"/>
                  </a:lnTo>
                  <a:lnTo>
                    <a:pt x="97662" y="100431"/>
                  </a:lnTo>
                  <a:lnTo>
                    <a:pt x="105409" y="95300"/>
                  </a:lnTo>
                  <a:lnTo>
                    <a:pt x="129158" y="63792"/>
                  </a:lnTo>
                  <a:lnTo>
                    <a:pt x="138937" y="24815"/>
                  </a:lnTo>
                  <a:lnTo>
                    <a:pt x="139700" y="15354"/>
                  </a:lnTo>
                  <a:lnTo>
                    <a:pt x="139700" y="0"/>
                  </a:lnTo>
                  <a:close/>
                </a:path>
              </a:pathLst>
            </a:custGeom>
            <a:solidFill>
              <a:srgbClr val="AAAAAA"/>
            </a:solidFill>
          </p:spPr>
          <p:txBody>
            <a:bodyPr wrap="square" lIns="0" tIns="0" rIns="0" bIns="0" rtlCol="0"/>
            <a:lstStyle/>
            <a:p>
              <a:endParaRPr/>
            </a:p>
          </p:txBody>
        </p:sp>
        <p:pic>
          <p:nvPicPr>
            <p:cNvPr id="36" name="object 36"/>
            <p:cNvPicPr/>
            <p:nvPr/>
          </p:nvPicPr>
          <p:blipFill>
            <a:blip r:embed="rId7" cstate="print"/>
            <a:stretch>
              <a:fillRect/>
            </a:stretch>
          </p:blipFill>
          <p:spPr>
            <a:xfrm>
              <a:off x="2097023" y="6044184"/>
              <a:ext cx="173736" cy="173736"/>
            </a:xfrm>
            <a:prstGeom prst="rect">
              <a:avLst/>
            </a:prstGeom>
          </p:spPr>
        </p:pic>
        <p:sp>
          <p:nvSpPr>
            <p:cNvPr id="37" name="object 37"/>
            <p:cNvSpPr/>
            <p:nvPr/>
          </p:nvSpPr>
          <p:spPr>
            <a:xfrm>
              <a:off x="2136648" y="6059424"/>
              <a:ext cx="97155" cy="94615"/>
            </a:xfrm>
            <a:custGeom>
              <a:avLst/>
              <a:gdLst/>
              <a:ahLst/>
              <a:cxnLst/>
              <a:rect l="l" t="t" r="r" b="b"/>
              <a:pathLst>
                <a:path w="97155" h="94614">
                  <a:moveTo>
                    <a:pt x="53085" y="0"/>
                  </a:moveTo>
                  <a:lnTo>
                    <a:pt x="43560" y="0"/>
                  </a:lnTo>
                  <a:lnTo>
                    <a:pt x="38607" y="787"/>
                  </a:lnTo>
                  <a:lnTo>
                    <a:pt x="3937" y="28701"/>
                  </a:lnTo>
                  <a:lnTo>
                    <a:pt x="0" y="46786"/>
                  </a:lnTo>
                  <a:lnTo>
                    <a:pt x="762" y="56616"/>
                  </a:lnTo>
                  <a:lnTo>
                    <a:pt x="2412" y="60947"/>
                  </a:lnTo>
                  <a:lnTo>
                    <a:pt x="3937" y="65658"/>
                  </a:lnTo>
                  <a:lnTo>
                    <a:pt x="8127" y="73520"/>
                  </a:lnTo>
                  <a:lnTo>
                    <a:pt x="11302" y="77063"/>
                  </a:lnTo>
                  <a:lnTo>
                    <a:pt x="14477" y="80200"/>
                  </a:lnTo>
                  <a:lnTo>
                    <a:pt x="17271" y="83350"/>
                  </a:lnTo>
                  <a:lnTo>
                    <a:pt x="21716" y="86105"/>
                  </a:lnTo>
                  <a:lnTo>
                    <a:pt x="25400" y="88861"/>
                  </a:lnTo>
                  <a:lnTo>
                    <a:pt x="29718" y="90423"/>
                  </a:lnTo>
                  <a:lnTo>
                    <a:pt x="33908" y="92392"/>
                  </a:lnTo>
                  <a:lnTo>
                    <a:pt x="43560" y="93967"/>
                  </a:lnTo>
                  <a:lnTo>
                    <a:pt x="48259" y="94360"/>
                  </a:lnTo>
                  <a:lnTo>
                    <a:pt x="53085" y="93967"/>
                  </a:lnTo>
                  <a:lnTo>
                    <a:pt x="88900" y="73520"/>
                  </a:lnTo>
                  <a:lnTo>
                    <a:pt x="94614" y="60947"/>
                  </a:lnTo>
                  <a:lnTo>
                    <a:pt x="96265" y="56616"/>
                  </a:lnTo>
                  <a:lnTo>
                    <a:pt x="97027" y="46786"/>
                  </a:lnTo>
                  <a:lnTo>
                    <a:pt x="96265" y="37350"/>
                  </a:lnTo>
                  <a:lnTo>
                    <a:pt x="93090" y="28701"/>
                  </a:lnTo>
                  <a:lnTo>
                    <a:pt x="62737" y="1968"/>
                  </a:lnTo>
                  <a:lnTo>
                    <a:pt x="58419" y="787"/>
                  </a:lnTo>
                  <a:lnTo>
                    <a:pt x="53085" y="0"/>
                  </a:lnTo>
                  <a:close/>
                </a:path>
              </a:pathLst>
            </a:custGeom>
            <a:solidFill>
              <a:srgbClr val="AAAAAA"/>
            </a:solidFill>
          </p:spPr>
          <p:txBody>
            <a:bodyPr wrap="square" lIns="0" tIns="0" rIns="0" bIns="0" rtlCol="0"/>
            <a:lstStyle/>
            <a:p>
              <a:endParaRPr/>
            </a:p>
          </p:txBody>
        </p:sp>
        <p:pic>
          <p:nvPicPr>
            <p:cNvPr id="38" name="object 38"/>
            <p:cNvPicPr/>
            <p:nvPr/>
          </p:nvPicPr>
          <p:blipFill>
            <a:blip r:embed="rId4" cstate="print"/>
            <a:stretch>
              <a:fillRect/>
            </a:stretch>
          </p:blipFill>
          <p:spPr>
            <a:xfrm>
              <a:off x="2075687" y="6147816"/>
              <a:ext cx="222504" cy="262128"/>
            </a:xfrm>
            <a:prstGeom prst="rect">
              <a:avLst/>
            </a:prstGeom>
          </p:spPr>
        </p:pic>
        <p:sp>
          <p:nvSpPr>
            <p:cNvPr id="39" name="object 39"/>
            <p:cNvSpPr/>
            <p:nvPr/>
          </p:nvSpPr>
          <p:spPr>
            <a:xfrm>
              <a:off x="2112264" y="6163056"/>
              <a:ext cx="146050" cy="179705"/>
            </a:xfrm>
            <a:custGeom>
              <a:avLst/>
              <a:gdLst/>
              <a:ahLst/>
              <a:cxnLst/>
              <a:rect l="l" t="t" r="r" b="b"/>
              <a:pathLst>
                <a:path w="146050" h="179704">
                  <a:moveTo>
                    <a:pt x="146050" y="0"/>
                  </a:moveTo>
                  <a:lnTo>
                    <a:pt x="0" y="0"/>
                  </a:lnTo>
                  <a:lnTo>
                    <a:pt x="0" y="15354"/>
                  </a:lnTo>
                  <a:lnTo>
                    <a:pt x="8509" y="58293"/>
                  </a:lnTo>
                  <a:lnTo>
                    <a:pt x="39878" y="98069"/>
                  </a:lnTo>
                  <a:lnTo>
                    <a:pt x="43561" y="100431"/>
                  </a:lnTo>
                  <a:lnTo>
                    <a:pt x="43561" y="179578"/>
                  </a:lnTo>
                  <a:lnTo>
                    <a:pt x="102108" y="179578"/>
                  </a:lnTo>
                  <a:lnTo>
                    <a:pt x="102108" y="100431"/>
                  </a:lnTo>
                  <a:lnTo>
                    <a:pt x="110236" y="95300"/>
                  </a:lnTo>
                  <a:lnTo>
                    <a:pt x="135000" y="63792"/>
                  </a:lnTo>
                  <a:lnTo>
                    <a:pt x="145287" y="24815"/>
                  </a:lnTo>
                  <a:lnTo>
                    <a:pt x="146050" y="15354"/>
                  </a:lnTo>
                  <a:lnTo>
                    <a:pt x="146050" y="0"/>
                  </a:lnTo>
                  <a:close/>
                </a:path>
              </a:pathLst>
            </a:custGeom>
            <a:solidFill>
              <a:srgbClr val="AAAAAA"/>
            </a:solidFill>
          </p:spPr>
          <p:txBody>
            <a:bodyPr wrap="square" lIns="0" tIns="0" rIns="0" bIns="0" rtlCol="0"/>
            <a:lstStyle/>
            <a:p>
              <a:endParaRPr/>
            </a:p>
          </p:txBody>
        </p:sp>
        <p:pic>
          <p:nvPicPr>
            <p:cNvPr id="40" name="object 40"/>
            <p:cNvPicPr/>
            <p:nvPr/>
          </p:nvPicPr>
          <p:blipFill>
            <a:blip r:embed="rId8" cstate="print"/>
            <a:stretch>
              <a:fillRect/>
            </a:stretch>
          </p:blipFill>
          <p:spPr>
            <a:xfrm>
              <a:off x="2310384" y="6053328"/>
              <a:ext cx="155448" cy="155448"/>
            </a:xfrm>
            <a:prstGeom prst="rect">
              <a:avLst/>
            </a:prstGeom>
          </p:spPr>
        </p:pic>
        <p:sp>
          <p:nvSpPr>
            <p:cNvPr id="41" name="object 41"/>
            <p:cNvSpPr/>
            <p:nvPr/>
          </p:nvSpPr>
          <p:spPr>
            <a:xfrm>
              <a:off x="2340863" y="6059424"/>
              <a:ext cx="97790" cy="94615"/>
            </a:xfrm>
            <a:custGeom>
              <a:avLst/>
              <a:gdLst/>
              <a:ahLst/>
              <a:cxnLst/>
              <a:rect l="l" t="t" r="r" b="b"/>
              <a:pathLst>
                <a:path w="97789" h="94614">
                  <a:moveTo>
                    <a:pt x="53340" y="0"/>
                  </a:moveTo>
                  <a:lnTo>
                    <a:pt x="43561" y="0"/>
                  </a:lnTo>
                  <a:lnTo>
                    <a:pt x="38735" y="787"/>
                  </a:lnTo>
                  <a:lnTo>
                    <a:pt x="4063" y="28701"/>
                  </a:lnTo>
                  <a:lnTo>
                    <a:pt x="0" y="46786"/>
                  </a:lnTo>
                  <a:lnTo>
                    <a:pt x="762" y="56616"/>
                  </a:lnTo>
                  <a:lnTo>
                    <a:pt x="4063" y="65658"/>
                  </a:lnTo>
                  <a:lnTo>
                    <a:pt x="8128" y="73520"/>
                  </a:lnTo>
                  <a:lnTo>
                    <a:pt x="11303" y="77063"/>
                  </a:lnTo>
                  <a:lnTo>
                    <a:pt x="14605" y="80200"/>
                  </a:lnTo>
                  <a:lnTo>
                    <a:pt x="17399" y="83350"/>
                  </a:lnTo>
                  <a:lnTo>
                    <a:pt x="21843" y="86105"/>
                  </a:lnTo>
                  <a:lnTo>
                    <a:pt x="25400" y="88861"/>
                  </a:lnTo>
                  <a:lnTo>
                    <a:pt x="29844" y="90423"/>
                  </a:lnTo>
                  <a:lnTo>
                    <a:pt x="33909" y="92392"/>
                  </a:lnTo>
                  <a:lnTo>
                    <a:pt x="43561" y="93967"/>
                  </a:lnTo>
                  <a:lnTo>
                    <a:pt x="48387" y="94360"/>
                  </a:lnTo>
                  <a:lnTo>
                    <a:pt x="53340" y="93967"/>
                  </a:lnTo>
                  <a:lnTo>
                    <a:pt x="62992" y="92392"/>
                  </a:lnTo>
                  <a:lnTo>
                    <a:pt x="67437" y="90423"/>
                  </a:lnTo>
                  <a:lnTo>
                    <a:pt x="71500" y="88861"/>
                  </a:lnTo>
                  <a:lnTo>
                    <a:pt x="96519" y="56616"/>
                  </a:lnTo>
                  <a:lnTo>
                    <a:pt x="97281" y="46786"/>
                  </a:lnTo>
                  <a:lnTo>
                    <a:pt x="96519" y="37350"/>
                  </a:lnTo>
                  <a:lnTo>
                    <a:pt x="71500" y="5499"/>
                  </a:lnTo>
                  <a:lnTo>
                    <a:pt x="58547" y="787"/>
                  </a:lnTo>
                  <a:lnTo>
                    <a:pt x="53340" y="0"/>
                  </a:lnTo>
                  <a:close/>
                </a:path>
              </a:pathLst>
            </a:custGeom>
            <a:solidFill>
              <a:srgbClr val="AAAAAA"/>
            </a:solidFill>
          </p:spPr>
          <p:txBody>
            <a:bodyPr wrap="square" lIns="0" tIns="0" rIns="0" bIns="0" rtlCol="0"/>
            <a:lstStyle/>
            <a:p>
              <a:endParaRPr/>
            </a:p>
          </p:txBody>
        </p:sp>
        <p:pic>
          <p:nvPicPr>
            <p:cNvPr id="42" name="object 42"/>
            <p:cNvPicPr/>
            <p:nvPr/>
          </p:nvPicPr>
          <p:blipFill>
            <a:blip r:embed="rId6" cstate="print"/>
            <a:stretch>
              <a:fillRect/>
            </a:stretch>
          </p:blipFill>
          <p:spPr>
            <a:xfrm>
              <a:off x="2276856" y="6147816"/>
              <a:ext cx="222504" cy="262128"/>
            </a:xfrm>
            <a:prstGeom prst="rect">
              <a:avLst/>
            </a:prstGeom>
          </p:spPr>
        </p:pic>
        <p:sp>
          <p:nvSpPr>
            <p:cNvPr id="43" name="object 43"/>
            <p:cNvSpPr/>
            <p:nvPr/>
          </p:nvSpPr>
          <p:spPr>
            <a:xfrm>
              <a:off x="2316479" y="6163056"/>
              <a:ext cx="142875" cy="179705"/>
            </a:xfrm>
            <a:custGeom>
              <a:avLst/>
              <a:gdLst/>
              <a:ahLst/>
              <a:cxnLst/>
              <a:rect l="l" t="t" r="r" b="b"/>
              <a:pathLst>
                <a:path w="142875" h="179704">
                  <a:moveTo>
                    <a:pt x="142747" y="0"/>
                  </a:moveTo>
                  <a:lnTo>
                    <a:pt x="0" y="0"/>
                  </a:lnTo>
                  <a:lnTo>
                    <a:pt x="0" y="15354"/>
                  </a:lnTo>
                  <a:lnTo>
                    <a:pt x="8255" y="58293"/>
                  </a:lnTo>
                  <a:lnTo>
                    <a:pt x="36194" y="95694"/>
                  </a:lnTo>
                  <a:lnTo>
                    <a:pt x="42544" y="100431"/>
                  </a:lnTo>
                  <a:lnTo>
                    <a:pt x="42544" y="179578"/>
                  </a:lnTo>
                  <a:lnTo>
                    <a:pt x="99821" y="179578"/>
                  </a:lnTo>
                  <a:lnTo>
                    <a:pt x="99821" y="100431"/>
                  </a:lnTo>
                  <a:lnTo>
                    <a:pt x="107695" y="95300"/>
                  </a:lnTo>
                  <a:lnTo>
                    <a:pt x="131952" y="63792"/>
                  </a:lnTo>
                  <a:lnTo>
                    <a:pt x="141986" y="24815"/>
                  </a:lnTo>
                  <a:lnTo>
                    <a:pt x="142747" y="15354"/>
                  </a:lnTo>
                  <a:lnTo>
                    <a:pt x="142747" y="0"/>
                  </a:lnTo>
                  <a:close/>
                </a:path>
              </a:pathLst>
            </a:custGeom>
            <a:solidFill>
              <a:srgbClr val="AAAAAA"/>
            </a:solidFill>
          </p:spPr>
          <p:txBody>
            <a:bodyPr wrap="square" lIns="0" tIns="0" rIns="0" bIns="0" rtlCol="0"/>
            <a:lstStyle/>
            <a:p>
              <a:endParaRPr/>
            </a:p>
          </p:txBody>
        </p:sp>
      </p:grpSp>
      <p:sp>
        <p:nvSpPr>
          <p:cNvPr id="44" name="object 44"/>
          <p:cNvSpPr txBox="1">
            <a:spLocks noGrp="1"/>
          </p:cNvSpPr>
          <p:nvPr>
            <p:ph type="title"/>
          </p:nvPr>
        </p:nvSpPr>
        <p:spPr>
          <a:xfrm>
            <a:off x="3429000" y="164606"/>
            <a:ext cx="4337177" cy="444994"/>
          </a:xfrm>
          <a:prstGeom prst="rect">
            <a:avLst/>
          </a:prstGeom>
        </p:spPr>
        <p:txBody>
          <a:bodyPr vert="horz" wrap="square" lIns="0" tIns="13970" rIns="0" bIns="0" rtlCol="0">
            <a:spAutoFit/>
          </a:bodyPr>
          <a:lstStyle/>
          <a:p>
            <a:pPr marL="12700" algn="ctr">
              <a:lnSpc>
                <a:spcPct val="100000"/>
              </a:lnSpc>
              <a:spcBef>
                <a:spcPts val="110"/>
              </a:spcBef>
            </a:pPr>
            <a:r>
              <a:rPr lang="en-IN" sz="2800" b="0" i="0" spc="-5" dirty="0">
                <a:solidFill>
                  <a:schemeClr val="bg1"/>
                </a:solidFill>
                <a:latin typeface="Calisto MT" panose="02040603050505030304" pitchFamily="18" charset="0"/>
                <a:cs typeface="Times New Roman" panose="02020603050405020304" pitchFamily="18" charset="0"/>
              </a:rPr>
              <a:t>Our Presence </a:t>
            </a:r>
            <a:endParaRPr lang="en-IN" sz="2800" b="0" i="0" dirty="0">
              <a:solidFill>
                <a:schemeClr val="bg1"/>
              </a:solidFill>
              <a:latin typeface="Calisto MT" panose="02040603050505030304" pitchFamily="18" charset="0"/>
              <a:cs typeface="Times New Roman" panose="02020603050405020304" pitchFamily="18" charset="0"/>
            </a:endParaRPr>
          </a:p>
        </p:txBody>
      </p:sp>
      <p:sp>
        <p:nvSpPr>
          <p:cNvPr id="46" name="object 46"/>
          <p:cNvSpPr txBox="1"/>
          <p:nvPr/>
        </p:nvSpPr>
        <p:spPr>
          <a:xfrm>
            <a:off x="1384808" y="4986654"/>
            <a:ext cx="1028065" cy="719428"/>
          </a:xfrm>
          <a:prstGeom prst="rect">
            <a:avLst/>
          </a:prstGeom>
        </p:spPr>
        <p:txBody>
          <a:bodyPr vert="horz" wrap="square" lIns="0" tIns="11430" rIns="0" bIns="0" rtlCol="0">
            <a:spAutoFit/>
          </a:bodyPr>
          <a:lstStyle/>
          <a:p>
            <a:pPr marL="4445" algn="ctr">
              <a:lnSpc>
                <a:spcPct val="100000"/>
              </a:lnSpc>
              <a:spcBef>
                <a:spcPts val="90"/>
              </a:spcBef>
            </a:pPr>
            <a:r>
              <a:rPr sz="1400" b="1" spc="-10" dirty="0">
                <a:solidFill>
                  <a:srgbClr val="006AA1"/>
                </a:solidFill>
                <a:latin typeface="Calisto MT" panose="02040603050505030304" pitchFamily="18" charset="0"/>
                <a:cs typeface="Calibri"/>
              </a:rPr>
              <a:t>SUPPLIERS</a:t>
            </a:r>
            <a:endParaRPr sz="1400" dirty="0">
              <a:latin typeface="Calisto MT" panose="02040603050505030304" pitchFamily="18" charset="0"/>
              <a:cs typeface="Calibri"/>
            </a:endParaRPr>
          </a:p>
          <a:p>
            <a:pPr algn="ctr">
              <a:lnSpc>
                <a:spcPct val="100000"/>
              </a:lnSpc>
              <a:spcBef>
                <a:spcPts val="15"/>
              </a:spcBef>
            </a:pPr>
            <a:r>
              <a:rPr sz="1600" b="1" dirty="0">
                <a:solidFill>
                  <a:srgbClr val="006AA1"/>
                </a:solidFill>
                <a:latin typeface="Calisto MT" panose="02040603050505030304" pitchFamily="18" charset="0"/>
                <a:cs typeface="Calibri"/>
              </a:rPr>
              <a:t>Ind</a:t>
            </a:r>
            <a:r>
              <a:rPr sz="1600" b="1" spc="-15" dirty="0">
                <a:solidFill>
                  <a:srgbClr val="006AA1"/>
                </a:solidFill>
                <a:latin typeface="Calisto MT" panose="02040603050505030304" pitchFamily="18" charset="0"/>
                <a:cs typeface="Calibri"/>
              </a:rPr>
              <a:t>i</a:t>
            </a:r>
            <a:r>
              <a:rPr sz="1600" b="1" spc="5" dirty="0">
                <a:solidFill>
                  <a:srgbClr val="006AA1"/>
                </a:solidFill>
                <a:latin typeface="Calisto MT" panose="02040603050505030304" pitchFamily="18" charset="0"/>
                <a:cs typeface="Calibri"/>
              </a:rPr>
              <a:t>a</a:t>
            </a:r>
            <a:r>
              <a:rPr sz="1600" b="1" spc="-80" dirty="0">
                <a:solidFill>
                  <a:srgbClr val="006AA1"/>
                </a:solidFill>
                <a:latin typeface="Calisto MT" panose="02040603050505030304" pitchFamily="18" charset="0"/>
                <a:cs typeface="Calibri"/>
              </a:rPr>
              <a:t> </a:t>
            </a:r>
            <a:r>
              <a:rPr sz="1600" b="1" spc="5" dirty="0">
                <a:solidFill>
                  <a:srgbClr val="006AA1"/>
                </a:solidFill>
                <a:latin typeface="Calisto MT" panose="02040603050505030304" pitchFamily="18" charset="0"/>
                <a:cs typeface="Calibri"/>
              </a:rPr>
              <a:t>&amp;</a:t>
            </a:r>
            <a:r>
              <a:rPr sz="1600" b="1" spc="-35" dirty="0">
                <a:solidFill>
                  <a:srgbClr val="006AA1"/>
                </a:solidFill>
                <a:latin typeface="Calisto MT" panose="02040603050505030304" pitchFamily="18" charset="0"/>
                <a:cs typeface="Calibri"/>
              </a:rPr>
              <a:t> </a:t>
            </a:r>
            <a:r>
              <a:rPr sz="1600" b="1" spc="10" dirty="0">
                <a:solidFill>
                  <a:srgbClr val="006AA1"/>
                </a:solidFill>
                <a:latin typeface="Calisto MT" panose="02040603050505030304" pitchFamily="18" charset="0"/>
                <a:cs typeface="Calibri"/>
              </a:rPr>
              <a:t>A</a:t>
            </a:r>
            <a:r>
              <a:rPr sz="1600" b="1" dirty="0">
                <a:solidFill>
                  <a:srgbClr val="006AA1"/>
                </a:solidFill>
                <a:latin typeface="Calisto MT" panose="02040603050505030304" pitchFamily="18" charset="0"/>
                <a:cs typeface="Calibri"/>
              </a:rPr>
              <a:t>s</a:t>
            </a:r>
            <a:r>
              <a:rPr sz="1600" b="1" spc="-15" dirty="0">
                <a:solidFill>
                  <a:srgbClr val="006AA1"/>
                </a:solidFill>
                <a:latin typeface="Calisto MT" panose="02040603050505030304" pitchFamily="18" charset="0"/>
                <a:cs typeface="Calibri"/>
              </a:rPr>
              <a:t>i</a:t>
            </a:r>
            <a:r>
              <a:rPr sz="1600" b="1" spc="5" dirty="0">
                <a:solidFill>
                  <a:srgbClr val="006AA1"/>
                </a:solidFill>
                <a:latin typeface="Calisto MT" panose="02040603050505030304" pitchFamily="18" charset="0"/>
                <a:cs typeface="Calibri"/>
              </a:rPr>
              <a:t>a</a:t>
            </a:r>
            <a:endParaRPr sz="1600" dirty="0">
              <a:latin typeface="Calisto MT" panose="02040603050505030304" pitchFamily="18" charset="0"/>
              <a:cs typeface="Calibri"/>
            </a:endParaRPr>
          </a:p>
        </p:txBody>
      </p:sp>
      <p:sp>
        <p:nvSpPr>
          <p:cNvPr id="47" name="object 47"/>
          <p:cNvSpPr/>
          <p:nvPr/>
        </p:nvSpPr>
        <p:spPr>
          <a:xfrm>
            <a:off x="644651" y="5978652"/>
            <a:ext cx="1944370" cy="0"/>
          </a:xfrm>
          <a:custGeom>
            <a:avLst/>
            <a:gdLst/>
            <a:ahLst/>
            <a:cxnLst/>
            <a:rect l="l" t="t" r="r" b="b"/>
            <a:pathLst>
              <a:path w="1944370">
                <a:moveTo>
                  <a:pt x="1944370" y="0"/>
                </a:moveTo>
                <a:lnTo>
                  <a:pt x="0" y="0"/>
                </a:lnTo>
              </a:path>
            </a:pathLst>
          </a:custGeom>
          <a:ln w="9144">
            <a:solidFill>
              <a:srgbClr val="AAAAAA"/>
            </a:solidFill>
            <a:prstDash val="sysDash"/>
          </a:ln>
        </p:spPr>
        <p:txBody>
          <a:bodyPr wrap="square" lIns="0" tIns="0" rIns="0" bIns="0" rtlCol="0"/>
          <a:lstStyle/>
          <a:p>
            <a:endParaRPr/>
          </a:p>
        </p:txBody>
      </p:sp>
      <p:sp>
        <p:nvSpPr>
          <p:cNvPr id="48" name="object 48"/>
          <p:cNvSpPr txBox="1"/>
          <p:nvPr/>
        </p:nvSpPr>
        <p:spPr>
          <a:xfrm>
            <a:off x="3976496" y="4989702"/>
            <a:ext cx="1329055" cy="688650"/>
          </a:xfrm>
          <a:prstGeom prst="rect">
            <a:avLst/>
          </a:prstGeom>
        </p:spPr>
        <p:txBody>
          <a:bodyPr vert="horz" wrap="square" lIns="0" tIns="11430" rIns="0" bIns="0" rtlCol="0">
            <a:spAutoFit/>
          </a:bodyPr>
          <a:lstStyle/>
          <a:p>
            <a:pPr algn="ctr">
              <a:lnSpc>
                <a:spcPct val="100000"/>
              </a:lnSpc>
              <a:spcBef>
                <a:spcPts val="90"/>
              </a:spcBef>
            </a:pPr>
            <a:r>
              <a:rPr sz="1400" b="1" spc="-5" dirty="0">
                <a:solidFill>
                  <a:srgbClr val="00AE50"/>
                </a:solidFill>
                <a:latin typeface="Calisto MT" panose="02040603050505030304" pitchFamily="18" charset="0"/>
                <a:cs typeface="Calibri"/>
              </a:rPr>
              <a:t>M</a:t>
            </a:r>
            <a:r>
              <a:rPr sz="1400" b="1" spc="-130" dirty="0">
                <a:solidFill>
                  <a:srgbClr val="00AE50"/>
                </a:solidFill>
                <a:latin typeface="Calisto MT" panose="02040603050505030304" pitchFamily="18" charset="0"/>
                <a:cs typeface="Calibri"/>
              </a:rPr>
              <a:t>A</a:t>
            </a:r>
            <a:r>
              <a:rPr sz="1400" b="1" dirty="0">
                <a:solidFill>
                  <a:srgbClr val="00AE50"/>
                </a:solidFill>
                <a:latin typeface="Calisto MT" panose="02040603050505030304" pitchFamily="18" charset="0"/>
                <a:cs typeface="Calibri"/>
              </a:rPr>
              <a:t>T</a:t>
            </a:r>
            <a:r>
              <a:rPr sz="1400" b="1" spc="-10" dirty="0">
                <a:solidFill>
                  <a:srgbClr val="00AE50"/>
                </a:solidFill>
                <a:latin typeface="Calisto MT" panose="02040603050505030304" pitchFamily="18" charset="0"/>
                <a:cs typeface="Calibri"/>
              </a:rPr>
              <a:t>U</a:t>
            </a:r>
            <a:r>
              <a:rPr sz="1400" b="1" spc="5" dirty="0">
                <a:solidFill>
                  <a:srgbClr val="00AE50"/>
                </a:solidFill>
                <a:latin typeface="Calisto MT" panose="02040603050505030304" pitchFamily="18" charset="0"/>
                <a:cs typeface="Calibri"/>
              </a:rPr>
              <a:t>R</a:t>
            </a:r>
            <a:r>
              <a:rPr sz="1400" b="1" spc="-5" dirty="0">
                <a:solidFill>
                  <a:srgbClr val="00AE50"/>
                </a:solidFill>
                <a:latin typeface="Calisto MT" panose="02040603050505030304" pitchFamily="18" charset="0"/>
                <a:cs typeface="Calibri"/>
              </a:rPr>
              <a:t>E</a:t>
            </a:r>
            <a:r>
              <a:rPr sz="1400" b="1" spc="-55" dirty="0">
                <a:solidFill>
                  <a:srgbClr val="00AE50"/>
                </a:solidFill>
                <a:latin typeface="Calisto MT" panose="02040603050505030304" pitchFamily="18" charset="0"/>
                <a:cs typeface="Calibri"/>
              </a:rPr>
              <a:t> </a:t>
            </a:r>
            <a:r>
              <a:rPr sz="1400" b="1" spc="-5" dirty="0">
                <a:solidFill>
                  <a:srgbClr val="00AE50"/>
                </a:solidFill>
                <a:latin typeface="Calisto MT" panose="02040603050505030304" pitchFamily="18" charset="0"/>
                <a:cs typeface="Calibri"/>
              </a:rPr>
              <a:t>MAR</a:t>
            </a:r>
            <a:r>
              <a:rPr sz="1400" b="1" dirty="0">
                <a:solidFill>
                  <a:srgbClr val="00AE50"/>
                </a:solidFill>
                <a:latin typeface="Calisto MT" panose="02040603050505030304" pitchFamily="18" charset="0"/>
                <a:cs typeface="Calibri"/>
              </a:rPr>
              <a:t>K</a:t>
            </a:r>
            <a:r>
              <a:rPr sz="1400" b="1" spc="-15" dirty="0">
                <a:solidFill>
                  <a:srgbClr val="00AE50"/>
                </a:solidFill>
                <a:latin typeface="Calisto MT" panose="02040603050505030304" pitchFamily="18" charset="0"/>
                <a:cs typeface="Calibri"/>
              </a:rPr>
              <a:t>E</a:t>
            </a:r>
            <a:r>
              <a:rPr sz="1400" b="1" spc="-5" dirty="0">
                <a:solidFill>
                  <a:srgbClr val="00AE50"/>
                </a:solidFill>
                <a:latin typeface="Calisto MT" panose="02040603050505030304" pitchFamily="18" charset="0"/>
                <a:cs typeface="Calibri"/>
              </a:rPr>
              <a:t>T</a:t>
            </a:r>
            <a:endParaRPr sz="1400" dirty="0">
              <a:latin typeface="Calisto MT" panose="02040603050505030304" pitchFamily="18" charset="0"/>
              <a:cs typeface="Calibri"/>
            </a:endParaRPr>
          </a:p>
          <a:p>
            <a:pPr marL="635" algn="ctr">
              <a:lnSpc>
                <a:spcPct val="100000"/>
              </a:lnSpc>
              <a:spcBef>
                <a:spcPts val="15"/>
              </a:spcBef>
            </a:pPr>
            <a:r>
              <a:rPr sz="1600" b="1" dirty="0">
                <a:solidFill>
                  <a:srgbClr val="00AE50"/>
                </a:solidFill>
                <a:latin typeface="Calisto MT" panose="02040603050505030304" pitchFamily="18" charset="0"/>
                <a:cs typeface="Calibri"/>
              </a:rPr>
              <a:t>Europe</a:t>
            </a:r>
            <a:endParaRPr sz="1600" dirty="0">
              <a:latin typeface="Calisto MT" panose="02040603050505030304" pitchFamily="18" charset="0"/>
              <a:cs typeface="Calibri"/>
            </a:endParaRPr>
          </a:p>
        </p:txBody>
      </p:sp>
      <p:sp>
        <p:nvSpPr>
          <p:cNvPr id="49" name="object 49"/>
          <p:cNvSpPr/>
          <p:nvPr/>
        </p:nvSpPr>
        <p:spPr>
          <a:xfrm>
            <a:off x="3506723" y="5978652"/>
            <a:ext cx="1947545" cy="0"/>
          </a:xfrm>
          <a:custGeom>
            <a:avLst/>
            <a:gdLst/>
            <a:ahLst/>
            <a:cxnLst/>
            <a:rect l="l" t="t" r="r" b="b"/>
            <a:pathLst>
              <a:path w="1947545">
                <a:moveTo>
                  <a:pt x="1947417" y="0"/>
                </a:moveTo>
                <a:lnTo>
                  <a:pt x="0" y="0"/>
                </a:lnTo>
              </a:path>
            </a:pathLst>
          </a:custGeom>
          <a:ln w="9144">
            <a:solidFill>
              <a:srgbClr val="AAAAAA"/>
            </a:solidFill>
            <a:prstDash val="sysDash"/>
          </a:ln>
        </p:spPr>
        <p:txBody>
          <a:bodyPr wrap="square" lIns="0" tIns="0" rIns="0" bIns="0" rtlCol="0"/>
          <a:lstStyle/>
          <a:p>
            <a:endParaRPr/>
          </a:p>
        </p:txBody>
      </p:sp>
      <p:sp>
        <p:nvSpPr>
          <p:cNvPr id="50" name="object 50"/>
          <p:cNvSpPr txBox="1"/>
          <p:nvPr/>
        </p:nvSpPr>
        <p:spPr>
          <a:xfrm>
            <a:off x="9445880" y="5027421"/>
            <a:ext cx="1703704" cy="688650"/>
          </a:xfrm>
          <a:prstGeom prst="rect">
            <a:avLst/>
          </a:prstGeom>
        </p:spPr>
        <p:txBody>
          <a:bodyPr vert="horz" wrap="square" lIns="0" tIns="11430" rIns="0" bIns="0" rtlCol="0">
            <a:spAutoFit/>
          </a:bodyPr>
          <a:lstStyle/>
          <a:p>
            <a:pPr algn="ctr">
              <a:lnSpc>
                <a:spcPct val="100000"/>
              </a:lnSpc>
              <a:spcBef>
                <a:spcPts val="90"/>
              </a:spcBef>
            </a:pPr>
            <a:r>
              <a:rPr sz="1400" b="1" spc="-5" dirty="0">
                <a:solidFill>
                  <a:srgbClr val="46B686"/>
                </a:solidFill>
                <a:latin typeface="Calisto MT" panose="02040603050505030304" pitchFamily="18" charset="0"/>
                <a:cs typeface="Calibri"/>
              </a:rPr>
              <a:t>MAR</a:t>
            </a:r>
            <a:r>
              <a:rPr sz="1400" b="1" dirty="0">
                <a:solidFill>
                  <a:srgbClr val="46B686"/>
                </a:solidFill>
                <a:latin typeface="Calisto MT" panose="02040603050505030304" pitchFamily="18" charset="0"/>
                <a:cs typeface="Calibri"/>
              </a:rPr>
              <a:t>K</a:t>
            </a:r>
            <a:r>
              <a:rPr sz="1400" b="1" spc="-15" dirty="0">
                <a:solidFill>
                  <a:srgbClr val="46B686"/>
                </a:solidFill>
                <a:latin typeface="Calisto MT" panose="02040603050505030304" pitchFamily="18" charset="0"/>
                <a:cs typeface="Calibri"/>
              </a:rPr>
              <a:t>E</a:t>
            </a:r>
            <a:r>
              <a:rPr sz="1400" b="1" spc="-5" dirty="0">
                <a:solidFill>
                  <a:srgbClr val="46B686"/>
                </a:solidFill>
                <a:latin typeface="Calisto MT" panose="02040603050505030304" pitchFamily="18" charset="0"/>
                <a:cs typeface="Calibri"/>
              </a:rPr>
              <a:t>T</a:t>
            </a:r>
            <a:r>
              <a:rPr sz="1400" b="1" spc="-90" dirty="0">
                <a:solidFill>
                  <a:srgbClr val="46B686"/>
                </a:solidFill>
                <a:latin typeface="Calisto MT" panose="02040603050505030304" pitchFamily="18" charset="0"/>
                <a:cs typeface="Calibri"/>
              </a:rPr>
              <a:t> </a:t>
            </a:r>
            <a:r>
              <a:rPr sz="1400" b="1" spc="-10" dirty="0">
                <a:solidFill>
                  <a:srgbClr val="46B686"/>
                </a:solidFill>
                <a:latin typeface="Calisto MT" panose="02040603050505030304" pitchFamily="18" charset="0"/>
                <a:cs typeface="Calibri"/>
              </a:rPr>
              <a:t>PE</a:t>
            </a:r>
            <a:r>
              <a:rPr sz="1400" b="1" spc="-25" dirty="0">
                <a:solidFill>
                  <a:srgbClr val="46B686"/>
                </a:solidFill>
                <a:latin typeface="Calisto MT" panose="02040603050505030304" pitchFamily="18" charset="0"/>
                <a:cs typeface="Calibri"/>
              </a:rPr>
              <a:t>N</a:t>
            </a:r>
            <a:r>
              <a:rPr sz="1400" b="1" spc="-15" dirty="0">
                <a:solidFill>
                  <a:srgbClr val="46B686"/>
                </a:solidFill>
                <a:latin typeface="Calisto MT" panose="02040603050505030304" pitchFamily="18" charset="0"/>
                <a:cs typeface="Calibri"/>
              </a:rPr>
              <a:t>E</a:t>
            </a:r>
            <a:r>
              <a:rPr sz="1400" b="1" dirty="0">
                <a:solidFill>
                  <a:srgbClr val="46B686"/>
                </a:solidFill>
                <a:latin typeface="Calisto MT" panose="02040603050505030304" pitchFamily="18" charset="0"/>
                <a:cs typeface="Calibri"/>
              </a:rPr>
              <a:t>TR</a:t>
            </a:r>
            <a:r>
              <a:rPr sz="1400" b="1" spc="-130" dirty="0">
                <a:solidFill>
                  <a:srgbClr val="46B686"/>
                </a:solidFill>
                <a:latin typeface="Calisto MT" panose="02040603050505030304" pitchFamily="18" charset="0"/>
                <a:cs typeface="Calibri"/>
              </a:rPr>
              <a:t>A</a:t>
            </a:r>
            <a:r>
              <a:rPr sz="1400" b="1" dirty="0">
                <a:solidFill>
                  <a:srgbClr val="46B686"/>
                </a:solidFill>
                <a:latin typeface="Calisto MT" panose="02040603050505030304" pitchFamily="18" charset="0"/>
                <a:cs typeface="Calibri"/>
              </a:rPr>
              <a:t>T</a:t>
            </a:r>
            <a:r>
              <a:rPr sz="1400" b="1" spc="-20" dirty="0">
                <a:solidFill>
                  <a:srgbClr val="46B686"/>
                </a:solidFill>
                <a:latin typeface="Calisto MT" panose="02040603050505030304" pitchFamily="18" charset="0"/>
                <a:cs typeface="Calibri"/>
              </a:rPr>
              <a:t>IO</a:t>
            </a:r>
            <a:r>
              <a:rPr sz="1400" b="1" spc="-10" dirty="0">
                <a:solidFill>
                  <a:srgbClr val="46B686"/>
                </a:solidFill>
                <a:latin typeface="Calisto MT" panose="02040603050505030304" pitchFamily="18" charset="0"/>
                <a:cs typeface="Calibri"/>
              </a:rPr>
              <a:t>N</a:t>
            </a:r>
            <a:endParaRPr sz="1400" dirty="0">
              <a:latin typeface="Calisto MT" panose="02040603050505030304" pitchFamily="18" charset="0"/>
              <a:cs typeface="Calibri"/>
            </a:endParaRPr>
          </a:p>
          <a:p>
            <a:pPr algn="ctr">
              <a:lnSpc>
                <a:spcPct val="100000"/>
              </a:lnSpc>
              <a:spcBef>
                <a:spcPts val="15"/>
              </a:spcBef>
            </a:pPr>
            <a:r>
              <a:rPr sz="1600" b="1" dirty="0">
                <a:solidFill>
                  <a:srgbClr val="46B686"/>
                </a:solidFill>
                <a:latin typeface="Calisto MT" panose="02040603050505030304" pitchFamily="18" charset="0"/>
                <a:cs typeface="Calibri"/>
              </a:rPr>
              <a:t>Asia</a:t>
            </a:r>
            <a:endParaRPr sz="1600" dirty="0">
              <a:latin typeface="Calisto MT" panose="02040603050505030304" pitchFamily="18" charset="0"/>
              <a:cs typeface="Calibri"/>
            </a:endParaRPr>
          </a:p>
        </p:txBody>
      </p:sp>
      <p:sp>
        <p:nvSpPr>
          <p:cNvPr id="51" name="object 51"/>
          <p:cNvSpPr/>
          <p:nvPr/>
        </p:nvSpPr>
        <p:spPr>
          <a:xfrm>
            <a:off x="9276588" y="5978652"/>
            <a:ext cx="1944370" cy="0"/>
          </a:xfrm>
          <a:custGeom>
            <a:avLst/>
            <a:gdLst/>
            <a:ahLst/>
            <a:cxnLst/>
            <a:rect l="l" t="t" r="r" b="b"/>
            <a:pathLst>
              <a:path w="1944370">
                <a:moveTo>
                  <a:pt x="1944369" y="0"/>
                </a:moveTo>
                <a:lnTo>
                  <a:pt x="0" y="0"/>
                </a:lnTo>
              </a:path>
            </a:pathLst>
          </a:custGeom>
          <a:ln w="9144">
            <a:solidFill>
              <a:srgbClr val="AAAAAA"/>
            </a:solidFill>
            <a:prstDash val="sysDash"/>
          </a:ln>
        </p:spPr>
        <p:txBody>
          <a:bodyPr wrap="square" lIns="0" tIns="0" rIns="0" bIns="0" rtlCol="0"/>
          <a:lstStyle/>
          <a:p>
            <a:endParaRPr/>
          </a:p>
        </p:txBody>
      </p:sp>
      <p:grpSp>
        <p:nvGrpSpPr>
          <p:cNvPr id="52" name="object 52"/>
          <p:cNvGrpSpPr/>
          <p:nvPr/>
        </p:nvGrpSpPr>
        <p:grpSpPr>
          <a:xfrm>
            <a:off x="7074407" y="1411224"/>
            <a:ext cx="664845" cy="658495"/>
            <a:chOff x="7074407" y="1411224"/>
            <a:chExt cx="664845" cy="658495"/>
          </a:xfrm>
        </p:grpSpPr>
        <p:pic>
          <p:nvPicPr>
            <p:cNvPr id="53" name="object 53"/>
            <p:cNvPicPr/>
            <p:nvPr/>
          </p:nvPicPr>
          <p:blipFill>
            <a:blip r:embed="rId9" cstate="print"/>
            <a:stretch>
              <a:fillRect/>
            </a:stretch>
          </p:blipFill>
          <p:spPr>
            <a:xfrm>
              <a:off x="7074407" y="1411224"/>
              <a:ext cx="664464" cy="658367"/>
            </a:xfrm>
            <a:prstGeom prst="rect">
              <a:avLst/>
            </a:prstGeom>
          </p:spPr>
        </p:pic>
        <p:pic>
          <p:nvPicPr>
            <p:cNvPr id="54" name="object 54"/>
            <p:cNvPicPr/>
            <p:nvPr/>
          </p:nvPicPr>
          <p:blipFill>
            <a:blip r:embed="rId10" cstate="print"/>
            <a:stretch>
              <a:fillRect/>
            </a:stretch>
          </p:blipFill>
          <p:spPr>
            <a:xfrm>
              <a:off x="7104887" y="1414272"/>
              <a:ext cx="600455" cy="612648"/>
            </a:xfrm>
            <a:prstGeom prst="rect">
              <a:avLst/>
            </a:prstGeom>
          </p:spPr>
        </p:pic>
        <p:sp>
          <p:nvSpPr>
            <p:cNvPr id="55" name="object 55"/>
            <p:cNvSpPr/>
            <p:nvPr/>
          </p:nvSpPr>
          <p:spPr>
            <a:xfrm>
              <a:off x="7159751" y="1466088"/>
              <a:ext cx="496570" cy="496570"/>
            </a:xfrm>
            <a:custGeom>
              <a:avLst/>
              <a:gdLst/>
              <a:ahLst/>
              <a:cxnLst/>
              <a:rect l="l" t="t" r="r" b="b"/>
              <a:pathLst>
                <a:path w="496570" h="496569">
                  <a:moveTo>
                    <a:pt x="248157" y="0"/>
                  </a:moveTo>
                  <a:lnTo>
                    <a:pt x="198247" y="5079"/>
                  </a:lnTo>
                  <a:lnTo>
                    <a:pt x="151638" y="19558"/>
                  </a:lnTo>
                  <a:lnTo>
                    <a:pt x="109474" y="42417"/>
                  </a:lnTo>
                  <a:lnTo>
                    <a:pt x="72771" y="72771"/>
                  </a:lnTo>
                  <a:lnTo>
                    <a:pt x="42418" y="109474"/>
                  </a:lnTo>
                  <a:lnTo>
                    <a:pt x="19557" y="151637"/>
                  </a:lnTo>
                  <a:lnTo>
                    <a:pt x="5079" y="198247"/>
                  </a:lnTo>
                  <a:lnTo>
                    <a:pt x="0" y="248158"/>
                  </a:lnTo>
                  <a:lnTo>
                    <a:pt x="5079" y="298196"/>
                  </a:lnTo>
                  <a:lnTo>
                    <a:pt x="19557" y="344804"/>
                  </a:lnTo>
                  <a:lnTo>
                    <a:pt x="42418" y="386969"/>
                  </a:lnTo>
                  <a:lnTo>
                    <a:pt x="72771" y="423672"/>
                  </a:lnTo>
                  <a:lnTo>
                    <a:pt x="109474" y="454025"/>
                  </a:lnTo>
                  <a:lnTo>
                    <a:pt x="151638" y="476885"/>
                  </a:lnTo>
                  <a:lnTo>
                    <a:pt x="198247" y="491363"/>
                  </a:lnTo>
                  <a:lnTo>
                    <a:pt x="248157" y="496442"/>
                  </a:lnTo>
                  <a:lnTo>
                    <a:pt x="298196" y="491363"/>
                  </a:lnTo>
                  <a:lnTo>
                    <a:pt x="344804" y="476885"/>
                  </a:lnTo>
                  <a:lnTo>
                    <a:pt x="386969" y="454025"/>
                  </a:lnTo>
                  <a:lnTo>
                    <a:pt x="423672" y="423672"/>
                  </a:lnTo>
                  <a:lnTo>
                    <a:pt x="454025" y="386969"/>
                  </a:lnTo>
                  <a:lnTo>
                    <a:pt x="476884" y="344804"/>
                  </a:lnTo>
                  <a:lnTo>
                    <a:pt x="491363" y="298196"/>
                  </a:lnTo>
                  <a:lnTo>
                    <a:pt x="496443" y="248158"/>
                  </a:lnTo>
                  <a:lnTo>
                    <a:pt x="491363" y="198247"/>
                  </a:lnTo>
                  <a:lnTo>
                    <a:pt x="476884" y="151637"/>
                  </a:lnTo>
                  <a:lnTo>
                    <a:pt x="454025" y="109474"/>
                  </a:lnTo>
                  <a:lnTo>
                    <a:pt x="423672" y="72771"/>
                  </a:lnTo>
                  <a:lnTo>
                    <a:pt x="386969" y="42417"/>
                  </a:lnTo>
                  <a:lnTo>
                    <a:pt x="344804" y="19558"/>
                  </a:lnTo>
                  <a:lnTo>
                    <a:pt x="298196" y="5079"/>
                  </a:lnTo>
                  <a:lnTo>
                    <a:pt x="248157" y="0"/>
                  </a:lnTo>
                  <a:close/>
                </a:path>
              </a:pathLst>
            </a:custGeom>
            <a:solidFill>
              <a:srgbClr val="006AA1"/>
            </a:solidFill>
          </p:spPr>
          <p:txBody>
            <a:bodyPr wrap="square" lIns="0" tIns="0" rIns="0" bIns="0" rtlCol="0"/>
            <a:lstStyle/>
            <a:p>
              <a:endParaRPr/>
            </a:p>
          </p:txBody>
        </p:sp>
      </p:grpSp>
      <p:sp>
        <p:nvSpPr>
          <p:cNvPr id="56" name="object 56"/>
          <p:cNvSpPr txBox="1"/>
          <p:nvPr/>
        </p:nvSpPr>
        <p:spPr>
          <a:xfrm>
            <a:off x="7209790" y="1449326"/>
            <a:ext cx="4906010" cy="597792"/>
          </a:xfrm>
          <a:prstGeom prst="rect">
            <a:avLst/>
          </a:prstGeom>
        </p:spPr>
        <p:txBody>
          <a:bodyPr vert="horz" wrap="square" lIns="0" tIns="12700" rIns="0" bIns="0" rtlCol="0">
            <a:spAutoFit/>
          </a:bodyPr>
          <a:lstStyle/>
          <a:p>
            <a:pPr marL="588645">
              <a:lnSpc>
                <a:spcPts val="1265"/>
              </a:lnSpc>
              <a:spcBef>
                <a:spcPts val="100"/>
              </a:spcBef>
            </a:pPr>
            <a:r>
              <a:rPr sz="1200" b="1" spc="-5" dirty="0">
                <a:solidFill>
                  <a:srgbClr val="006AA1"/>
                </a:solidFill>
                <a:latin typeface="Calisto MT" panose="02040603050505030304" pitchFamily="18" charset="0"/>
                <a:cs typeface="Calibri"/>
              </a:rPr>
              <a:t>SUPPLIERS</a:t>
            </a:r>
            <a:endParaRPr sz="1200" dirty="0">
              <a:latin typeface="Calisto MT" panose="02040603050505030304" pitchFamily="18" charset="0"/>
              <a:cs typeface="Calibri"/>
            </a:endParaRPr>
          </a:p>
          <a:p>
            <a:pPr marL="12700">
              <a:lnSpc>
                <a:spcPts val="1730"/>
              </a:lnSpc>
              <a:tabLst>
                <a:tab pos="588645" algn="l"/>
              </a:tabLst>
            </a:pPr>
            <a:r>
              <a:rPr sz="2400" baseline="1736" dirty="0">
                <a:solidFill>
                  <a:srgbClr val="FFFFFF"/>
                </a:solidFill>
                <a:latin typeface="Calisto MT" panose="02040603050505030304" pitchFamily="18" charset="0"/>
                <a:cs typeface="Calibri"/>
              </a:rPr>
              <a:t>9</a:t>
            </a:r>
            <a:r>
              <a:rPr lang="en-GB" sz="2400" baseline="1736" dirty="0">
                <a:solidFill>
                  <a:srgbClr val="FFFFFF"/>
                </a:solidFill>
                <a:latin typeface="Calisto MT" panose="02040603050505030304" pitchFamily="18" charset="0"/>
                <a:cs typeface="Calibri"/>
              </a:rPr>
              <a:t>9</a:t>
            </a:r>
            <a:r>
              <a:rPr sz="2400" baseline="1736" dirty="0">
                <a:solidFill>
                  <a:srgbClr val="FFFFFF"/>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9</a:t>
            </a:r>
            <a:r>
              <a:rPr lang="en-IN" sz="1200" spc="-10" dirty="0">
                <a:solidFill>
                  <a:srgbClr val="44526A"/>
                </a:solidFill>
                <a:latin typeface="Calisto MT" panose="02040603050505030304" pitchFamily="18" charset="0"/>
                <a:cs typeface="Calibri"/>
              </a:rPr>
              <a:t>9</a:t>
            </a:r>
            <a:r>
              <a:rPr sz="1200" spc="-10" dirty="0">
                <a:solidFill>
                  <a:srgbClr val="44526A"/>
                </a:solidFill>
                <a:latin typeface="Calisto MT" panose="02040603050505030304" pitchFamily="18" charset="0"/>
                <a:cs typeface="Calibri"/>
              </a:rPr>
              <a:t>%</a:t>
            </a:r>
            <a:r>
              <a:rPr lang="en-IN" sz="1200" spc="305"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of</a:t>
            </a:r>
            <a:r>
              <a:rPr sz="1200" spc="-15"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the </a:t>
            </a:r>
            <a:r>
              <a:rPr sz="1200" spc="-15" dirty="0">
                <a:solidFill>
                  <a:srgbClr val="44526A"/>
                </a:solidFill>
                <a:latin typeface="Calisto MT" panose="02040603050505030304" pitchFamily="18" charset="0"/>
                <a:cs typeface="Calibri"/>
              </a:rPr>
              <a:t>product</a:t>
            </a:r>
            <a:r>
              <a:rPr sz="1200" spc="-25"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is</a:t>
            </a:r>
            <a:r>
              <a:rPr sz="1200"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supplied</a:t>
            </a:r>
            <a:r>
              <a:rPr sz="1200" spc="-35" dirty="0">
                <a:solidFill>
                  <a:srgbClr val="44526A"/>
                </a:solidFill>
                <a:latin typeface="Calisto MT" panose="02040603050505030304" pitchFamily="18" charset="0"/>
                <a:cs typeface="Calibri"/>
              </a:rPr>
              <a:t> </a:t>
            </a:r>
            <a:r>
              <a:rPr sz="1200" spc="-15" dirty="0">
                <a:solidFill>
                  <a:srgbClr val="44526A"/>
                </a:solidFill>
                <a:latin typeface="Calisto MT" panose="02040603050505030304" pitchFamily="18" charset="0"/>
                <a:cs typeface="Calibri"/>
              </a:rPr>
              <a:t>from</a:t>
            </a:r>
            <a:r>
              <a:rPr sz="1200" spc="20" dirty="0">
                <a:solidFill>
                  <a:srgbClr val="44526A"/>
                </a:solidFill>
                <a:latin typeface="Calisto MT" panose="02040603050505030304" pitchFamily="18" charset="0"/>
                <a:cs typeface="Calibri"/>
              </a:rPr>
              <a:t> </a:t>
            </a:r>
            <a:r>
              <a:rPr lang="en-GB" sz="1200" spc="20" dirty="0">
                <a:solidFill>
                  <a:srgbClr val="44526A"/>
                </a:solidFill>
                <a:latin typeface="Calisto MT" panose="02040603050505030304" pitchFamily="18" charset="0"/>
                <a:cs typeface="Calibri"/>
              </a:rPr>
              <a:t>Asia Region (</a:t>
            </a:r>
            <a:r>
              <a:rPr sz="1200" spc="-10" dirty="0">
                <a:solidFill>
                  <a:srgbClr val="44526A"/>
                </a:solidFill>
                <a:latin typeface="Calisto MT" panose="02040603050505030304" pitchFamily="18" charset="0"/>
                <a:cs typeface="Calibri"/>
              </a:rPr>
              <a:t>India</a:t>
            </a:r>
            <a:r>
              <a:rPr lang="en-GB" sz="1200" spc="-30" dirty="0">
                <a:solidFill>
                  <a:srgbClr val="44526A"/>
                </a:solidFill>
                <a:latin typeface="Calisto MT" panose="02040603050505030304" pitchFamily="18" charset="0"/>
                <a:cs typeface="Calibri"/>
              </a:rPr>
              <a:t>,</a:t>
            </a:r>
            <a:r>
              <a:rPr sz="1200" spc="-10" dirty="0">
                <a:solidFill>
                  <a:srgbClr val="44526A"/>
                </a:solidFill>
                <a:latin typeface="Calisto MT" panose="02040603050505030304" pitchFamily="18" charset="0"/>
                <a:cs typeface="Calibri"/>
              </a:rPr>
              <a:t>China</a:t>
            </a:r>
            <a:r>
              <a:rPr lang="en-GB" sz="1200" spc="-10" dirty="0">
                <a:solidFill>
                  <a:srgbClr val="44526A"/>
                </a:solidFill>
                <a:latin typeface="Calisto MT" panose="02040603050505030304" pitchFamily="18" charset="0"/>
                <a:cs typeface="Calibri"/>
              </a:rPr>
              <a:t>,                      </a:t>
            </a:r>
          </a:p>
          <a:p>
            <a:pPr marL="12700">
              <a:lnSpc>
                <a:spcPts val="1730"/>
              </a:lnSpc>
              <a:tabLst>
                <a:tab pos="588645" algn="l"/>
              </a:tabLst>
            </a:pPr>
            <a:r>
              <a:rPr lang="en-GB" sz="1200" spc="-10" dirty="0">
                <a:solidFill>
                  <a:srgbClr val="44526A"/>
                </a:solidFill>
                <a:latin typeface="Calisto MT" panose="02040603050505030304" pitchFamily="18" charset="0"/>
                <a:cs typeface="Calibri"/>
              </a:rPr>
              <a:t>                Korea, Taiwan)</a:t>
            </a:r>
            <a:r>
              <a:rPr sz="1200" spc="-30"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and</a:t>
            </a:r>
            <a:r>
              <a:rPr sz="1200" spc="-15" dirty="0">
                <a:solidFill>
                  <a:srgbClr val="44526A"/>
                </a:solidFill>
                <a:latin typeface="Calisto MT" panose="02040603050505030304" pitchFamily="18" charset="0"/>
                <a:cs typeface="Calibri"/>
              </a:rPr>
              <a:t> </a:t>
            </a:r>
            <a:r>
              <a:rPr lang="en-GB" sz="1200" spc="-10" dirty="0">
                <a:solidFill>
                  <a:srgbClr val="44526A"/>
                </a:solidFill>
                <a:latin typeface="Calisto MT" panose="02040603050505030304" pitchFamily="18" charset="0"/>
                <a:cs typeface="Calibri"/>
              </a:rPr>
              <a:t>rest covered </a:t>
            </a:r>
            <a:r>
              <a:rPr sz="1200" spc="-15" dirty="0">
                <a:solidFill>
                  <a:srgbClr val="44526A"/>
                </a:solidFill>
                <a:latin typeface="Calisto MT" panose="02040603050505030304" pitchFamily="18" charset="0"/>
                <a:cs typeface="Calibri"/>
              </a:rPr>
              <a:t>from</a:t>
            </a:r>
            <a:r>
              <a:rPr sz="1200" spc="15" dirty="0">
                <a:solidFill>
                  <a:srgbClr val="44526A"/>
                </a:solidFill>
                <a:latin typeface="Calisto MT" panose="02040603050505030304" pitchFamily="18" charset="0"/>
                <a:cs typeface="Calibri"/>
              </a:rPr>
              <a:t> </a:t>
            </a:r>
            <a:r>
              <a:rPr sz="1200" spc="-15" dirty="0">
                <a:solidFill>
                  <a:srgbClr val="44526A"/>
                </a:solidFill>
                <a:latin typeface="Calisto MT" panose="02040603050505030304" pitchFamily="18" charset="0"/>
                <a:cs typeface="Calibri"/>
              </a:rPr>
              <a:t>Europe</a:t>
            </a:r>
            <a:endParaRPr sz="1200" dirty="0">
              <a:latin typeface="Calisto MT" panose="02040603050505030304" pitchFamily="18" charset="0"/>
              <a:cs typeface="Calibri"/>
            </a:endParaRPr>
          </a:p>
        </p:txBody>
      </p:sp>
      <p:sp>
        <p:nvSpPr>
          <p:cNvPr id="57" name="object 57"/>
          <p:cNvSpPr txBox="1"/>
          <p:nvPr/>
        </p:nvSpPr>
        <p:spPr>
          <a:xfrm>
            <a:off x="7796530" y="2172157"/>
            <a:ext cx="2870835" cy="568960"/>
          </a:xfrm>
          <a:prstGeom prst="rect">
            <a:avLst/>
          </a:prstGeom>
        </p:spPr>
        <p:txBody>
          <a:bodyPr vert="horz" wrap="square" lIns="0" tIns="12700" rIns="0" bIns="0" rtlCol="0">
            <a:spAutoFit/>
          </a:bodyPr>
          <a:lstStyle/>
          <a:p>
            <a:pPr marL="12700">
              <a:lnSpc>
                <a:spcPts val="1415"/>
              </a:lnSpc>
              <a:spcBef>
                <a:spcPts val="100"/>
              </a:spcBef>
            </a:pPr>
            <a:r>
              <a:rPr sz="1200" b="1" spc="-20" dirty="0">
                <a:solidFill>
                  <a:srgbClr val="00AE50"/>
                </a:solidFill>
                <a:latin typeface="Calisto MT" panose="02040603050505030304" pitchFamily="18" charset="0"/>
                <a:cs typeface="Calibri"/>
              </a:rPr>
              <a:t>MATURED</a:t>
            </a:r>
            <a:r>
              <a:rPr sz="1200" b="1" spc="-40" dirty="0">
                <a:solidFill>
                  <a:srgbClr val="00AE50"/>
                </a:solidFill>
                <a:latin typeface="Calisto MT" panose="02040603050505030304" pitchFamily="18" charset="0"/>
                <a:cs typeface="Calibri"/>
              </a:rPr>
              <a:t> </a:t>
            </a:r>
            <a:r>
              <a:rPr sz="1200" b="1" spc="-10" dirty="0">
                <a:solidFill>
                  <a:srgbClr val="00AE50"/>
                </a:solidFill>
                <a:latin typeface="Calisto MT" panose="02040603050505030304" pitchFamily="18" charset="0"/>
                <a:cs typeface="Calibri"/>
              </a:rPr>
              <a:t>MARKET</a:t>
            </a:r>
            <a:endParaRPr sz="1200" dirty="0">
              <a:latin typeface="Calisto MT" panose="02040603050505030304" pitchFamily="18" charset="0"/>
              <a:cs typeface="Calibri"/>
            </a:endParaRPr>
          </a:p>
          <a:p>
            <a:pPr marL="12700" marR="5080">
              <a:lnSpc>
                <a:spcPts val="1440"/>
              </a:lnSpc>
              <a:spcBef>
                <a:spcPts val="25"/>
              </a:spcBef>
            </a:pPr>
            <a:r>
              <a:rPr sz="1200" spc="-5" dirty="0">
                <a:solidFill>
                  <a:srgbClr val="44526A"/>
                </a:solidFill>
                <a:latin typeface="Calisto MT" panose="02040603050505030304" pitchFamily="18" charset="0"/>
                <a:cs typeface="Calibri"/>
              </a:rPr>
              <a:t>Majority</a:t>
            </a:r>
            <a:r>
              <a:rPr sz="1200" spc="-35"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of</a:t>
            </a:r>
            <a:r>
              <a:rPr sz="1200" spc="-20"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the</a:t>
            </a:r>
            <a:r>
              <a:rPr sz="1200" spc="-40"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revenue</a:t>
            </a:r>
            <a:r>
              <a:rPr sz="1200" spc="-55"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comes</a:t>
            </a:r>
            <a:r>
              <a:rPr sz="1200" dirty="0">
                <a:solidFill>
                  <a:srgbClr val="44526A"/>
                </a:solidFill>
                <a:latin typeface="Calisto MT" panose="02040603050505030304" pitchFamily="18" charset="0"/>
                <a:cs typeface="Calibri"/>
              </a:rPr>
              <a:t> </a:t>
            </a:r>
            <a:r>
              <a:rPr sz="1200" spc="-15" dirty="0">
                <a:solidFill>
                  <a:srgbClr val="44526A"/>
                </a:solidFill>
                <a:latin typeface="Calisto MT" panose="02040603050505030304" pitchFamily="18" charset="0"/>
                <a:cs typeface="Calibri"/>
              </a:rPr>
              <a:t>from</a:t>
            </a:r>
            <a:r>
              <a:rPr sz="1200" spc="5"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European </a:t>
            </a:r>
            <a:r>
              <a:rPr sz="1200" spc="-254"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countries</a:t>
            </a:r>
            <a:endParaRPr sz="1200" dirty="0">
              <a:latin typeface="Calisto MT" panose="02040603050505030304" pitchFamily="18" charset="0"/>
              <a:cs typeface="Calibri"/>
            </a:endParaRPr>
          </a:p>
        </p:txBody>
      </p:sp>
      <p:grpSp>
        <p:nvGrpSpPr>
          <p:cNvPr id="58" name="object 58"/>
          <p:cNvGrpSpPr/>
          <p:nvPr/>
        </p:nvGrpSpPr>
        <p:grpSpPr>
          <a:xfrm>
            <a:off x="7074407" y="2142744"/>
            <a:ext cx="664845" cy="658495"/>
            <a:chOff x="7074407" y="2142744"/>
            <a:chExt cx="664845" cy="658495"/>
          </a:xfrm>
        </p:grpSpPr>
        <p:pic>
          <p:nvPicPr>
            <p:cNvPr id="59" name="object 59"/>
            <p:cNvPicPr/>
            <p:nvPr/>
          </p:nvPicPr>
          <p:blipFill>
            <a:blip r:embed="rId9" cstate="print"/>
            <a:stretch>
              <a:fillRect/>
            </a:stretch>
          </p:blipFill>
          <p:spPr>
            <a:xfrm>
              <a:off x="7074407" y="2142744"/>
              <a:ext cx="664464" cy="658367"/>
            </a:xfrm>
            <a:prstGeom prst="rect">
              <a:avLst/>
            </a:prstGeom>
          </p:spPr>
        </p:pic>
        <p:pic>
          <p:nvPicPr>
            <p:cNvPr id="60" name="object 60"/>
            <p:cNvPicPr/>
            <p:nvPr/>
          </p:nvPicPr>
          <p:blipFill>
            <a:blip r:embed="rId10" cstate="print"/>
            <a:stretch>
              <a:fillRect/>
            </a:stretch>
          </p:blipFill>
          <p:spPr>
            <a:xfrm>
              <a:off x="7104887" y="2145792"/>
              <a:ext cx="600455" cy="612648"/>
            </a:xfrm>
            <a:prstGeom prst="rect">
              <a:avLst/>
            </a:prstGeom>
          </p:spPr>
        </p:pic>
        <p:sp>
          <p:nvSpPr>
            <p:cNvPr id="61" name="object 61"/>
            <p:cNvSpPr/>
            <p:nvPr/>
          </p:nvSpPr>
          <p:spPr>
            <a:xfrm>
              <a:off x="7159751" y="2197608"/>
              <a:ext cx="496570" cy="496570"/>
            </a:xfrm>
            <a:custGeom>
              <a:avLst/>
              <a:gdLst/>
              <a:ahLst/>
              <a:cxnLst/>
              <a:rect l="l" t="t" r="r" b="b"/>
              <a:pathLst>
                <a:path w="496570" h="496569">
                  <a:moveTo>
                    <a:pt x="248157" y="0"/>
                  </a:moveTo>
                  <a:lnTo>
                    <a:pt x="198247" y="5079"/>
                  </a:lnTo>
                  <a:lnTo>
                    <a:pt x="151638" y="19557"/>
                  </a:lnTo>
                  <a:lnTo>
                    <a:pt x="109474" y="42417"/>
                  </a:lnTo>
                  <a:lnTo>
                    <a:pt x="72771" y="72770"/>
                  </a:lnTo>
                  <a:lnTo>
                    <a:pt x="42418" y="109474"/>
                  </a:lnTo>
                  <a:lnTo>
                    <a:pt x="19557" y="151637"/>
                  </a:lnTo>
                  <a:lnTo>
                    <a:pt x="5079" y="198246"/>
                  </a:lnTo>
                  <a:lnTo>
                    <a:pt x="0" y="248284"/>
                  </a:lnTo>
                  <a:lnTo>
                    <a:pt x="5079" y="298195"/>
                  </a:lnTo>
                  <a:lnTo>
                    <a:pt x="19557" y="344804"/>
                  </a:lnTo>
                  <a:lnTo>
                    <a:pt x="42418" y="386968"/>
                  </a:lnTo>
                  <a:lnTo>
                    <a:pt x="72771" y="423671"/>
                  </a:lnTo>
                  <a:lnTo>
                    <a:pt x="109474" y="454025"/>
                  </a:lnTo>
                  <a:lnTo>
                    <a:pt x="151638" y="476884"/>
                  </a:lnTo>
                  <a:lnTo>
                    <a:pt x="198247" y="491363"/>
                  </a:lnTo>
                  <a:lnTo>
                    <a:pt x="248157" y="496442"/>
                  </a:lnTo>
                  <a:lnTo>
                    <a:pt x="298196" y="491363"/>
                  </a:lnTo>
                  <a:lnTo>
                    <a:pt x="344804" y="476884"/>
                  </a:lnTo>
                  <a:lnTo>
                    <a:pt x="386969" y="454025"/>
                  </a:lnTo>
                  <a:lnTo>
                    <a:pt x="423672" y="423671"/>
                  </a:lnTo>
                  <a:lnTo>
                    <a:pt x="454025" y="386968"/>
                  </a:lnTo>
                  <a:lnTo>
                    <a:pt x="476884" y="344804"/>
                  </a:lnTo>
                  <a:lnTo>
                    <a:pt x="491363" y="298195"/>
                  </a:lnTo>
                  <a:lnTo>
                    <a:pt x="496443" y="248284"/>
                  </a:lnTo>
                  <a:lnTo>
                    <a:pt x="491363" y="198246"/>
                  </a:lnTo>
                  <a:lnTo>
                    <a:pt x="476884" y="151637"/>
                  </a:lnTo>
                  <a:lnTo>
                    <a:pt x="454025" y="109474"/>
                  </a:lnTo>
                  <a:lnTo>
                    <a:pt x="423672" y="72770"/>
                  </a:lnTo>
                  <a:lnTo>
                    <a:pt x="386969" y="42417"/>
                  </a:lnTo>
                  <a:lnTo>
                    <a:pt x="344804" y="19557"/>
                  </a:lnTo>
                  <a:lnTo>
                    <a:pt x="298196" y="5079"/>
                  </a:lnTo>
                  <a:lnTo>
                    <a:pt x="248157" y="0"/>
                  </a:lnTo>
                  <a:close/>
                </a:path>
              </a:pathLst>
            </a:custGeom>
            <a:solidFill>
              <a:srgbClr val="00AE50"/>
            </a:solidFill>
          </p:spPr>
          <p:txBody>
            <a:bodyPr wrap="square" lIns="0" tIns="0" rIns="0" bIns="0" rtlCol="0"/>
            <a:lstStyle/>
            <a:p>
              <a:endParaRPr/>
            </a:p>
          </p:txBody>
        </p:sp>
      </p:grpSp>
      <p:sp>
        <p:nvSpPr>
          <p:cNvPr id="62" name="object 62"/>
          <p:cNvSpPr txBox="1"/>
          <p:nvPr/>
        </p:nvSpPr>
        <p:spPr>
          <a:xfrm>
            <a:off x="7220204" y="2283713"/>
            <a:ext cx="490981" cy="321242"/>
          </a:xfrm>
          <a:prstGeom prst="rect">
            <a:avLst/>
          </a:prstGeom>
        </p:spPr>
        <p:txBody>
          <a:bodyPr vert="horz" wrap="square" lIns="0" tIns="13335" rIns="0" bIns="0" rtlCol="0">
            <a:spAutoFit/>
          </a:bodyPr>
          <a:lstStyle/>
          <a:p>
            <a:pPr marL="12700">
              <a:lnSpc>
                <a:spcPct val="100000"/>
              </a:lnSpc>
              <a:spcBef>
                <a:spcPts val="105"/>
              </a:spcBef>
            </a:pPr>
            <a:r>
              <a:rPr lang="en-GB" sz="2400" baseline="1736" dirty="0">
                <a:solidFill>
                  <a:srgbClr val="FFFFFF"/>
                </a:solidFill>
                <a:latin typeface="Calisto MT" panose="02040603050505030304" pitchFamily="18" charset="0"/>
                <a:cs typeface="Calibri"/>
              </a:rPr>
              <a:t>90</a:t>
            </a:r>
            <a:r>
              <a:rPr sz="2000" dirty="0">
                <a:solidFill>
                  <a:srgbClr val="FFFFFF"/>
                </a:solidFill>
                <a:latin typeface="Calisto MT" panose="02040603050505030304" pitchFamily="18" charset="0"/>
                <a:cs typeface="Calibri"/>
              </a:rPr>
              <a:t>%</a:t>
            </a:r>
            <a:endParaRPr sz="2000" dirty="0">
              <a:latin typeface="Calisto MT" panose="02040603050505030304" pitchFamily="18" charset="0"/>
              <a:cs typeface="Calibri"/>
            </a:endParaRPr>
          </a:p>
        </p:txBody>
      </p:sp>
      <p:grpSp>
        <p:nvGrpSpPr>
          <p:cNvPr id="63" name="object 63"/>
          <p:cNvGrpSpPr/>
          <p:nvPr/>
        </p:nvGrpSpPr>
        <p:grpSpPr>
          <a:xfrm>
            <a:off x="7101840" y="3831335"/>
            <a:ext cx="600710" cy="612775"/>
            <a:chOff x="7101840" y="3831335"/>
            <a:chExt cx="600710" cy="612775"/>
          </a:xfrm>
        </p:grpSpPr>
        <p:pic>
          <p:nvPicPr>
            <p:cNvPr id="64" name="object 64"/>
            <p:cNvPicPr/>
            <p:nvPr/>
          </p:nvPicPr>
          <p:blipFill>
            <a:blip r:embed="rId11" cstate="print"/>
            <a:stretch>
              <a:fillRect/>
            </a:stretch>
          </p:blipFill>
          <p:spPr>
            <a:xfrm>
              <a:off x="7101840" y="3831335"/>
              <a:ext cx="600455" cy="612648"/>
            </a:xfrm>
            <a:prstGeom prst="rect">
              <a:avLst/>
            </a:prstGeom>
          </p:spPr>
        </p:pic>
        <p:sp>
          <p:nvSpPr>
            <p:cNvPr id="65" name="object 65"/>
            <p:cNvSpPr/>
            <p:nvPr/>
          </p:nvSpPr>
          <p:spPr>
            <a:xfrm>
              <a:off x="7168896" y="3883151"/>
              <a:ext cx="496570" cy="496570"/>
            </a:xfrm>
            <a:custGeom>
              <a:avLst/>
              <a:gdLst/>
              <a:ahLst/>
              <a:cxnLst/>
              <a:rect l="l" t="t" r="r" b="b"/>
              <a:pathLst>
                <a:path w="496570" h="496570">
                  <a:moveTo>
                    <a:pt x="248157" y="0"/>
                  </a:moveTo>
                  <a:lnTo>
                    <a:pt x="198247" y="5080"/>
                  </a:lnTo>
                  <a:lnTo>
                    <a:pt x="151637" y="19558"/>
                  </a:lnTo>
                  <a:lnTo>
                    <a:pt x="109474" y="42418"/>
                  </a:lnTo>
                  <a:lnTo>
                    <a:pt x="72771" y="72771"/>
                  </a:lnTo>
                  <a:lnTo>
                    <a:pt x="42418" y="109474"/>
                  </a:lnTo>
                  <a:lnTo>
                    <a:pt x="19557" y="151637"/>
                  </a:lnTo>
                  <a:lnTo>
                    <a:pt x="5079" y="198247"/>
                  </a:lnTo>
                  <a:lnTo>
                    <a:pt x="0" y="248285"/>
                  </a:lnTo>
                  <a:lnTo>
                    <a:pt x="5079" y="298196"/>
                  </a:lnTo>
                  <a:lnTo>
                    <a:pt x="19557" y="344805"/>
                  </a:lnTo>
                  <a:lnTo>
                    <a:pt x="42418" y="386969"/>
                  </a:lnTo>
                  <a:lnTo>
                    <a:pt x="72771" y="423672"/>
                  </a:lnTo>
                  <a:lnTo>
                    <a:pt x="109474" y="454025"/>
                  </a:lnTo>
                  <a:lnTo>
                    <a:pt x="151637" y="476885"/>
                  </a:lnTo>
                  <a:lnTo>
                    <a:pt x="198247" y="491363"/>
                  </a:lnTo>
                  <a:lnTo>
                    <a:pt x="248157" y="496443"/>
                  </a:lnTo>
                  <a:lnTo>
                    <a:pt x="298196" y="491363"/>
                  </a:lnTo>
                  <a:lnTo>
                    <a:pt x="344804" y="476885"/>
                  </a:lnTo>
                  <a:lnTo>
                    <a:pt x="386969" y="454025"/>
                  </a:lnTo>
                  <a:lnTo>
                    <a:pt x="423672" y="423672"/>
                  </a:lnTo>
                  <a:lnTo>
                    <a:pt x="454025" y="386969"/>
                  </a:lnTo>
                  <a:lnTo>
                    <a:pt x="476884" y="344805"/>
                  </a:lnTo>
                  <a:lnTo>
                    <a:pt x="491362" y="298196"/>
                  </a:lnTo>
                  <a:lnTo>
                    <a:pt x="496443" y="248285"/>
                  </a:lnTo>
                  <a:lnTo>
                    <a:pt x="491362" y="198247"/>
                  </a:lnTo>
                  <a:lnTo>
                    <a:pt x="476884" y="151637"/>
                  </a:lnTo>
                  <a:lnTo>
                    <a:pt x="454025" y="109474"/>
                  </a:lnTo>
                  <a:lnTo>
                    <a:pt x="423672" y="72771"/>
                  </a:lnTo>
                  <a:lnTo>
                    <a:pt x="386969" y="42418"/>
                  </a:lnTo>
                  <a:lnTo>
                    <a:pt x="344804" y="19558"/>
                  </a:lnTo>
                  <a:lnTo>
                    <a:pt x="298196" y="5080"/>
                  </a:lnTo>
                  <a:lnTo>
                    <a:pt x="248157" y="0"/>
                  </a:lnTo>
                  <a:close/>
                </a:path>
              </a:pathLst>
            </a:custGeom>
            <a:solidFill>
              <a:srgbClr val="46B686"/>
            </a:solidFill>
          </p:spPr>
          <p:txBody>
            <a:bodyPr wrap="square" lIns="0" tIns="0" rIns="0" bIns="0" rtlCol="0"/>
            <a:lstStyle/>
            <a:p>
              <a:endParaRPr/>
            </a:p>
          </p:txBody>
        </p:sp>
      </p:grpSp>
      <p:grpSp>
        <p:nvGrpSpPr>
          <p:cNvPr id="66" name="object 66"/>
          <p:cNvGrpSpPr/>
          <p:nvPr/>
        </p:nvGrpSpPr>
        <p:grpSpPr>
          <a:xfrm>
            <a:off x="7074407" y="2871216"/>
            <a:ext cx="664845" cy="664845"/>
            <a:chOff x="7074407" y="2871216"/>
            <a:chExt cx="664845" cy="664845"/>
          </a:xfrm>
        </p:grpSpPr>
        <p:pic>
          <p:nvPicPr>
            <p:cNvPr id="67" name="object 67"/>
            <p:cNvPicPr/>
            <p:nvPr/>
          </p:nvPicPr>
          <p:blipFill>
            <a:blip r:embed="rId12" cstate="print"/>
            <a:stretch>
              <a:fillRect/>
            </a:stretch>
          </p:blipFill>
          <p:spPr>
            <a:xfrm>
              <a:off x="7074407" y="2871216"/>
              <a:ext cx="664464" cy="664463"/>
            </a:xfrm>
            <a:prstGeom prst="rect">
              <a:avLst/>
            </a:prstGeom>
          </p:spPr>
        </p:pic>
        <p:pic>
          <p:nvPicPr>
            <p:cNvPr id="68" name="object 68"/>
            <p:cNvPicPr/>
            <p:nvPr/>
          </p:nvPicPr>
          <p:blipFill>
            <a:blip r:embed="rId13" cstate="print"/>
            <a:stretch>
              <a:fillRect/>
            </a:stretch>
          </p:blipFill>
          <p:spPr>
            <a:xfrm>
              <a:off x="7104887" y="2874264"/>
              <a:ext cx="600455" cy="615696"/>
            </a:xfrm>
            <a:prstGeom prst="rect">
              <a:avLst/>
            </a:prstGeom>
          </p:spPr>
        </p:pic>
        <p:sp>
          <p:nvSpPr>
            <p:cNvPr id="69" name="object 69"/>
            <p:cNvSpPr/>
            <p:nvPr/>
          </p:nvSpPr>
          <p:spPr>
            <a:xfrm>
              <a:off x="7159751" y="2929128"/>
              <a:ext cx="496570" cy="496570"/>
            </a:xfrm>
            <a:custGeom>
              <a:avLst/>
              <a:gdLst/>
              <a:ahLst/>
              <a:cxnLst/>
              <a:rect l="l" t="t" r="r" b="b"/>
              <a:pathLst>
                <a:path w="496570" h="496570">
                  <a:moveTo>
                    <a:pt x="248157" y="0"/>
                  </a:moveTo>
                  <a:lnTo>
                    <a:pt x="198247" y="5080"/>
                  </a:lnTo>
                  <a:lnTo>
                    <a:pt x="151638" y="19558"/>
                  </a:lnTo>
                  <a:lnTo>
                    <a:pt x="109474" y="42418"/>
                  </a:lnTo>
                  <a:lnTo>
                    <a:pt x="72771" y="72771"/>
                  </a:lnTo>
                  <a:lnTo>
                    <a:pt x="42418" y="109474"/>
                  </a:lnTo>
                  <a:lnTo>
                    <a:pt x="19557" y="151637"/>
                  </a:lnTo>
                  <a:lnTo>
                    <a:pt x="5079" y="198247"/>
                  </a:lnTo>
                  <a:lnTo>
                    <a:pt x="0" y="248285"/>
                  </a:lnTo>
                  <a:lnTo>
                    <a:pt x="5079" y="298196"/>
                  </a:lnTo>
                  <a:lnTo>
                    <a:pt x="19557" y="344805"/>
                  </a:lnTo>
                  <a:lnTo>
                    <a:pt x="42418" y="386969"/>
                  </a:lnTo>
                  <a:lnTo>
                    <a:pt x="72771" y="423672"/>
                  </a:lnTo>
                  <a:lnTo>
                    <a:pt x="109474" y="454025"/>
                  </a:lnTo>
                  <a:lnTo>
                    <a:pt x="151638" y="476885"/>
                  </a:lnTo>
                  <a:lnTo>
                    <a:pt x="198247" y="491363"/>
                  </a:lnTo>
                  <a:lnTo>
                    <a:pt x="248157" y="496443"/>
                  </a:lnTo>
                  <a:lnTo>
                    <a:pt x="298196" y="491363"/>
                  </a:lnTo>
                  <a:lnTo>
                    <a:pt x="344804" y="476885"/>
                  </a:lnTo>
                  <a:lnTo>
                    <a:pt x="386969" y="454025"/>
                  </a:lnTo>
                  <a:lnTo>
                    <a:pt x="423672" y="423672"/>
                  </a:lnTo>
                  <a:lnTo>
                    <a:pt x="454025" y="386969"/>
                  </a:lnTo>
                  <a:lnTo>
                    <a:pt x="476884" y="344805"/>
                  </a:lnTo>
                  <a:lnTo>
                    <a:pt x="491363" y="298196"/>
                  </a:lnTo>
                  <a:lnTo>
                    <a:pt x="496443" y="248285"/>
                  </a:lnTo>
                  <a:lnTo>
                    <a:pt x="491363" y="198247"/>
                  </a:lnTo>
                  <a:lnTo>
                    <a:pt x="476884" y="151637"/>
                  </a:lnTo>
                  <a:lnTo>
                    <a:pt x="454025" y="109474"/>
                  </a:lnTo>
                  <a:lnTo>
                    <a:pt x="423672" y="72771"/>
                  </a:lnTo>
                  <a:lnTo>
                    <a:pt x="386969" y="42418"/>
                  </a:lnTo>
                  <a:lnTo>
                    <a:pt x="344804" y="19558"/>
                  </a:lnTo>
                  <a:lnTo>
                    <a:pt x="298196" y="5080"/>
                  </a:lnTo>
                  <a:lnTo>
                    <a:pt x="248157" y="0"/>
                  </a:lnTo>
                  <a:close/>
                </a:path>
              </a:pathLst>
            </a:custGeom>
            <a:solidFill>
              <a:srgbClr val="FCA14F"/>
            </a:solidFill>
          </p:spPr>
          <p:txBody>
            <a:bodyPr wrap="square" lIns="0" tIns="0" rIns="0" bIns="0" rtlCol="0"/>
            <a:lstStyle/>
            <a:p>
              <a:endParaRPr/>
            </a:p>
          </p:txBody>
        </p:sp>
      </p:grpSp>
      <p:sp>
        <p:nvSpPr>
          <p:cNvPr id="70" name="object 70"/>
          <p:cNvSpPr txBox="1"/>
          <p:nvPr/>
        </p:nvSpPr>
        <p:spPr>
          <a:xfrm>
            <a:off x="7220204" y="2882900"/>
            <a:ext cx="3388360" cy="615553"/>
          </a:xfrm>
          <a:prstGeom prst="rect">
            <a:avLst/>
          </a:prstGeom>
        </p:spPr>
        <p:txBody>
          <a:bodyPr vert="horz" wrap="square" lIns="0" tIns="12700" rIns="0" bIns="0" rtlCol="0">
            <a:spAutoFit/>
          </a:bodyPr>
          <a:lstStyle/>
          <a:p>
            <a:pPr marL="588645">
              <a:lnSpc>
                <a:spcPts val="1265"/>
              </a:lnSpc>
              <a:spcBef>
                <a:spcPts val="100"/>
              </a:spcBef>
            </a:pPr>
            <a:r>
              <a:rPr sz="1200" b="1" spc="-10" dirty="0">
                <a:solidFill>
                  <a:srgbClr val="FCA14F"/>
                </a:solidFill>
                <a:latin typeface="Calisto MT" panose="02040603050505030304" pitchFamily="18" charset="0"/>
                <a:cs typeface="Calibri"/>
              </a:rPr>
              <a:t>E</a:t>
            </a:r>
            <a:r>
              <a:rPr sz="1200" b="1" spc="5" dirty="0">
                <a:solidFill>
                  <a:srgbClr val="FCA14F"/>
                </a:solidFill>
                <a:latin typeface="Calisto MT" panose="02040603050505030304" pitchFamily="18" charset="0"/>
                <a:cs typeface="Calibri"/>
              </a:rPr>
              <a:t>M</a:t>
            </a:r>
            <a:r>
              <a:rPr sz="1200" b="1" spc="-10" dirty="0">
                <a:solidFill>
                  <a:srgbClr val="FCA14F"/>
                </a:solidFill>
                <a:latin typeface="Calisto MT" panose="02040603050505030304" pitchFamily="18" charset="0"/>
                <a:cs typeface="Calibri"/>
              </a:rPr>
              <a:t>E</a:t>
            </a:r>
            <a:r>
              <a:rPr sz="1200" b="1" spc="-5" dirty="0">
                <a:solidFill>
                  <a:srgbClr val="FCA14F"/>
                </a:solidFill>
                <a:latin typeface="Calisto MT" panose="02040603050505030304" pitchFamily="18" charset="0"/>
                <a:cs typeface="Calibri"/>
              </a:rPr>
              <a:t>R</a:t>
            </a:r>
            <a:r>
              <a:rPr sz="1200" b="1" dirty="0">
                <a:solidFill>
                  <a:srgbClr val="FCA14F"/>
                </a:solidFill>
                <a:latin typeface="Calisto MT" panose="02040603050505030304" pitchFamily="18" charset="0"/>
                <a:cs typeface="Calibri"/>
              </a:rPr>
              <a:t>G</a:t>
            </a:r>
            <a:r>
              <a:rPr sz="1200" b="1" spc="-10" dirty="0">
                <a:solidFill>
                  <a:srgbClr val="FCA14F"/>
                </a:solidFill>
                <a:latin typeface="Calisto MT" panose="02040603050505030304" pitchFamily="18" charset="0"/>
                <a:cs typeface="Calibri"/>
              </a:rPr>
              <a:t>I</a:t>
            </a:r>
            <a:r>
              <a:rPr sz="1200" b="1" dirty="0">
                <a:solidFill>
                  <a:srgbClr val="FCA14F"/>
                </a:solidFill>
                <a:latin typeface="Calisto MT" panose="02040603050505030304" pitchFamily="18" charset="0"/>
                <a:cs typeface="Calibri"/>
              </a:rPr>
              <a:t>NG</a:t>
            </a:r>
            <a:r>
              <a:rPr sz="1200" b="1" spc="-50" dirty="0">
                <a:solidFill>
                  <a:srgbClr val="FCA14F"/>
                </a:solidFill>
                <a:latin typeface="Calisto MT" panose="02040603050505030304" pitchFamily="18" charset="0"/>
                <a:cs typeface="Calibri"/>
              </a:rPr>
              <a:t> </a:t>
            </a:r>
            <a:r>
              <a:rPr sz="1200" b="1" spc="5" dirty="0">
                <a:solidFill>
                  <a:srgbClr val="FCA14F"/>
                </a:solidFill>
                <a:latin typeface="Calisto MT" panose="02040603050505030304" pitchFamily="18" charset="0"/>
                <a:cs typeface="Calibri"/>
              </a:rPr>
              <a:t>M</a:t>
            </a:r>
            <a:r>
              <a:rPr sz="1200" b="1" spc="-10" dirty="0">
                <a:solidFill>
                  <a:srgbClr val="FCA14F"/>
                </a:solidFill>
                <a:latin typeface="Calisto MT" panose="02040603050505030304" pitchFamily="18" charset="0"/>
                <a:cs typeface="Calibri"/>
              </a:rPr>
              <a:t>A</a:t>
            </a:r>
            <a:r>
              <a:rPr sz="1200" b="1" spc="-5" dirty="0">
                <a:solidFill>
                  <a:srgbClr val="FCA14F"/>
                </a:solidFill>
                <a:latin typeface="Calisto MT" panose="02040603050505030304" pitchFamily="18" charset="0"/>
                <a:cs typeface="Calibri"/>
              </a:rPr>
              <a:t>R</a:t>
            </a:r>
            <a:r>
              <a:rPr sz="1200" b="1" spc="-10" dirty="0">
                <a:solidFill>
                  <a:srgbClr val="FCA14F"/>
                </a:solidFill>
                <a:latin typeface="Calisto MT" panose="02040603050505030304" pitchFamily="18" charset="0"/>
                <a:cs typeface="Calibri"/>
              </a:rPr>
              <a:t>KE</a:t>
            </a:r>
            <a:r>
              <a:rPr sz="1200" b="1" dirty="0">
                <a:solidFill>
                  <a:srgbClr val="FCA14F"/>
                </a:solidFill>
                <a:latin typeface="Calisto MT" panose="02040603050505030304" pitchFamily="18" charset="0"/>
                <a:cs typeface="Calibri"/>
              </a:rPr>
              <a:t>T</a:t>
            </a:r>
            <a:endParaRPr sz="1200" dirty="0">
              <a:latin typeface="Calisto MT" panose="02040603050505030304" pitchFamily="18" charset="0"/>
              <a:cs typeface="Calibri"/>
            </a:endParaRPr>
          </a:p>
          <a:p>
            <a:pPr marL="12700">
              <a:lnSpc>
                <a:spcPts val="1730"/>
              </a:lnSpc>
              <a:tabLst>
                <a:tab pos="588645" algn="l"/>
              </a:tabLst>
            </a:pPr>
            <a:r>
              <a:rPr lang="en-GB" sz="2400" baseline="1736" dirty="0">
                <a:solidFill>
                  <a:srgbClr val="FFFFFF"/>
                </a:solidFill>
                <a:latin typeface="Calisto MT" panose="02040603050505030304" pitchFamily="18" charset="0"/>
                <a:cs typeface="Calibri"/>
              </a:rPr>
              <a:t> 9</a:t>
            </a:r>
            <a:r>
              <a:rPr sz="2400" baseline="1736" dirty="0">
                <a:solidFill>
                  <a:srgbClr val="FFFFFF"/>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African</a:t>
            </a:r>
            <a:r>
              <a:rPr sz="1200" spc="-20"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market</a:t>
            </a:r>
            <a:r>
              <a:rPr sz="1200" spc="-25" dirty="0">
                <a:solidFill>
                  <a:srgbClr val="44526A"/>
                </a:solidFill>
                <a:latin typeface="Calisto MT" panose="02040603050505030304" pitchFamily="18" charset="0"/>
                <a:cs typeface="Calibri"/>
              </a:rPr>
              <a:t> </a:t>
            </a:r>
            <a:r>
              <a:rPr sz="1200" spc="-15" dirty="0">
                <a:solidFill>
                  <a:srgbClr val="44526A"/>
                </a:solidFill>
                <a:latin typeface="Calisto MT" panose="02040603050505030304" pitchFamily="18" charset="0"/>
                <a:cs typeface="Calibri"/>
              </a:rPr>
              <a:t>are</a:t>
            </a:r>
            <a:r>
              <a:rPr sz="1200" spc="20"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growing</a:t>
            </a:r>
            <a:r>
              <a:rPr sz="1200" spc="-35" dirty="0">
                <a:solidFill>
                  <a:srgbClr val="44526A"/>
                </a:solidFill>
                <a:latin typeface="Calisto MT" panose="02040603050505030304" pitchFamily="18" charset="0"/>
                <a:cs typeface="Calibri"/>
              </a:rPr>
              <a:t> </a:t>
            </a:r>
            <a:r>
              <a:rPr sz="1200" spc="-15" dirty="0">
                <a:solidFill>
                  <a:srgbClr val="44526A"/>
                </a:solidFill>
                <a:latin typeface="Calisto MT" panose="02040603050505030304" pitchFamily="18" charset="0"/>
                <a:cs typeface="Calibri"/>
              </a:rPr>
              <a:t>for</a:t>
            </a:r>
            <a:r>
              <a:rPr sz="1200" spc="-20"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the</a:t>
            </a:r>
            <a:r>
              <a:rPr sz="1200" spc="-30"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imports</a:t>
            </a:r>
            <a:r>
              <a:rPr sz="1200" spc="25" dirty="0">
                <a:solidFill>
                  <a:srgbClr val="44526A"/>
                </a:solidFill>
                <a:latin typeface="Calisto MT" panose="02040603050505030304" pitchFamily="18" charset="0"/>
                <a:cs typeface="Calibri"/>
              </a:rPr>
              <a:t> </a:t>
            </a:r>
            <a:r>
              <a:rPr lang="en-GB" sz="1200" spc="25" dirty="0">
                <a:solidFill>
                  <a:srgbClr val="44526A"/>
                </a:solidFill>
                <a:latin typeface="Calisto MT" panose="02040603050505030304" pitchFamily="18" charset="0"/>
                <a:cs typeface="Calibri"/>
              </a:rPr>
              <a:t>  </a:t>
            </a:r>
          </a:p>
          <a:p>
            <a:pPr marL="12700">
              <a:lnSpc>
                <a:spcPts val="1730"/>
              </a:lnSpc>
              <a:tabLst>
                <a:tab pos="588645" algn="l"/>
              </a:tabLst>
            </a:pPr>
            <a:r>
              <a:rPr lang="en-GB" sz="1200" spc="25"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of</a:t>
            </a:r>
            <a:r>
              <a:rPr lang="en-GB" sz="1200" spc="-10"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chemicals</a:t>
            </a:r>
            <a:r>
              <a:rPr sz="1200" spc="5"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and</a:t>
            </a:r>
            <a:r>
              <a:rPr sz="1200" spc="-35"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chemical</a:t>
            </a:r>
            <a:r>
              <a:rPr sz="1200" spc="-55"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products</a:t>
            </a:r>
            <a:endParaRPr sz="1200" dirty="0">
              <a:latin typeface="Calisto MT" panose="02040603050505030304" pitchFamily="18" charset="0"/>
              <a:cs typeface="Calibri"/>
            </a:endParaRPr>
          </a:p>
        </p:txBody>
      </p:sp>
      <p:sp>
        <p:nvSpPr>
          <p:cNvPr id="71" name="object 71"/>
          <p:cNvSpPr/>
          <p:nvPr/>
        </p:nvSpPr>
        <p:spPr>
          <a:xfrm>
            <a:off x="7146035" y="2083307"/>
            <a:ext cx="3696970" cy="0"/>
          </a:xfrm>
          <a:custGeom>
            <a:avLst/>
            <a:gdLst/>
            <a:ahLst/>
            <a:cxnLst/>
            <a:rect l="l" t="t" r="r" b="b"/>
            <a:pathLst>
              <a:path w="3696970">
                <a:moveTo>
                  <a:pt x="3696970" y="0"/>
                </a:moveTo>
                <a:lnTo>
                  <a:pt x="0" y="0"/>
                </a:lnTo>
              </a:path>
            </a:pathLst>
          </a:custGeom>
          <a:ln w="9144">
            <a:solidFill>
              <a:srgbClr val="AAAAAA"/>
            </a:solidFill>
            <a:prstDash val="sysDash"/>
          </a:ln>
        </p:spPr>
        <p:txBody>
          <a:bodyPr wrap="square" lIns="0" tIns="0" rIns="0" bIns="0" rtlCol="0"/>
          <a:lstStyle/>
          <a:p>
            <a:endParaRPr/>
          </a:p>
        </p:txBody>
      </p:sp>
      <p:sp>
        <p:nvSpPr>
          <p:cNvPr id="72" name="object 72"/>
          <p:cNvSpPr/>
          <p:nvPr/>
        </p:nvSpPr>
        <p:spPr>
          <a:xfrm>
            <a:off x="7146035" y="3659123"/>
            <a:ext cx="3696970" cy="0"/>
          </a:xfrm>
          <a:custGeom>
            <a:avLst/>
            <a:gdLst/>
            <a:ahLst/>
            <a:cxnLst/>
            <a:rect l="l" t="t" r="r" b="b"/>
            <a:pathLst>
              <a:path w="3696970">
                <a:moveTo>
                  <a:pt x="3696970" y="0"/>
                </a:moveTo>
                <a:lnTo>
                  <a:pt x="0" y="0"/>
                </a:lnTo>
              </a:path>
            </a:pathLst>
          </a:custGeom>
          <a:ln w="9144">
            <a:solidFill>
              <a:srgbClr val="AAAAAA"/>
            </a:solidFill>
            <a:prstDash val="sysDash"/>
          </a:ln>
        </p:spPr>
        <p:txBody>
          <a:bodyPr wrap="square" lIns="0" tIns="0" rIns="0" bIns="0" rtlCol="0"/>
          <a:lstStyle/>
          <a:p>
            <a:endParaRPr/>
          </a:p>
        </p:txBody>
      </p:sp>
      <p:grpSp>
        <p:nvGrpSpPr>
          <p:cNvPr id="73" name="object 73"/>
          <p:cNvGrpSpPr/>
          <p:nvPr/>
        </p:nvGrpSpPr>
        <p:grpSpPr>
          <a:xfrm>
            <a:off x="1347216" y="1716023"/>
            <a:ext cx="5321935" cy="2807335"/>
            <a:chOff x="1347216" y="1716023"/>
            <a:chExt cx="5321935" cy="2807335"/>
          </a:xfrm>
        </p:grpSpPr>
        <p:pic>
          <p:nvPicPr>
            <p:cNvPr id="74" name="object 74"/>
            <p:cNvPicPr/>
            <p:nvPr/>
          </p:nvPicPr>
          <p:blipFill>
            <a:blip r:embed="rId14" cstate="print"/>
            <a:stretch>
              <a:fillRect/>
            </a:stretch>
          </p:blipFill>
          <p:spPr>
            <a:xfrm>
              <a:off x="2660904" y="3243071"/>
              <a:ext cx="777240" cy="1280159"/>
            </a:xfrm>
            <a:prstGeom prst="rect">
              <a:avLst/>
            </a:prstGeom>
          </p:spPr>
        </p:pic>
        <p:pic>
          <p:nvPicPr>
            <p:cNvPr id="75" name="object 75"/>
            <p:cNvPicPr/>
            <p:nvPr/>
          </p:nvPicPr>
          <p:blipFill>
            <a:blip r:embed="rId15" cstate="print"/>
            <a:stretch>
              <a:fillRect/>
            </a:stretch>
          </p:blipFill>
          <p:spPr>
            <a:xfrm>
              <a:off x="2691383" y="3240023"/>
              <a:ext cx="716280" cy="1234439"/>
            </a:xfrm>
            <a:prstGeom prst="rect">
              <a:avLst/>
            </a:prstGeom>
          </p:spPr>
        </p:pic>
        <p:pic>
          <p:nvPicPr>
            <p:cNvPr id="76" name="object 76"/>
            <p:cNvPicPr/>
            <p:nvPr/>
          </p:nvPicPr>
          <p:blipFill>
            <a:blip r:embed="rId16" cstate="print"/>
            <a:stretch>
              <a:fillRect/>
            </a:stretch>
          </p:blipFill>
          <p:spPr>
            <a:xfrm>
              <a:off x="3383280" y="2798063"/>
              <a:ext cx="1146048" cy="1338072"/>
            </a:xfrm>
            <a:prstGeom prst="rect">
              <a:avLst/>
            </a:prstGeom>
          </p:spPr>
        </p:pic>
        <p:pic>
          <p:nvPicPr>
            <p:cNvPr id="77" name="object 77"/>
            <p:cNvPicPr/>
            <p:nvPr/>
          </p:nvPicPr>
          <p:blipFill>
            <a:blip r:embed="rId17" cstate="print"/>
            <a:stretch>
              <a:fillRect/>
            </a:stretch>
          </p:blipFill>
          <p:spPr>
            <a:xfrm>
              <a:off x="3422904" y="2813303"/>
              <a:ext cx="1066800" cy="1255776"/>
            </a:xfrm>
            <a:prstGeom prst="rect">
              <a:avLst/>
            </a:prstGeom>
          </p:spPr>
        </p:pic>
        <p:pic>
          <p:nvPicPr>
            <p:cNvPr id="78" name="object 78"/>
            <p:cNvPicPr/>
            <p:nvPr/>
          </p:nvPicPr>
          <p:blipFill>
            <a:blip r:embed="rId18" cstate="print"/>
            <a:stretch>
              <a:fillRect/>
            </a:stretch>
          </p:blipFill>
          <p:spPr>
            <a:xfrm>
              <a:off x="3489960" y="1813559"/>
              <a:ext cx="1170432" cy="1502664"/>
            </a:xfrm>
            <a:prstGeom prst="rect">
              <a:avLst/>
            </a:prstGeom>
          </p:spPr>
        </p:pic>
        <p:pic>
          <p:nvPicPr>
            <p:cNvPr id="79" name="object 79"/>
            <p:cNvPicPr/>
            <p:nvPr/>
          </p:nvPicPr>
          <p:blipFill>
            <a:blip r:embed="rId19" cstate="print"/>
            <a:stretch>
              <a:fillRect/>
            </a:stretch>
          </p:blipFill>
          <p:spPr>
            <a:xfrm>
              <a:off x="3532632" y="1825751"/>
              <a:ext cx="1088136" cy="1426464"/>
            </a:xfrm>
            <a:prstGeom prst="rect">
              <a:avLst/>
            </a:prstGeom>
          </p:spPr>
        </p:pic>
        <p:pic>
          <p:nvPicPr>
            <p:cNvPr id="80" name="object 80"/>
            <p:cNvPicPr/>
            <p:nvPr/>
          </p:nvPicPr>
          <p:blipFill>
            <a:blip r:embed="rId20" cstate="print"/>
            <a:stretch>
              <a:fillRect/>
            </a:stretch>
          </p:blipFill>
          <p:spPr>
            <a:xfrm>
              <a:off x="5425439" y="3468623"/>
              <a:ext cx="1078991" cy="886968"/>
            </a:xfrm>
            <a:prstGeom prst="rect">
              <a:avLst/>
            </a:prstGeom>
          </p:spPr>
        </p:pic>
        <p:pic>
          <p:nvPicPr>
            <p:cNvPr id="81" name="object 81"/>
            <p:cNvPicPr/>
            <p:nvPr/>
          </p:nvPicPr>
          <p:blipFill>
            <a:blip r:embed="rId21" cstate="print"/>
            <a:stretch>
              <a:fillRect/>
            </a:stretch>
          </p:blipFill>
          <p:spPr>
            <a:xfrm>
              <a:off x="5449824" y="3465575"/>
              <a:ext cx="1033272" cy="835151"/>
            </a:xfrm>
            <a:prstGeom prst="rect">
              <a:avLst/>
            </a:prstGeom>
          </p:spPr>
        </p:pic>
        <p:pic>
          <p:nvPicPr>
            <p:cNvPr id="82" name="object 82"/>
            <p:cNvPicPr/>
            <p:nvPr/>
          </p:nvPicPr>
          <p:blipFill>
            <a:blip r:embed="rId22" cstate="print"/>
            <a:stretch>
              <a:fillRect/>
            </a:stretch>
          </p:blipFill>
          <p:spPr>
            <a:xfrm>
              <a:off x="4337304" y="1770887"/>
              <a:ext cx="2331720" cy="1978152"/>
            </a:xfrm>
            <a:prstGeom prst="rect">
              <a:avLst/>
            </a:prstGeom>
          </p:spPr>
        </p:pic>
        <p:pic>
          <p:nvPicPr>
            <p:cNvPr id="83" name="object 83"/>
            <p:cNvPicPr/>
            <p:nvPr/>
          </p:nvPicPr>
          <p:blipFill>
            <a:blip r:embed="rId23" cstate="print"/>
            <a:stretch>
              <a:fillRect/>
            </a:stretch>
          </p:blipFill>
          <p:spPr>
            <a:xfrm>
              <a:off x="4376927" y="1786127"/>
              <a:ext cx="2252472" cy="1898904"/>
            </a:xfrm>
            <a:prstGeom prst="rect">
              <a:avLst/>
            </a:prstGeom>
          </p:spPr>
        </p:pic>
        <p:pic>
          <p:nvPicPr>
            <p:cNvPr id="84" name="object 84"/>
            <p:cNvPicPr/>
            <p:nvPr/>
          </p:nvPicPr>
          <p:blipFill>
            <a:blip r:embed="rId24" cstate="print"/>
            <a:stretch>
              <a:fillRect/>
            </a:stretch>
          </p:blipFill>
          <p:spPr>
            <a:xfrm>
              <a:off x="1347216" y="1716023"/>
              <a:ext cx="2414016" cy="1612391"/>
            </a:xfrm>
            <a:prstGeom prst="rect">
              <a:avLst/>
            </a:prstGeom>
          </p:spPr>
        </p:pic>
      </p:grpSp>
      <p:grpSp>
        <p:nvGrpSpPr>
          <p:cNvPr id="85" name="object 85"/>
          <p:cNvGrpSpPr/>
          <p:nvPr/>
        </p:nvGrpSpPr>
        <p:grpSpPr>
          <a:xfrm>
            <a:off x="3602735" y="6044184"/>
            <a:ext cx="1838325" cy="365760"/>
            <a:chOff x="3602735" y="6044184"/>
            <a:chExt cx="1838325" cy="365760"/>
          </a:xfrm>
        </p:grpSpPr>
        <p:pic>
          <p:nvPicPr>
            <p:cNvPr id="86" name="object 86"/>
            <p:cNvPicPr/>
            <p:nvPr/>
          </p:nvPicPr>
          <p:blipFill>
            <a:blip r:embed="rId3" cstate="print"/>
            <a:stretch>
              <a:fillRect/>
            </a:stretch>
          </p:blipFill>
          <p:spPr>
            <a:xfrm>
              <a:off x="3636263" y="6053328"/>
              <a:ext cx="155448" cy="155448"/>
            </a:xfrm>
            <a:prstGeom prst="rect">
              <a:avLst/>
            </a:prstGeom>
          </p:spPr>
        </p:pic>
        <p:sp>
          <p:nvSpPr>
            <p:cNvPr id="87" name="object 87"/>
            <p:cNvSpPr/>
            <p:nvPr/>
          </p:nvSpPr>
          <p:spPr>
            <a:xfrm>
              <a:off x="3666743" y="6059424"/>
              <a:ext cx="97155" cy="94615"/>
            </a:xfrm>
            <a:custGeom>
              <a:avLst/>
              <a:gdLst/>
              <a:ahLst/>
              <a:cxnLst/>
              <a:rect l="l" t="t" r="r" b="b"/>
              <a:pathLst>
                <a:path w="97154" h="94614">
                  <a:moveTo>
                    <a:pt x="53085" y="0"/>
                  </a:moveTo>
                  <a:lnTo>
                    <a:pt x="43560" y="0"/>
                  </a:lnTo>
                  <a:lnTo>
                    <a:pt x="38607" y="787"/>
                  </a:lnTo>
                  <a:lnTo>
                    <a:pt x="3936" y="28701"/>
                  </a:lnTo>
                  <a:lnTo>
                    <a:pt x="0" y="46786"/>
                  </a:lnTo>
                  <a:lnTo>
                    <a:pt x="761" y="56616"/>
                  </a:lnTo>
                  <a:lnTo>
                    <a:pt x="2412" y="60947"/>
                  </a:lnTo>
                  <a:lnTo>
                    <a:pt x="3936" y="65658"/>
                  </a:lnTo>
                  <a:lnTo>
                    <a:pt x="8127" y="73520"/>
                  </a:lnTo>
                  <a:lnTo>
                    <a:pt x="11302" y="77063"/>
                  </a:lnTo>
                  <a:lnTo>
                    <a:pt x="14477" y="80200"/>
                  </a:lnTo>
                  <a:lnTo>
                    <a:pt x="17271" y="83350"/>
                  </a:lnTo>
                  <a:lnTo>
                    <a:pt x="21716" y="86105"/>
                  </a:lnTo>
                  <a:lnTo>
                    <a:pt x="25400" y="88861"/>
                  </a:lnTo>
                  <a:lnTo>
                    <a:pt x="29717" y="90423"/>
                  </a:lnTo>
                  <a:lnTo>
                    <a:pt x="33781" y="92392"/>
                  </a:lnTo>
                  <a:lnTo>
                    <a:pt x="43560" y="93967"/>
                  </a:lnTo>
                  <a:lnTo>
                    <a:pt x="48259" y="94360"/>
                  </a:lnTo>
                  <a:lnTo>
                    <a:pt x="53085" y="93967"/>
                  </a:lnTo>
                  <a:lnTo>
                    <a:pt x="88900" y="73520"/>
                  </a:lnTo>
                  <a:lnTo>
                    <a:pt x="94614" y="60947"/>
                  </a:lnTo>
                  <a:lnTo>
                    <a:pt x="96265" y="56616"/>
                  </a:lnTo>
                  <a:lnTo>
                    <a:pt x="97027" y="46786"/>
                  </a:lnTo>
                  <a:lnTo>
                    <a:pt x="96265" y="37350"/>
                  </a:lnTo>
                  <a:lnTo>
                    <a:pt x="93090" y="28701"/>
                  </a:lnTo>
                  <a:lnTo>
                    <a:pt x="62737" y="1968"/>
                  </a:lnTo>
                  <a:lnTo>
                    <a:pt x="58419" y="787"/>
                  </a:lnTo>
                  <a:lnTo>
                    <a:pt x="53085" y="0"/>
                  </a:lnTo>
                  <a:close/>
                </a:path>
              </a:pathLst>
            </a:custGeom>
            <a:solidFill>
              <a:srgbClr val="00AE50"/>
            </a:solidFill>
          </p:spPr>
          <p:txBody>
            <a:bodyPr wrap="square" lIns="0" tIns="0" rIns="0" bIns="0" rtlCol="0"/>
            <a:lstStyle/>
            <a:p>
              <a:endParaRPr/>
            </a:p>
          </p:txBody>
        </p:sp>
        <p:pic>
          <p:nvPicPr>
            <p:cNvPr id="88" name="object 88"/>
            <p:cNvPicPr/>
            <p:nvPr/>
          </p:nvPicPr>
          <p:blipFill>
            <a:blip r:embed="rId4" cstate="print"/>
            <a:stretch>
              <a:fillRect/>
            </a:stretch>
          </p:blipFill>
          <p:spPr>
            <a:xfrm>
              <a:off x="3602735" y="6147816"/>
              <a:ext cx="222503" cy="262128"/>
            </a:xfrm>
            <a:prstGeom prst="rect">
              <a:avLst/>
            </a:prstGeom>
          </p:spPr>
        </p:pic>
        <p:sp>
          <p:nvSpPr>
            <p:cNvPr id="89" name="object 89"/>
            <p:cNvSpPr/>
            <p:nvPr/>
          </p:nvSpPr>
          <p:spPr>
            <a:xfrm>
              <a:off x="3642359" y="6163056"/>
              <a:ext cx="146050" cy="179705"/>
            </a:xfrm>
            <a:custGeom>
              <a:avLst/>
              <a:gdLst/>
              <a:ahLst/>
              <a:cxnLst/>
              <a:rect l="l" t="t" r="r" b="b"/>
              <a:pathLst>
                <a:path w="146050" h="179704">
                  <a:moveTo>
                    <a:pt x="146050" y="0"/>
                  </a:moveTo>
                  <a:lnTo>
                    <a:pt x="0" y="0"/>
                  </a:lnTo>
                  <a:lnTo>
                    <a:pt x="0" y="15354"/>
                  </a:lnTo>
                  <a:lnTo>
                    <a:pt x="8509" y="58293"/>
                  </a:lnTo>
                  <a:lnTo>
                    <a:pt x="39877" y="98069"/>
                  </a:lnTo>
                  <a:lnTo>
                    <a:pt x="43561" y="100431"/>
                  </a:lnTo>
                  <a:lnTo>
                    <a:pt x="43561" y="179578"/>
                  </a:lnTo>
                  <a:lnTo>
                    <a:pt x="102107" y="179578"/>
                  </a:lnTo>
                  <a:lnTo>
                    <a:pt x="102107" y="100431"/>
                  </a:lnTo>
                  <a:lnTo>
                    <a:pt x="110236" y="95300"/>
                  </a:lnTo>
                  <a:lnTo>
                    <a:pt x="135000" y="63792"/>
                  </a:lnTo>
                  <a:lnTo>
                    <a:pt x="145287" y="24815"/>
                  </a:lnTo>
                  <a:lnTo>
                    <a:pt x="146050" y="15354"/>
                  </a:lnTo>
                  <a:lnTo>
                    <a:pt x="146050" y="0"/>
                  </a:lnTo>
                  <a:close/>
                </a:path>
              </a:pathLst>
            </a:custGeom>
            <a:solidFill>
              <a:srgbClr val="00AE50"/>
            </a:solidFill>
          </p:spPr>
          <p:txBody>
            <a:bodyPr wrap="square" lIns="0" tIns="0" rIns="0" bIns="0" rtlCol="0"/>
            <a:lstStyle/>
            <a:p>
              <a:endParaRPr/>
            </a:p>
          </p:txBody>
        </p:sp>
        <p:pic>
          <p:nvPicPr>
            <p:cNvPr id="90" name="object 90"/>
            <p:cNvPicPr/>
            <p:nvPr/>
          </p:nvPicPr>
          <p:blipFill>
            <a:blip r:embed="rId8" cstate="print"/>
            <a:stretch>
              <a:fillRect/>
            </a:stretch>
          </p:blipFill>
          <p:spPr>
            <a:xfrm>
              <a:off x="3840479" y="6053328"/>
              <a:ext cx="155448" cy="155448"/>
            </a:xfrm>
            <a:prstGeom prst="rect">
              <a:avLst/>
            </a:prstGeom>
          </p:spPr>
        </p:pic>
        <p:sp>
          <p:nvSpPr>
            <p:cNvPr id="91" name="object 91"/>
            <p:cNvSpPr/>
            <p:nvPr/>
          </p:nvSpPr>
          <p:spPr>
            <a:xfrm>
              <a:off x="3867911" y="6059424"/>
              <a:ext cx="100330" cy="94615"/>
            </a:xfrm>
            <a:custGeom>
              <a:avLst/>
              <a:gdLst/>
              <a:ahLst/>
              <a:cxnLst/>
              <a:rect l="l" t="t" r="r" b="b"/>
              <a:pathLst>
                <a:path w="100329" h="94614">
                  <a:moveTo>
                    <a:pt x="54990" y="0"/>
                  </a:moveTo>
                  <a:lnTo>
                    <a:pt x="44958" y="0"/>
                  </a:lnTo>
                  <a:lnTo>
                    <a:pt x="40004" y="787"/>
                  </a:lnTo>
                  <a:lnTo>
                    <a:pt x="4190" y="28701"/>
                  </a:lnTo>
                  <a:lnTo>
                    <a:pt x="0" y="46786"/>
                  </a:lnTo>
                  <a:lnTo>
                    <a:pt x="762" y="56616"/>
                  </a:lnTo>
                  <a:lnTo>
                    <a:pt x="4190" y="65658"/>
                  </a:lnTo>
                  <a:lnTo>
                    <a:pt x="8382" y="73520"/>
                  </a:lnTo>
                  <a:lnTo>
                    <a:pt x="11684" y="77063"/>
                  </a:lnTo>
                  <a:lnTo>
                    <a:pt x="14986" y="80200"/>
                  </a:lnTo>
                  <a:lnTo>
                    <a:pt x="17907" y="83350"/>
                  </a:lnTo>
                  <a:lnTo>
                    <a:pt x="22478" y="86105"/>
                  </a:lnTo>
                  <a:lnTo>
                    <a:pt x="26288" y="88861"/>
                  </a:lnTo>
                  <a:lnTo>
                    <a:pt x="30861" y="90423"/>
                  </a:lnTo>
                  <a:lnTo>
                    <a:pt x="35051" y="92392"/>
                  </a:lnTo>
                  <a:lnTo>
                    <a:pt x="44958" y="93967"/>
                  </a:lnTo>
                  <a:lnTo>
                    <a:pt x="49911" y="94360"/>
                  </a:lnTo>
                  <a:lnTo>
                    <a:pt x="54990" y="93967"/>
                  </a:lnTo>
                  <a:lnTo>
                    <a:pt x="64897" y="92392"/>
                  </a:lnTo>
                  <a:lnTo>
                    <a:pt x="69468" y="90423"/>
                  </a:lnTo>
                  <a:lnTo>
                    <a:pt x="73660" y="88861"/>
                  </a:lnTo>
                  <a:lnTo>
                    <a:pt x="99567" y="56616"/>
                  </a:lnTo>
                  <a:lnTo>
                    <a:pt x="100329" y="46786"/>
                  </a:lnTo>
                  <a:lnTo>
                    <a:pt x="99567" y="37350"/>
                  </a:lnTo>
                  <a:lnTo>
                    <a:pt x="73660" y="5499"/>
                  </a:lnTo>
                  <a:lnTo>
                    <a:pt x="60325" y="787"/>
                  </a:lnTo>
                  <a:lnTo>
                    <a:pt x="54990" y="0"/>
                  </a:lnTo>
                  <a:close/>
                </a:path>
              </a:pathLst>
            </a:custGeom>
            <a:solidFill>
              <a:srgbClr val="00AE50"/>
            </a:solidFill>
          </p:spPr>
          <p:txBody>
            <a:bodyPr wrap="square" lIns="0" tIns="0" rIns="0" bIns="0" rtlCol="0"/>
            <a:lstStyle/>
            <a:p>
              <a:endParaRPr/>
            </a:p>
          </p:txBody>
        </p:sp>
        <p:pic>
          <p:nvPicPr>
            <p:cNvPr id="92" name="object 92"/>
            <p:cNvPicPr/>
            <p:nvPr/>
          </p:nvPicPr>
          <p:blipFill>
            <a:blip r:embed="rId4" cstate="print"/>
            <a:stretch>
              <a:fillRect/>
            </a:stretch>
          </p:blipFill>
          <p:spPr>
            <a:xfrm>
              <a:off x="3806951" y="6147816"/>
              <a:ext cx="222503" cy="262128"/>
            </a:xfrm>
            <a:prstGeom prst="rect">
              <a:avLst/>
            </a:prstGeom>
          </p:spPr>
        </p:pic>
        <p:sp>
          <p:nvSpPr>
            <p:cNvPr id="93" name="object 93"/>
            <p:cNvSpPr/>
            <p:nvPr/>
          </p:nvSpPr>
          <p:spPr>
            <a:xfrm>
              <a:off x="3846575" y="6163056"/>
              <a:ext cx="143510" cy="179705"/>
            </a:xfrm>
            <a:custGeom>
              <a:avLst/>
              <a:gdLst/>
              <a:ahLst/>
              <a:cxnLst/>
              <a:rect l="l" t="t" r="r" b="b"/>
              <a:pathLst>
                <a:path w="143510" h="179704">
                  <a:moveTo>
                    <a:pt x="143001" y="0"/>
                  </a:moveTo>
                  <a:lnTo>
                    <a:pt x="0" y="0"/>
                  </a:lnTo>
                  <a:lnTo>
                    <a:pt x="0" y="15354"/>
                  </a:lnTo>
                  <a:lnTo>
                    <a:pt x="8382" y="58293"/>
                  </a:lnTo>
                  <a:lnTo>
                    <a:pt x="38988" y="98069"/>
                  </a:lnTo>
                  <a:lnTo>
                    <a:pt x="42545" y="100431"/>
                  </a:lnTo>
                  <a:lnTo>
                    <a:pt x="42545" y="179578"/>
                  </a:lnTo>
                  <a:lnTo>
                    <a:pt x="100075" y="179578"/>
                  </a:lnTo>
                  <a:lnTo>
                    <a:pt x="100075" y="100431"/>
                  </a:lnTo>
                  <a:lnTo>
                    <a:pt x="107823" y="95300"/>
                  </a:lnTo>
                  <a:lnTo>
                    <a:pt x="132207" y="63792"/>
                  </a:lnTo>
                  <a:lnTo>
                    <a:pt x="142239" y="24815"/>
                  </a:lnTo>
                  <a:lnTo>
                    <a:pt x="143001" y="15354"/>
                  </a:lnTo>
                  <a:lnTo>
                    <a:pt x="143001" y="0"/>
                  </a:lnTo>
                  <a:close/>
                </a:path>
              </a:pathLst>
            </a:custGeom>
            <a:solidFill>
              <a:srgbClr val="00AE50"/>
            </a:solidFill>
          </p:spPr>
          <p:txBody>
            <a:bodyPr wrap="square" lIns="0" tIns="0" rIns="0" bIns="0" rtlCol="0"/>
            <a:lstStyle/>
            <a:p>
              <a:endParaRPr/>
            </a:p>
          </p:txBody>
        </p:sp>
        <p:pic>
          <p:nvPicPr>
            <p:cNvPr id="94" name="object 94"/>
            <p:cNvPicPr/>
            <p:nvPr/>
          </p:nvPicPr>
          <p:blipFill>
            <a:blip r:embed="rId7" cstate="print"/>
            <a:stretch>
              <a:fillRect/>
            </a:stretch>
          </p:blipFill>
          <p:spPr>
            <a:xfrm>
              <a:off x="4005071" y="6044184"/>
              <a:ext cx="176784" cy="173736"/>
            </a:xfrm>
            <a:prstGeom prst="rect">
              <a:avLst/>
            </a:prstGeom>
          </p:spPr>
        </p:pic>
        <p:sp>
          <p:nvSpPr>
            <p:cNvPr id="95" name="object 95"/>
            <p:cNvSpPr/>
            <p:nvPr/>
          </p:nvSpPr>
          <p:spPr>
            <a:xfrm>
              <a:off x="4044695" y="6059424"/>
              <a:ext cx="97155" cy="94615"/>
            </a:xfrm>
            <a:custGeom>
              <a:avLst/>
              <a:gdLst/>
              <a:ahLst/>
              <a:cxnLst/>
              <a:rect l="l" t="t" r="r" b="b"/>
              <a:pathLst>
                <a:path w="97154" h="94614">
                  <a:moveTo>
                    <a:pt x="53086" y="0"/>
                  </a:moveTo>
                  <a:lnTo>
                    <a:pt x="43561" y="0"/>
                  </a:lnTo>
                  <a:lnTo>
                    <a:pt x="38607" y="787"/>
                  </a:lnTo>
                  <a:lnTo>
                    <a:pt x="3937" y="28701"/>
                  </a:lnTo>
                  <a:lnTo>
                    <a:pt x="0" y="46786"/>
                  </a:lnTo>
                  <a:lnTo>
                    <a:pt x="762" y="56616"/>
                  </a:lnTo>
                  <a:lnTo>
                    <a:pt x="2412" y="60947"/>
                  </a:lnTo>
                  <a:lnTo>
                    <a:pt x="3937" y="65658"/>
                  </a:lnTo>
                  <a:lnTo>
                    <a:pt x="8127" y="73520"/>
                  </a:lnTo>
                  <a:lnTo>
                    <a:pt x="11302" y="77063"/>
                  </a:lnTo>
                  <a:lnTo>
                    <a:pt x="14477" y="80200"/>
                  </a:lnTo>
                  <a:lnTo>
                    <a:pt x="17271" y="83350"/>
                  </a:lnTo>
                  <a:lnTo>
                    <a:pt x="21716" y="86105"/>
                  </a:lnTo>
                  <a:lnTo>
                    <a:pt x="25400" y="88861"/>
                  </a:lnTo>
                  <a:lnTo>
                    <a:pt x="29717" y="90423"/>
                  </a:lnTo>
                  <a:lnTo>
                    <a:pt x="33781" y="92392"/>
                  </a:lnTo>
                  <a:lnTo>
                    <a:pt x="43561" y="93967"/>
                  </a:lnTo>
                  <a:lnTo>
                    <a:pt x="48259" y="94360"/>
                  </a:lnTo>
                  <a:lnTo>
                    <a:pt x="53086" y="93967"/>
                  </a:lnTo>
                  <a:lnTo>
                    <a:pt x="88900" y="73520"/>
                  </a:lnTo>
                  <a:lnTo>
                    <a:pt x="94614" y="60947"/>
                  </a:lnTo>
                  <a:lnTo>
                    <a:pt x="96265" y="56616"/>
                  </a:lnTo>
                  <a:lnTo>
                    <a:pt x="97027" y="46786"/>
                  </a:lnTo>
                  <a:lnTo>
                    <a:pt x="96265" y="37350"/>
                  </a:lnTo>
                  <a:lnTo>
                    <a:pt x="93090" y="28701"/>
                  </a:lnTo>
                  <a:lnTo>
                    <a:pt x="62737" y="1968"/>
                  </a:lnTo>
                  <a:lnTo>
                    <a:pt x="58419" y="787"/>
                  </a:lnTo>
                  <a:lnTo>
                    <a:pt x="53086" y="0"/>
                  </a:lnTo>
                  <a:close/>
                </a:path>
              </a:pathLst>
            </a:custGeom>
            <a:solidFill>
              <a:srgbClr val="00AE50"/>
            </a:solidFill>
          </p:spPr>
          <p:txBody>
            <a:bodyPr wrap="square" lIns="0" tIns="0" rIns="0" bIns="0" rtlCol="0"/>
            <a:lstStyle/>
            <a:p>
              <a:endParaRPr/>
            </a:p>
          </p:txBody>
        </p:sp>
        <p:pic>
          <p:nvPicPr>
            <p:cNvPr id="96" name="object 96"/>
            <p:cNvPicPr/>
            <p:nvPr/>
          </p:nvPicPr>
          <p:blipFill>
            <a:blip r:embed="rId4" cstate="print"/>
            <a:stretch>
              <a:fillRect/>
            </a:stretch>
          </p:blipFill>
          <p:spPr>
            <a:xfrm>
              <a:off x="3983735" y="6147816"/>
              <a:ext cx="222503" cy="262128"/>
            </a:xfrm>
            <a:prstGeom prst="rect">
              <a:avLst/>
            </a:prstGeom>
          </p:spPr>
        </p:pic>
        <p:sp>
          <p:nvSpPr>
            <p:cNvPr id="97" name="object 97"/>
            <p:cNvSpPr/>
            <p:nvPr/>
          </p:nvSpPr>
          <p:spPr>
            <a:xfrm>
              <a:off x="4023359" y="6163056"/>
              <a:ext cx="143510" cy="179705"/>
            </a:xfrm>
            <a:custGeom>
              <a:avLst/>
              <a:gdLst/>
              <a:ahLst/>
              <a:cxnLst/>
              <a:rect l="l" t="t" r="r" b="b"/>
              <a:pathLst>
                <a:path w="143510" h="179704">
                  <a:moveTo>
                    <a:pt x="143001" y="0"/>
                  </a:moveTo>
                  <a:lnTo>
                    <a:pt x="0" y="0"/>
                  </a:lnTo>
                  <a:lnTo>
                    <a:pt x="0" y="15354"/>
                  </a:lnTo>
                  <a:lnTo>
                    <a:pt x="8381" y="58293"/>
                  </a:lnTo>
                  <a:lnTo>
                    <a:pt x="38988" y="98069"/>
                  </a:lnTo>
                  <a:lnTo>
                    <a:pt x="42544" y="100431"/>
                  </a:lnTo>
                  <a:lnTo>
                    <a:pt x="42544" y="179578"/>
                  </a:lnTo>
                  <a:lnTo>
                    <a:pt x="100075" y="179578"/>
                  </a:lnTo>
                  <a:lnTo>
                    <a:pt x="100075" y="100431"/>
                  </a:lnTo>
                  <a:lnTo>
                    <a:pt x="107823" y="95300"/>
                  </a:lnTo>
                  <a:lnTo>
                    <a:pt x="132206" y="63792"/>
                  </a:lnTo>
                  <a:lnTo>
                    <a:pt x="142239" y="24815"/>
                  </a:lnTo>
                  <a:lnTo>
                    <a:pt x="143001" y="15354"/>
                  </a:lnTo>
                  <a:lnTo>
                    <a:pt x="143001" y="0"/>
                  </a:lnTo>
                  <a:close/>
                </a:path>
              </a:pathLst>
            </a:custGeom>
            <a:solidFill>
              <a:srgbClr val="00AE50"/>
            </a:solidFill>
          </p:spPr>
          <p:txBody>
            <a:bodyPr wrap="square" lIns="0" tIns="0" rIns="0" bIns="0" rtlCol="0"/>
            <a:lstStyle/>
            <a:p>
              <a:endParaRPr/>
            </a:p>
          </p:txBody>
        </p:sp>
        <p:pic>
          <p:nvPicPr>
            <p:cNvPr id="98" name="object 98"/>
            <p:cNvPicPr/>
            <p:nvPr/>
          </p:nvPicPr>
          <p:blipFill>
            <a:blip r:embed="rId7" cstate="print"/>
            <a:stretch>
              <a:fillRect/>
            </a:stretch>
          </p:blipFill>
          <p:spPr>
            <a:xfrm>
              <a:off x="4181855" y="6044184"/>
              <a:ext cx="176784" cy="173736"/>
            </a:xfrm>
            <a:prstGeom prst="rect">
              <a:avLst/>
            </a:prstGeom>
          </p:spPr>
        </p:pic>
        <p:sp>
          <p:nvSpPr>
            <p:cNvPr id="99" name="object 99"/>
            <p:cNvSpPr/>
            <p:nvPr/>
          </p:nvSpPr>
          <p:spPr>
            <a:xfrm>
              <a:off x="4221479" y="6059424"/>
              <a:ext cx="97155" cy="94615"/>
            </a:xfrm>
            <a:custGeom>
              <a:avLst/>
              <a:gdLst/>
              <a:ahLst/>
              <a:cxnLst/>
              <a:rect l="l" t="t" r="r" b="b"/>
              <a:pathLst>
                <a:path w="97154" h="94614">
                  <a:moveTo>
                    <a:pt x="53086" y="0"/>
                  </a:moveTo>
                  <a:lnTo>
                    <a:pt x="43561" y="0"/>
                  </a:lnTo>
                  <a:lnTo>
                    <a:pt x="38608" y="787"/>
                  </a:lnTo>
                  <a:lnTo>
                    <a:pt x="3937" y="28701"/>
                  </a:lnTo>
                  <a:lnTo>
                    <a:pt x="0" y="46786"/>
                  </a:lnTo>
                  <a:lnTo>
                    <a:pt x="762" y="56616"/>
                  </a:lnTo>
                  <a:lnTo>
                    <a:pt x="2412" y="60947"/>
                  </a:lnTo>
                  <a:lnTo>
                    <a:pt x="3937" y="65658"/>
                  </a:lnTo>
                  <a:lnTo>
                    <a:pt x="8128" y="73520"/>
                  </a:lnTo>
                  <a:lnTo>
                    <a:pt x="11303" y="77063"/>
                  </a:lnTo>
                  <a:lnTo>
                    <a:pt x="14478" y="80200"/>
                  </a:lnTo>
                  <a:lnTo>
                    <a:pt x="17272" y="83350"/>
                  </a:lnTo>
                  <a:lnTo>
                    <a:pt x="21717" y="86105"/>
                  </a:lnTo>
                  <a:lnTo>
                    <a:pt x="25400" y="88861"/>
                  </a:lnTo>
                  <a:lnTo>
                    <a:pt x="29718" y="90423"/>
                  </a:lnTo>
                  <a:lnTo>
                    <a:pt x="33909" y="92392"/>
                  </a:lnTo>
                  <a:lnTo>
                    <a:pt x="43561" y="93967"/>
                  </a:lnTo>
                  <a:lnTo>
                    <a:pt x="48260" y="94360"/>
                  </a:lnTo>
                  <a:lnTo>
                    <a:pt x="53086" y="93967"/>
                  </a:lnTo>
                  <a:lnTo>
                    <a:pt x="88900" y="73520"/>
                  </a:lnTo>
                  <a:lnTo>
                    <a:pt x="94615" y="60947"/>
                  </a:lnTo>
                  <a:lnTo>
                    <a:pt x="96266" y="56616"/>
                  </a:lnTo>
                  <a:lnTo>
                    <a:pt x="97028" y="46786"/>
                  </a:lnTo>
                  <a:lnTo>
                    <a:pt x="96266" y="37350"/>
                  </a:lnTo>
                  <a:lnTo>
                    <a:pt x="93091" y="28701"/>
                  </a:lnTo>
                  <a:lnTo>
                    <a:pt x="62737" y="1968"/>
                  </a:lnTo>
                  <a:lnTo>
                    <a:pt x="58420" y="787"/>
                  </a:lnTo>
                  <a:lnTo>
                    <a:pt x="53086" y="0"/>
                  </a:lnTo>
                  <a:close/>
                </a:path>
              </a:pathLst>
            </a:custGeom>
            <a:solidFill>
              <a:srgbClr val="00AE50"/>
            </a:solidFill>
          </p:spPr>
          <p:txBody>
            <a:bodyPr wrap="square" lIns="0" tIns="0" rIns="0" bIns="0" rtlCol="0"/>
            <a:lstStyle/>
            <a:p>
              <a:endParaRPr/>
            </a:p>
          </p:txBody>
        </p:sp>
        <p:pic>
          <p:nvPicPr>
            <p:cNvPr id="100" name="object 100"/>
            <p:cNvPicPr/>
            <p:nvPr/>
          </p:nvPicPr>
          <p:blipFill>
            <a:blip r:embed="rId4" cstate="print"/>
            <a:stretch>
              <a:fillRect/>
            </a:stretch>
          </p:blipFill>
          <p:spPr>
            <a:xfrm>
              <a:off x="4160519" y="6147816"/>
              <a:ext cx="222503" cy="262128"/>
            </a:xfrm>
            <a:prstGeom prst="rect">
              <a:avLst/>
            </a:prstGeom>
          </p:spPr>
        </p:pic>
        <p:sp>
          <p:nvSpPr>
            <p:cNvPr id="101" name="object 101"/>
            <p:cNvSpPr/>
            <p:nvPr/>
          </p:nvSpPr>
          <p:spPr>
            <a:xfrm>
              <a:off x="4200143" y="6163056"/>
              <a:ext cx="143510" cy="179705"/>
            </a:xfrm>
            <a:custGeom>
              <a:avLst/>
              <a:gdLst/>
              <a:ahLst/>
              <a:cxnLst/>
              <a:rect l="l" t="t" r="r" b="b"/>
              <a:pathLst>
                <a:path w="143510" h="179704">
                  <a:moveTo>
                    <a:pt x="143001" y="0"/>
                  </a:moveTo>
                  <a:lnTo>
                    <a:pt x="0" y="0"/>
                  </a:lnTo>
                  <a:lnTo>
                    <a:pt x="0" y="15354"/>
                  </a:lnTo>
                  <a:lnTo>
                    <a:pt x="8381" y="58293"/>
                  </a:lnTo>
                  <a:lnTo>
                    <a:pt x="38988" y="98069"/>
                  </a:lnTo>
                  <a:lnTo>
                    <a:pt x="42544" y="100431"/>
                  </a:lnTo>
                  <a:lnTo>
                    <a:pt x="42544" y="179578"/>
                  </a:lnTo>
                  <a:lnTo>
                    <a:pt x="100075" y="179578"/>
                  </a:lnTo>
                  <a:lnTo>
                    <a:pt x="100075" y="100431"/>
                  </a:lnTo>
                  <a:lnTo>
                    <a:pt x="107822" y="95300"/>
                  </a:lnTo>
                  <a:lnTo>
                    <a:pt x="132206" y="63792"/>
                  </a:lnTo>
                  <a:lnTo>
                    <a:pt x="142239" y="24815"/>
                  </a:lnTo>
                  <a:lnTo>
                    <a:pt x="143001" y="15354"/>
                  </a:lnTo>
                  <a:lnTo>
                    <a:pt x="143001" y="0"/>
                  </a:lnTo>
                  <a:close/>
                </a:path>
              </a:pathLst>
            </a:custGeom>
            <a:solidFill>
              <a:srgbClr val="00AE50"/>
            </a:solidFill>
          </p:spPr>
          <p:txBody>
            <a:bodyPr wrap="square" lIns="0" tIns="0" rIns="0" bIns="0" rtlCol="0"/>
            <a:lstStyle/>
            <a:p>
              <a:endParaRPr/>
            </a:p>
          </p:txBody>
        </p:sp>
        <p:pic>
          <p:nvPicPr>
            <p:cNvPr id="102" name="object 102"/>
            <p:cNvPicPr/>
            <p:nvPr/>
          </p:nvPicPr>
          <p:blipFill>
            <a:blip r:embed="rId5" cstate="print"/>
            <a:stretch>
              <a:fillRect/>
            </a:stretch>
          </p:blipFill>
          <p:spPr>
            <a:xfrm>
              <a:off x="4358639" y="6044184"/>
              <a:ext cx="176784" cy="173736"/>
            </a:xfrm>
            <a:prstGeom prst="rect">
              <a:avLst/>
            </a:prstGeom>
          </p:spPr>
        </p:pic>
        <p:sp>
          <p:nvSpPr>
            <p:cNvPr id="103" name="object 103"/>
            <p:cNvSpPr/>
            <p:nvPr/>
          </p:nvSpPr>
          <p:spPr>
            <a:xfrm>
              <a:off x="4398263" y="6059424"/>
              <a:ext cx="97790" cy="94615"/>
            </a:xfrm>
            <a:custGeom>
              <a:avLst/>
              <a:gdLst/>
              <a:ahLst/>
              <a:cxnLst/>
              <a:rect l="l" t="t" r="r" b="b"/>
              <a:pathLst>
                <a:path w="97789" h="94614">
                  <a:moveTo>
                    <a:pt x="53339" y="0"/>
                  </a:moveTo>
                  <a:lnTo>
                    <a:pt x="43561" y="0"/>
                  </a:lnTo>
                  <a:lnTo>
                    <a:pt x="38735" y="787"/>
                  </a:lnTo>
                  <a:lnTo>
                    <a:pt x="4063" y="28701"/>
                  </a:lnTo>
                  <a:lnTo>
                    <a:pt x="0" y="46786"/>
                  </a:lnTo>
                  <a:lnTo>
                    <a:pt x="762" y="56616"/>
                  </a:lnTo>
                  <a:lnTo>
                    <a:pt x="4063" y="65658"/>
                  </a:lnTo>
                  <a:lnTo>
                    <a:pt x="8127" y="73520"/>
                  </a:lnTo>
                  <a:lnTo>
                    <a:pt x="11302" y="77063"/>
                  </a:lnTo>
                  <a:lnTo>
                    <a:pt x="14605" y="80200"/>
                  </a:lnTo>
                  <a:lnTo>
                    <a:pt x="17399" y="83350"/>
                  </a:lnTo>
                  <a:lnTo>
                    <a:pt x="21844" y="86105"/>
                  </a:lnTo>
                  <a:lnTo>
                    <a:pt x="25400" y="88861"/>
                  </a:lnTo>
                  <a:lnTo>
                    <a:pt x="29845" y="90423"/>
                  </a:lnTo>
                  <a:lnTo>
                    <a:pt x="33909" y="92392"/>
                  </a:lnTo>
                  <a:lnTo>
                    <a:pt x="43561" y="93967"/>
                  </a:lnTo>
                  <a:lnTo>
                    <a:pt x="48387" y="94360"/>
                  </a:lnTo>
                  <a:lnTo>
                    <a:pt x="53339" y="93967"/>
                  </a:lnTo>
                  <a:lnTo>
                    <a:pt x="62991" y="92392"/>
                  </a:lnTo>
                  <a:lnTo>
                    <a:pt x="67437" y="90423"/>
                  </a:lnTo>
                  <a:lnTo>
                    <a:pt x="71500" y="88861"/>
                  </a:lnTo>
                  <a:lnTo>
                    <a:pt x="96520" y="56616"/>
                  </a:lnTo>
                  <a:lnTo>
                    <a:pt x="97282" y="46786"/>
                  </a:lnTo>
                  <a:lnTo>
                    <a:pt x="96520" y="37350"/>
                  </a:lnTo>
                  <a:lnTo>
                    <a:pt x="71500" y="5499"/>
                  </a:lnTo>
                  <a:lnTo>
                    <a:pt x="58547" y="787"/>
                  </a:lnTo>
                  <a:lnTo>
                    <a:pt x="53339" y="0"/>
                  </a:lnTo>
                  <a:close/>
                </a:path>
              </a:pathLst>
            </a:custGeom>
            <a:solidFill>
              <a:srgbClr val="00AE50"/>
            </a:solidFill>
          </p:spPr>
          <p:txBody>
            <a:bodyPr wrap="square" lIns="0" tIns="0" rIns="0" bIns="0" rtlCol="0"/>
            <a:lstStyle/>
            <a:p>
              <a:endParaRPr/>
            </a:p>
          </p:txBody>
        </p:sp>
        <p:pic>
          <p:nvPicPr>
            <p:cNvPr id="104" name="object 104"/>
            <p:cNvPicPr/>
            <p:nvPr/>
          </p:nvPicPr>
          <p:blipFill>
            <a:blip r:embed="rId6" cstate="print"/>
            <a:stretch>
              <a:fillRect/>
            </a:stretch>
          </p:blipFill>
          <p:spPr>
            <a:xfrm>
              <a:off x="4337303" y="6147816"/>
              <a:ext cx="219455" cy="262128"/>
            </a:xfrm>
            <a:prstGeom prst="rect">
              <a:avLst/>
            </a:prstGeom>
          </p:spPr>
        </p:pic>
        <p:sp>
          <p:nvSpPr>
            <p:cNvPr id="105" name="object 105"/>
            <p:cNvSpPr/>
            <p:nvPr/>
          </p:nvSpPr>
          <p:spPr>
            <a:xfrm>
              <a:off x="4376927" y="6163056"/>
              <a:ext cx="142875" cy="179705"/>
            </a:xfrm>
            <a:custGeom>
              <a:avLst/>
              <a:gdLst/>
              <a:ahLst/>
              <a:cxnLst/>
              <a:rect l="l" t="t" r="r" b="b"/>
              <a:pathLst>
                <a:path w="142875" h="179704">
                  <a:moveTo>
                    <a:pt x="142748" y="0"/>
                  </a:moveTo>
                  <a:lnTo>
                    <a:pt x="0" y="0"/>
                  </a:lnTo>
                  <a:lnTo>
                    <a:pt x="0" y="15354"/>
                  </a:lnTo>
                  <a:lnTo>
                    <a:pt x="8255" y="58293"/>
                  </a:lnTo>
                  <a:lnTo>
                    <a:pt x="36195" y="95694"/>
                  </a:lnTo>
                  <a:lnTo>
                    <a:pt x="42545" y="100431"/>
                  </a:lnTo>
                  <a:lnTo>
                    <a:pt x="42545" y="179578"/>
                  </a:lnTo>
                  <a:lnTo>
                    <a:pt x="99822" y="179578"/>
                  </a:lnTo>
                  <a:lnTo>
                    <a:pt x="99822" y="100431"/>
                  </a:lnTo>
                  <a:lnTo>
                    <a:pt x="107696" y="95300"/>
                  </a:lnTo>
                  <a:lnTo>
                    <a:pt x="131952" y="63792"/>
                  </a:lnTo>
                  <a:lnTo>
                    <a:pt x="141986" y="24815"/>
                  </a:lnTo>
                  <a:lnTo>
                    <a:pt x="142748" y="15354"/>
                  </a:lnTo>
                  <a:lnTo>
                    <a:pt x="142748" y="0"/>
                  </a:lnTo>
                  <a:close/>
                </a:path>
              </a:pathLst>
            </a:custGeom>
            <a:solidFill>
              <a:srgbClr val="00AE50"/>
            </a:solidFill>
          </p:spPr>
          <p:txBody>
            <a:bodyPr wrap="square" lIns="0" tIns="0" rIns="0" bIns="0" rtlCol="0"/>
            <a:lstStyle/>
            <a:p>
              <a:endParaRPr/>
            </a:p>
          </p:txBody>
        </p:sp>
        <p:pic>
          <p:nvPicPr>
            <p:cNvPr id="106" name="object 106"/>
            <p:cNvPicPr/>
            <p:nvPr/>
          </p:nvPicPr>
          <p:blipFill>
            <a:blip r:embed="rId5" cstate="print"/>
            <a:stretch>
              <a:fillRect/>
            </a:stretch>
          </p:blipFill>
          <p:spPr>
            <a:xfrm>
              <a:off x="4535423" y="6044184"/>
              <a:ext cx="176784" cy="173736"/>
            </a:xfrm>
            <a:prstGeom prst="rect">
              <a:avLst/>
            </a:prstGeom>
          </p:spPr>
        </p:pic>
        <p:sp>
          <p:nvSpPr>
            <p:cNvPr id="107" name="object 107"/>
            <p:cNvSpPr/>
            <p:nvPr/>
          </p:nvSpPr>
          <p:spPr>
            <a:xfrm>
              <a:off x="4575047" y="6059424"/>
              <a:ext cx="97790" cy="94615"/>
            </a:xfrm>
            <a:custGeom>
              <a:avLst/>
              <a:gdLst/>
              <a:ahLst/>
              <a:cxnLst/>
              <a:rect l="l" t="t" r="r" b="b"/>
              <a:pathLst>
                <a:path w="97789" h="94614">
                  <a:moveTo>
                    <a:pt x="53339" y="0"/>
                  </a:moveTo>
                  <a:lnTo>
                    <a:pt x="43561" y="0"/>
                  </a:lnTo>
                  <a:lnTo>
                    <a:pt x="38735" y="787"/>
                  </a:lnTo>
                  <a:lnTo>
                    <a:pt x="4063" y="28701"/>
                  </a:lnTo>
                  <a:lnTo>
                    <a:pt x="0" y="46786"/>
                  </a:lnTo>
                  <a:lnTo>
                    <a:pt x="762" y="56616"/>
                  </a:lnTo>
                  <a:lnTo>
                    <a:pt x="4063" y="65658"/>
                  </a:lnTo>
                  <a:lnTo>
                    <a:pt x="8127" y="73520"/>
                  </a:lnTo>
                  <a:lnTo>
                    <a:pt x="11302" y="77063"/>
                  </a:lnTo>
                  <a:lnTo>
                    <a:pt x="14604" y="80200"/>
                  </a:lnTo>
                  <a:lnTo>
                    <a:pt x="17399" y="83350"/>
                  </a:lnTo>
                  <a:lnTo>
                    <a:pt x="21843" y="86105"/>
                  </a:lnTo>
                  <a:lnTo>
                    <a:pt x="25400" y="88861"/>
                  </a:lnTo>
                  <a:lnTo>
                    <a:pt x="29844" y="90423"/>
                  </a:lnTo>
                  <a:lnTo>
                    <a:pt x="33909" y="92392"/>
                  </a:lnTo>
                  <a:lnTo>
                    <a:pt x="43561" y="93967"/>
                  </a:lnTo>
                  <a:lnTo>
                    <a:pt x="48387" y="94360"/>
                  </a:lnTo>
                  <a:lnTo>
                    <a:pt x="53339" y="93967"/>
                  </a:lnTo>
                  <a:lnTo>
                    <a:pt x="62991" y="92392"/>
                  </a:lnTo>
                  <a:lnTo>
                    <a:pt x="67437" y="90423"/>
                  </a:lnTo>
                  <a:lnTo>
                    <a:pt x="71500" y="88861"/>
                  </a:lnTo>
                  <a:lnTo>
                    <a:pt x="96519" y="56616"/>
                  </a:lnTo>
                  <a:lnTo>
                    <a:pt x="97281" y="46786"/>
                  </a:lnTo>
                  <a:lnTo>
                    <a:pt x="96519" y="37350"/>
                  </a:lnTo>
                  <a:lnTo>
                    <a:pt x="71500" y="5499"/>
                  </a:lnTo>
                  <a:lnTo>
                    <a:pt x="58547" y="787"/>
                  </a:lnTo>
                  <a:lnTo>
                    <a:pt x="53339" y="0"/>
                  </a:lnTo>
                  <a:close/>
                </a:path>
              </a:pathLst>
            </a:custGeom>
            <a:solidFill>
              <a:srgbClr val="00AE50"/>
            </a:solidFill>
          </p:spPr>
          <p:txBody>
            <a:bodyPr wrap="square" lIns="0" tIns="0" rIns="0" bIns="0" rtlCol="0"/>
            <a:lstStyle/>
            <a:p>
              <a:endParaRPr/>
            </a:p>
          </p:txBody>
        </p:sp>
        <p:pic>
          <p:nvPicPr>
            <p:cNvPr id="108" name="object 108"/>
            <p:cNvPicPr/>
            <p:nvPr/>
          </p:nvPicPr>
          <p:blipFill>
            <a:blip r:embed="rId4" cstate="print"/>
            <a:stretch>
              <a:fillRect/>
            </a:stretch>
          </p:blipFill>
          <p:spPr>
            <a:xfrm>
              <a:off x="4511039" y="6147816"/>
              <a:ext cx="222503" cy="262128"/>
            </a:xfrm>
            <a:prstGeom prst="rect">
              <a:avLst/>
            </a:prstGeom>
          </p:spPr>
        </p:pic>
        <p:sp>
          <p:nvSpPr>
            <p:cNvPr id="109" name="object 109"/>
            <p:cNvSpPr/>
            <p:nvPr/>
          </p:nvSpPr>
          <p:spPr>
            <a:xfrm>
              <a:off x="4550663" y="6163056"/>
              <a:ext cx="146050" cy="179705"/>
            </a:xfrm>
            <a:custGeom>
              <a:avLst/>
              <a:gdLst/>
              <a:ahLst/>
              <a:cxnLst/>
              <a:rect l="l" t="t" r="r" b="b"/>
              <a:pathLst>
                <a:path w="146050" h="179704">
                  <a:moveTo>
                    <a:pt x="146050" y="0"/>
                  </a:moveTo>
                  <a:lnTo>
                    <a:pt x="0" y="0"/>
                  </a:lnTo>
                  <a:lnTo>
                    <a:pt x="0" y="15354"/>
                  </a:lnTo>
                  <a:lnTo>
                    <a:pt x="8509" y="58293"/>
                  </a:lnTo>
                  <a:lnTo>
                    <a:pt x="39877" y="98069"/>
                  </a:lnTo>
                  <a:lnTo>
                    <a:pt x="43561" y="100431"/>
                  </a:lnTo>
                  <a:lnTo>
                    <a:pt x="43561" y="179578"/>
                  </a:lnTo>
                  <a:lnTo>
                    <a:pt x="102108" y="179578"/>
                  </a:lnTo>
                  <a:lnTo>
                    <a:pt x="102108" y="100431"/>
                  </a:lnTo>
                  <a:lnTo>
                    <a:pt x="110236" y="95300"/>
                  </a:lnTo>
                  <a:lnTo>
                    <a:pt x="135000" y="63792"/>
                  </a:lnTo>
                  <a:lnTo>
                    <a:pt x="145287" y="24815"/>
                  </a:lnTo>
                  <a:lnTo>
                    <a:pt x="146050" y="15354"/>
                  </a:lnTo>
                  <a:lnTo>
                    <a:pt x="146050" y="0"/>
                  </a:lnTo>
                  <a:close/>
                </a:path>
              </a:pathLst>
            </a:custGeom>
            <a:solidFill>
              <a:srgbClr val="00AE50"/>
            </a:solidFill>
          </p:spPr>
          <p:txBody>
            <a:bodyPr wrap="square" lIns="0" tIns="0" rIns="0" bIns="0" rtlCol="0"/>
            <a:lstStyle/>
            <a:p>
              <a:endParaRPr/>
            </a:p>
          </p:txBody>
        </p:sp>
        <p:pic>
          <p:nvPicPr>
            <p:cNvPr id="110" name="object 110"/>
            <p:cNvPicPr/>
            <p:nvPr/>
          </p:nvPicPr>
          <p:blipFill>
            <a:blip r:embed="rId7" cstate="print"/>
            <a:stretch>
              <a:fillRect/>
            </a:stretch>
          </p:blipFill>
          <p:spPr>
            <a:xfrm>
              <a:off x="4712207" y="6044184"/>
              <a:ext cx="173736" cy="173736"/>
            </a:xfrm>
            <a:prstGeom prst="rect">
              <a:avLst/>
            </a:prstGeom>
          </p:spPr>
        </p:pic>
        <p:sp>
          <p:nvSpPr>
            <p:cNvPr id="111" name="object 111"/>
            <p:cNvSpPr/>
            <p:nvPr/>
          </p:nvSpPr>
          <p:spPr>
            <a:xfrm>
              <a:off x="4751831" y="6059424"/>
              <a:ext cx="97155" cy="94615"/>
            </a:xfrm>
            <a:custGeom>
              <a:avLst/>
              <a:gdLst/>
              <a:ahLst/>
              <a:cxnLst/>
              <a:rect l="l" t="t" r="r" b="b"/>
              <a:pathLst>
                <a:path w="97154" h="94614">
                  <a:moveTo>
                    <a:pt x="53085" y="0"/>
                  </a:moveTo>
                  <a:lnTo>
                    <a:pt x="43560" y="0"/>
                  </a:lnTo>
                  <a:lnTo>
                    <a:pt x="38607" y="787"/>
                  </a:lnTo>
                  <a:lnTo>
                    <a:pt x="3937" y="28701"/>
                  </a:lnTo>
                  <a:lnTo>
                    <a:pt x="0" y="46786"/>
                  </a:lnTo>
                  <a:lnTo>
                    <a:pt x="762" y="56616"/>
                  </a:lnTo>
                  <a:lnTo>
                    <a:pt x="2412" y="60947"/>
                  </a:lnTo>
                  <a:lnTo>
                    <a:pt x="3937" y="65658"/>
                  </a:lnTo>
                  <a:lnTo>
                    <a:pt x="8127" y="73520"/>
                  </a:lnTo>
                  <a:lnTo>
                    <a:pt x="11302" y="77063"/>
                  </a:lnTo>
                  <a:lnTo>
                    <a:pt x="14477" y="80200"/>
                  </a:lnTo>
                  <a:lnTo>
                    <a:pt x="17271" y="83350"/>
                  </a:lnTo>
                  <a:lnTo>
                    <a:pt x="21716" y="86105"/>
                  </a:lnTo>
                  <a:lnTo>
                    <a:pt x="25400" y="88861"/>
                  </a:lnTo>
                  <a:lnTo>
                    <a:pt x="29717" y="90423"/>
                  </a:lnTo>
                  <a:lnTo>
                    <a:pt x="33781" y="92392"/>
                  </a:lnTo>
                  <a:lnTo>
                    <a:pt x="43560" y="93967"/>
                  </a:lnTo>
                  <a:lnTo>
                    <a:pt x="48259" y="94360"/>
                  </a:lnTo>
                  <a:lnTo>
                    <a:pt x="53085" y="93967"/>
                  </a:lnTo>
                  <a:lnTo>
                    <a:pt x="88900" y="73520"/>
                  </a:lnTo>
                  <a:lnTo>
                    <a:pt x="94614" y="60947"/>
                  </a:lnTo>
                  <a:lnTo>
                    <a:pt x="96265" y="56616"/>
                  </a:lnTo>
                  <a:lnTo>
                    <a:pt x="97027" y="46786"/>
                  </a:lnTo>
                  <a:lnTo>
                    <a:pt x="96265" y="37350"/>
                  </a:lnTo>
                  <a:lnTo>
                    <a:pt x="93090" y="28701"/>
                  </a:lnTo>
                  <a:lnTo>
                    <a:pt x="62737" y="1968"/>
                  </a:lnTo>
                  <a:lnTo>
                    <a:pt x="58419" y="787"/>
                  </a:lnTo>
                  <a:lnTo>
                    <a:pt x="53085" y="0"/>
                  </a:lnTo>
                  <a:close/>
                </a:path>
              </a:pathLst>
            </a:custGeom>
            <a:solidFill>
              <a:srgbClr val="00AE50"/>
            </a:solidFill>
          </p:spPr>
          <p:txBody>
            <a:bodyPr wrap="square" lIns="0" tIns="0" rIns="0" bIns="0" rtlCol="0"/>
            <a:lstStyle/>
            <a:p>
              <a:endParaRPr/>
            </a:p>
          </p:txBody>
        </p:sp>
        <p:pic>
          <p:nvPicPr>
            <p:cNvPr id="112" name="object 112"/>
            <p:cNvPicPr/>
            <p:nvPr/>
          </p:nvPicPr>
          <p:blipFill>
            <a:blip r:embed="rId4" cstate="print"/>
            <a:stretch>
              <a:fillRect/>
            </a:stretch>
          </p:blipFill>
          <p:spPr>
            <a:xfrm>
              <a:off x="4687823" y="6147816"/>
              <a:ext cx="222503" cy="262128"/>
            </a:xfrm>
            <a:prstGeom prst="rect">
              <a:avLst/>
            </a:prstGeom>
          </p:spPr>
        </p:pic>
        <p:sp>
          <p:nvSpPr>
            <p:cNvPr id="113" name="object 113"/>
            <p:cNvSpPr/>
            <p:nvPr/>
          </p:nvSpPr>
          <p:spPr>
            <a:xfrm>
              <a:off x="4727447" y="6163056"/>
              <a:ext cx="146050" cy="179705"/>
            </a:xfrm>
            <a:custGeom>
              <a:avLst/>
              <a:gdLst/>
              <a:ahLst/>
              <a:cxnLst/>
              <a:rect l="l" t="t" r="r" b="b"/>
              <a:pathLst>
                <a:path w="146050" h="179704">
                  <a:moveTo>
                    <a:pt x="146050" y="0"/>
                  </a:moveTo>
                  <a:lnTo>
                    <a:pt x="0" y="0"/>
                  </a:lnTo>
                  <a:lnTo>
                    <a:pt x="0" y="15354"/>
                  </a:lnTo>
                  <a:lnTo>
                    <a:pt x="8509" y="58293"/>
                  </a:lnTo>
                  <a:lnTo>
                    <a:pt x="39877" y="98069"/>
                  </a:lnTo>
                  <a:lnTo>
                    <a:pt x="43561" y="100431"/>
                  </a:lnTo>
                  <a:lnTo>
                    <a:pt x="43561" y="179578"/>
                  </a:lnTo>
                  <a:lnTo>
                    <a:pt x="102107" y="179578"/>
                  </a:lnTo>
                  <a:lnTo>
                    <a:pt x="102107" y="100431"/>
                  </a:lnTo>
                  <a:lnTo>
                    <a:pt x="110236" y="95300"/>
                  </a:lnTo>
                  <a:lnTo>
                    <a:pt x="135000" y="63792"/>
                  </a:lnTo>
                  <a:lnTo>
                    <a:pt x="145287" y="24815"/>
                  </a:lnTo>
                  <a:lnTo>
                    <a:pt x="146050" y="15354"/>
                  </a:lnTo>
                  <a:lnTo>
                    <a:pt x="146050" y="0"/>
                  </a:lnTo>
                  <a:close/>
                </a:path>
              </a:pathLst>
            </a:custGeom>
            <a:solidFill>
              <a:srgbClr val="00AE50"/>
            </a:solidFill>
          </p:spPr>
          <p:txBody>
            <a:bodyPr wrap="square" lIns="0" tIns="0" rIns="0" bIns="0" rtlCol="0"/>
            <a:lstStyle/>
            <a:p>
              <a:endParaRPr/>
            </a:p>
          </p:txBody>
        </p:sp>
        <p:pic>
          <p:nvPicPr>
            <p:cNvPr id="114" name="object 114"/>
            <p:cNvPicPr/>
            <p:nvPr/>
          </p:nvPicPr>
          <p:blipFill>
            <a:blip r:embed="rId7" cstate="print"/>
            <a:stretch>
              <a:fillRect/>
            </a:stretch>
          </p:blipFill>
          <p:spPr>
            <a:xfrm>
              <a:off x="4888991" y="6044184"/>
              <a:ext cx="173736" cy="173736"/>
            </a:xfrm>
            <a:prstGeom prst="rect">
              <a:avLst/>
            </a:prstGeom>
          </p:spPr>
        </p:pic>
        <p:sp>
          <p:nvSpPr>
            <p:cNvPr id="115" name="object 115"/>
            <p:cNvSpPr/>
            <p:nvPr/>
          </p:nvSpPr>
          <p:spPr>
            <a:xfrm>
              <a:off x="4928615" y="6059424"/>
              <a:ext cx="97155" cy="94615"/>
            </a:xfrm>
            <a:custGeom>
              <a:avLst/>
              <a:gdLst/>
              <a:ahLst/>
              <a:cxnLst/>
              <a:rect l="l" t="t" r="r" b="b"/>
              <a:pathLst>
                <a:path w="97154" h="94614">
                  <a:moveTo>
                    <a:pt x="53086" y="0"/>
                  </a:moveTo>
                  <a:lnTo>
                    <a:pt x="43561" y="0"/>
                  </a:lnTo>
                  <a:lnTo>
                    <a:pt x="38608" y="787"/>
                  </a:lnTo>
                  <a:lnTo>
                    <a:pt x="3937" y="28701"/>
                  </a:lnTo>
                  <a:lnTo>
                    <a:pt x="0" y="46786"/>
                  </a:lnTo>
                  <a:lnTo>
                    <a:pt x="762" y="56616"/>
                  </a:lnTo>
                  <a:lnTo>
                    <a:pt x="2412" y="60947"/>
                  </a:lnTo>
                  <a:lnTo>
                    <a:pt x="3937" y="65658"/>
                  </a:lnTo>
                  <a:lnTo>
                    <a:pt x="8128" y="73520"/>
                  </a:lnTo>
                  <a:lnTo>
                    <a:pt x="11303" y="77063"/>
                  </a:lnTo>
                  <a:lnTo>
                    <a:pt x="14478" y="80200"/>
                  </a:lnTo>
                  <a:lnTo>
                    <a:pt x="17272" y="83350"/>
                  </a:lnTo>
                  <a:lnTo>
                    <a:pt x="21717" y="86105"/>
                  </a:lnTo>
                  <a:lnTo>
                    <a:pt x="25400" y="88861"/>
                  </a:lnTo>
                  <a:lnTo>
                    <a:pt x="29718" y="90423"/>
                  </a:lnTo>
                  <a:lnTo>
                    <a:pt x="33909" y="92392"/>
                  </a:lnTo>
                  <a:lnTo>
                    <a:pt x="43561" y="93967"/>
                  </a:lnTo>
                  <a:lnTo>
                    <a:pt x="48260" y="94360"/>
                  </a:lnTo>
                  <a:lnTo>
                    <a:pt x="53086" y="93967"/>
                  </a:lnTo>
                  <a:lnTo>
                    <a:pt x="88900" y="73520"/>
                  </a:lnTo>
                  <a:lnTo>
                    <a:pt x="94614" y="60947"/>
                  </a:lnTo>
                  <a:lnTo>
                    <a:pt x="96266" y="56616"/>
                  </a:lnTo>
                  <a:lnTo>
                    <a:pt x="97028" y="46786"/>
                  </a:lnTo>
                  <a:lnTo>
                    <a:pt x="96266" y="37350"/>
                  </a:lnTo>
                  <a:lnTo>
                    <a:pt x="93091" y="28701"/>
                  </a:lnTo>
                  <a:lnTo>
                    <a:pt x="62737" y="1968"/>
                  </a:lnTo>
                  <a:lnTo>
                    <a:pt x="58420" y="787"/>
                  </a:lnTo>
                  <a:lnTo>
                    <a:pt x="53086" y="0"/>
                  </a:lnTo>
                  <a:close/>
                </a:path>
              </a:pathLst>
            </a:custGeom>
            <a:solidFill>
              <a:srgbClr val="00AE50"/>
            </a:solidFill>
          </p:spPr>
          <p:txBody>
            <a:bodyPr wrap="square" lIns="0" tIns="0" rIns="0" bIns="0" rtlCol="0"/>
            <a:lstStyle/>
            <a:p>
              <a:endParaRPr/>
            </a:p>
          </p:txBody>
        </p:sp>
        <p:pic>
          <p:nvPicPr>
            <p:cNvPr id="116" name="object 116"/>
            <p:cNvPicPr/>
            <p:nvPr/>
          </p:nvPicPr>
          <p:blipFill>
            <a:blip r:embed="rId4" cstate="print"/>
            <a:stretch>
              <a:fillRect/>
            </a:stretch>
          </p:blipFill>
          <p:spPr>
            <a:xfrm>
              <a:off x="4864607" y="6147816"/>
              <a:ext cx="222503" cy="262128"/>
            </a:xfrm>
            <a:prstGeom prst="rect">
              <a:avLst/>
            </a:prstGeom>
          </p:spPr>
        </p:pic>
        <p:sp>
          <p:nvSpPr>
            <p:cNvPr id="117" name="object 117"/>
            <p:cNvSpPr/>
            <p:nvPr/>
          </p:nvSpPr>
          <p:spPr>
            <a:xfrm>
              <a:off x="4904231" y="6163056"/>
              <a:ext cx="146050" cy="179705"/>
            </a:xfrm>
            <a:custGeom>
              <a:avLst/>
              <a:gdLst/>
              <a:ahLst/>
              <a:cxnLst/>
              <a:rect l="l" t="t" r="r" b="b"/>
              <a:pathLst>
                <a:path w="146050" h="179704">
                  <a:moveTo>
                    <a:pt x="146050" y="0"/>
                  </a:moveTo>
                  <a:lnTo>
                    <a:pt x="0" y="0"/>
                  </a:lnTo>
                  <a:lnTo>
                    <a:pt x="0" y="15354"/>
                  </a:lnTo>
                  <a:lnTo>
                    <a:pt x="8508" y="58293"/>
                  </a:lnTo>
                  <a:lnTo>
                    <a:pt x="39877" y="98069"/>
                  </a:lnTo>
                  <a:lnTo>
                    <a:pt x="43560" y="100431"/>
                  </a:lnTo>
                  <a:lnTo>
                    <a:pt x="43560" y="179578"/>
                  </a:lnTo>
                  <a:lnTo>
                    <a:pt x="102107" y="179578"/>
                  </a:lnTo>
                  <a:lnTo>
                    <a:pt x="102107" y="100431"/>
                  </a:lnTo>
                  <a:lnTo>
                    <a:pt x="110235" y="95300"/>
                  </a:lnTo>
                  <a:lnTo>
                    <a:pt x="135000" y="63792"/>
                  </a:lnTo>
                  <a:lnTo>
                    <a:pt x="145287" y="24815"/>
                  </a:lnTo>
                  <a:lnTo>
                    <a:pt x="146050" y="15354"/>
                  </a:lnTo>
                  <a:lnTo>
                    <a:pt x="146050" y="0"/>
                  </a:lnTo>
                  <a:close/>
                </a:path>
              </a:pathLst>
            </a:custGeom>
            <a:solidFill>
              <a:srgbClr val="00AE50"/>
            </a:solidFill>
          </p:spPr>
          <p:txBody>
            <a:bodyPr wrap="square" lIns="0" tIns="0" rIns="0" bIns="0" rtlCol="0"/>
            <a:lstStyle/>
            <a:p>
              <a:endParaRPr/>
            </a:p>
          </p:txBody>
        </p:sp>
        <p:pic>
          <p:nvPicPr>
            <p:cNvPr id="118" name="object 118"/>
            <p:cNvPicPr/>
            <p:nvPr/>
          </p:nvPicPr>
          <p:blipFill>
            <a:blip r:embed="rId5" cstate="print"/>
            <a:stretch>
              <a:fillRect/>
            </a:stretch>
          </p:blipFill>
          <p:spPr>
            <a:xfrm>
              <a:off x="5062727" y="6044184"/>
              <a:ext cx="176784" cy="173736"/>
            </a:xfrm>
            <a:prstGeom prst="rect">
              <a:avLst/>
            </a:prstGeom>
          </p:spPr>
        </p:pic>
        <p:sp>
          <p:nvSpPr>
            <p:cNvPr id="119" name="object 119"/>
            <p:cNvSpPr/>
            <p:nvPr/>
          </p:nvSpPr>
          <p:spPr>
            <a:xfrm>
              <a:off x="5102351" y="6059424"/>
              <a:ext cx="100330" cy="94615"/>
            </a:xfrm>
            <a:custGeom>
              <a:avLst/>
              <a:gdLst/>
              <a:ahLst/>
              <a:cxnLst/>
              <a:rect l="l" t="t" r="r" b="b"/>
              <a:pathLst>
                <a:path w="100329" h="94614">
                  <a:moveTo>
                    <a:pt x="54990" y="0"/>
                  </a:moveTo>
                  <a:lnTo>
                    <a:pt x="44958" y="0"/>
                  </a:lnTo>
                  <a:lnTo>
                    <a:pt x="40005" y="787"/>
                  </a:lnTo>
                  <a:lnTo>
                    <a:pt x="4190" y="28701"/>
                  </a:lnTo>
                  <a:lnTo>
                    <a:pt x="0" y="46786"/>
                  </a:lnTo>
                  <a:lnTo>
                    <a:pt x="762" y="56616"/>
                  </a:lnTo>
                  <a:lnTo>
                    <a:pt x="4190" y="65658"/>
                  </a:lnTo>
                  <a:lnTo>
                    <a:pt x="8382" y="73520"/>
                  </a:lnTo>
                  <a:lnTo>
                    <a:pt x="11684" y="77063"/>
                  </a:lnTo>
                  <a:lnTo>
                    <a:pt x="14986" y="80200"/>
                  </a:lnTo>
                  <a:lnTo>
                    <a:pt x="17907" y="83350"/>
                  </a:lnTo>
                  <a:lnTo>
                    <a:pt x="22478" y="86105"/>
                  </a:lnTo>
                  <a:lnTo>
                    <a:pt x="26288" y="88861"/>
                  </a:lnTo>
                  <a:lnTo>
                    <a:pt x="30861" y="90423"/>
                  </a:lnTo>
                  <a:lnTo>
                    <a:pt x="35051" y="92392"/>
                  </a:lnTo>
                  <a:lnTo>
                    <a:pt x="44958" y="93967"/>
                  </a:lnTo>
                  <a:lnTo>
                    <a:pt x="49911" y="94360"/>
                  </a:lnTo>
                  <a:lnTo>
                    <a:pt x="54990" y="93967"/>
                  </a:lnTo>
                  <a:lnTo>
                    <a:pt x="64897" y="92392"/>
                  </a:lnTo>
                  <a:lnTo>
                    <a:pt x="69469" y="90423"/>
                  </a:lnTo>
                  <a:lnTo>
                    <a:pt x="73660" y="88861"/>
                  </a:lnTo>
                  <a:lnTo>
                    <a:pt x="99568" y="56616"/>
                  </a:lnTo>
                  <a:lnTo>
                    <a:pt x="100330" y="46786"/>
                  </a:lnTo>
                  <a:lnTo>
                    <a:pt x="99568" y="37350"/>
                  </a:lnTo>
                  <a:lnTo>
                    <a:pt x="73660" y="5499"/>
                  </a:lnTo>
                  <a:lnTo>
                    <a:pt x="60325" y="787"/>
                  </a:lnTo>
                  <a:lnTo>
                    <a:pt x="54990" y="0"/>
                  </a:lnTo>
                  <a:close/>
                </a:path>
              </a:pathLst>
            </a:custGeom>
            <a:solidFill>
              <a:srgbClr val="00AE50"/>
            </a:solidFill>
          </p:spPr>
          <p:txBody>
            <a:bodyPr wrap="square" lIns="0" tIns="0" rIns="0" bIns="0" rtlCol="0"/>
            <a:lstStyle/>
            <a:p>
              <a:endParaRPr/>
            </a:p>
          </p:txBody>
        </p:sp>
        <p:pic>
          <p:nvPicPr>
            <p:cNvPr id="120" name="object 120"/>
            <p:cNvPicPr/>
            <p:nvPr/>
          </p:nvPicPr>
          <p:blipFill>
            <a:blip r:embed="rId4" cstate="print"/>
            <a:stretch>
              <a:fillRect/>
            </a:stretch>
          </p:blipFill>
          <p:spPr>
            <a:xfrm>
              <a:off x="5041391" y="6147816"/>
              <a:ext cx="222503" cy="262128"/>
            </a:xfrm>
            <a:prstGeom prst="rect">
              <a:avLst/>
            </a:prstGeom>
          </p:spPr>
        </p:pic>
        <p:sp>
          <p:nvSpPr>
            <p:cNvPr id="121" name="object 121"/>
            <p:cNvSpPr/>
            <p:nvPr/>
          </p:nvSpPr>
          <p:spPr>
            <a:xfrm>
              <a:off x="5081015" y="6163056"/>
              <a:ext cx="146050" cy="179705"/>
            </a:xfrm>
            <a:custGeom>
              <a:avLst/>
              <a:gdLst/>
              <a:ahLst/>
              <a:cxnLst/>
              <a:rect l="l" t="t" r="r" b="b"/>
              <a:pathLst>
                <a:path w="146050" h="179704">
                  <a:moveTo>
                    <a:pt x="146050" y="0"/>
                  </a:moveTo>
                  <a:lnTo>
                    <a:pt x="0" y="0"/>
                  </a:lnTo>
                  <a:lnTo>
                    <a:pt x="0" y="15354"/>
                  </a:lnTo>
                  <a:lnTo>
                    <a:pt x="8509" y="58293"/>
                  </a:lnTo>
                  <a:lnTo>
                    <a:pt x="39878" y="98069"/>
                  </a:lnTo>
                  <a:lnTo>
                    <a:pt x="43561" y="100431"/>
                  </a:lnTo>
                  <a:lnTo>
                    <a:pt x="43561" y="179578"/>
                  </a:lnTo>
                  <a:lnTo>
                    <a:pt x="102108" y="179578"/>
                  </a:lnTo>
                  <a:lnTo>
                    <a:pt x="102108" y="100431"/>
                  </a:lnTo>
                  <a:lnTo>
                    <a:pt x="110236" y="95300"/>
                  </a:lnTo>
                  <a:lnTo>
                    <a:pt x="135000" y="63792"/>
                  </a:lnTo>
                  <a:lnTo>
                    <a:pt x="145287" y="24815"/>
                  </a:lnTo>
                  <a:lnTo>
                    <a:pt x="146050" y="15354"/>
                  </a:lnTo>
                  <a:lnTo>
                    <a:pt x="146050" y="0"/>
                  </a:lnTo>
                  <a:close/>
                </a:path>
              </a:pathLst>
            </a:custGeom>
            <a:solidFill>
              <a:srgbClr val="00AE50"/>
            </a:solidFill>
          </p:spPr>
          <p:txBody>
            <a:bodyPr wrap="square" lIns="0" tIns="0" rIns="0" bIns="0" rtlCol="0"/>
            <a:lstStyle/>
            <a:p>
              <a:endParaRPr/>
            </a:p>
          </p:txBody>
        </p:sp>
        <p:pic>
          <p:nvPicPr>
            <p:cNvPr id="122" name="object 122"/>
            <p:cNvPicPr/>
            <p:nvPr/>
          </p:nvPicPr>
          <p:blipFill>
            <a:blip r:embed="rId5" cstate="print"/>
            <a:stretch>
              <a:fillRect/>
            </a:stretch>
          </p:blipFill>
          <p:spPr>
            <a:xfrm>
              <a:off x="5239511" y="6044184"/>
              <a:ext cx="176784" cy="173736"/>
            </a:xfrm>
            <a:prstGeom prst="rect">
              <a:avLst/>
            </a:prstGeom>
          </p:spPr>
        </p:pic>
        <p:sp>
          <p:nvSpPr>
            <p:cNvPr id="123" name="object 123"/>
            <p:cNvSpPr/>
            <p:nvPr/>
          </p:nvSpPr>
          <p:spPr>
            <a:xfrm>
              <a:off x="5279135" y="6059424"/>
              <a:ext cx="100330" cy="94615"/>
            </a:xfrm>
            <a:custGeom>
              <a:avLst/>
              <a:gdLst/>
              <a:ahLst/>
              <a:cxnLst/>
              <a:rect l="l" t="t" r="r" b="b"/>
              <a:pathLst>
                <a:path w="100329" h="94614">
                  <a:moveTo>
                    <a:pt x="54990" y="0"/>
                  </a:moveTo>
                  <a:lnTo>
                    <a:pt x="44958" y="0"/>
                  </a:lnTo>
                  <a:lnTo>
                    <a:pt x="40004" y="787"/>
                  </a:lnTo>
                  <a:lnTo>
                    <a:pt x="4190" y="28701"/>
                  </a:lnTo>
                  <a:lnTo>
                    <a:pt x="0" y="46786"/>
                  </a:lnTo>
                  <a:lnTo>
                    <a:pt x="762" y="56616"/>
                  </a:lnTo>
                  <a:lnTo>
                    <a:pt x="4190" y="65658"/>
                  </a:lnTo>
                  <a:lnTo>
                    <a:pt x="8381" y="73520"/>
                  </a:lnTo>
                  <a:lnTo>
                    <a:pt x="11684" y="77063"/>
                  </a:lnTo>
                  <a:lnTo>
                    <a:pt x="14986" y="80200"/>
                  </a:lnTo>
                  <a:lnTo>
                    <a:pt x="17906" y="83350"/>
                  </a:lnTo>
                  <a:lnTo>
                    <a:pt x="22478" y="86105"/>
                  </a:lnTo>
                  <a:lnTo>
                    <a:pt x="26288" y="88861"/>
                  </a:lnTo>
                  <a:lnTo>
                    <a:pt x="30861" y="90423"/>
                  </a:lnTo>
                  <a:lnTo>
                    <a:pt x="35051" y="92392"/>
                  </a:lnTo>
                  <a:lnTo>
                    <a:pt x="44958" y="93967"/>
                  </a:lnTo>
                  <a:lnTo>
                    <a:pt x="49911" y="94360"/>
                  </a:lnTo>
                  <a:lnTo>
                    <a:pt x="54990" y="93967"/>
                  </a:lnTo>
                  <a:lnTo>
                    <a:pt x="64897" y="92392"/>
                  </a:lnTo>
                  <a:lnTo>
                    <a:pt x="69468" y="90423"/>
                  </a:lnTo>
                  <a:lnTo>
                    <a:pt x="73660" y="88861"/>
                  </a:lnTo>
                  <a:lnTo>
                    <a:pt x="99567" y="56616"/>
                  </a:lnTo>
                  <a:lnTo>
                    <a:pt x="100329" y="46786"/>
                  </a:lnTo>
                  <a:lnTo>
                    <a:pt x="99567" y="37350"/>
                  </a:lnTo>
                  <a:lnTo>
                    <a:pt x="73660" y="5499"/>
                  </a:lnTo>
                  <a:lnTo>
                    <a:pt x="60325" y="787"/>
                  </a:lnTo>
                  <a:lnTo>
                    <a:pt x="54990" y="0"/>
                  </a:lnTo>
                  <a:close/>
                </a:path>
              </a:pathLst>
            </a:custGeom>
            <a:solidFill>
              <a:srgbClr val="00AE50"/>
            </a:solidFill>
          </p:spPr>
          <p:txBody>
            <a:bodyPr wrap="square" lIns="0" tIns="0" rIns="0" bIns="0" rtlCol="0"/>
            <a:lstStyle/>
            <a:p>
              <a:endParaRPr/>
            </a:p>
          </p:txBody>
        </p:sp>
        <p:pic>
          <p:nvPicPr>
            <p:cNvPr id="124" name="object 124"/>
            <p:cNvPicPr/>
            <p:nvPr/>
          </p:nvPicPr>
          <p:blipFill>
            <a:blip r:embed="rId6" cstate="print"/>
            <a:stretch>
              <a:fillRect/>
            </a:stretch>
          </p:blipFill>
          <p:spPr>
            <a:xfrm>
              <a:off x="5218175" y="6147816"/>
              <a:ext cx="222503" cy="262128"/>
            </a:xfrm>
            <a:prstGeom prst="rect">
              <a:avLst/>
            </a:prstGeom>
          </p:spPr>
        </p:pic>
        <p:sp>
          <p:nvSpPr>
            <p:cNvPr id="125" name="object 125"/>
            <p:cNvSpPr/>
            <p:nvPr/>
          </p:nvSpPr>
          <p:spPr>
            <a:xfrm>
              <a:off x="5257800" y="6163056"/>
              <a:ext cx="142875" cy="179705"/>
            </a:xfrm>
            <a:custGeom>
              <a:avLst/>
              <a:gdLst/>
              <a:ahLst/>
              <a:cxnLst/>
              <a:rect l="l" t="t" r="r" b="b"/>
              <a:pathLst>
                <a:path w="142875" h="179704">
                  <a:moveTo>
                    <a:pt x="142748" y="0"/>
                  </a:moveTo>
                  <a:lnTo>
                    <a:pt x="0" y="0"/>
                  </a:lnTo>
                  <a:lnTo>
                    <a:pt x="0" y="15354"/>
                  </a:lnTo>
                  <a:lnTo>
                    <a:pt x="8254" y="58293"/>
                  </a:lnTo>
                  <a:lnTo>
                    <a:pt x="36195" y="95694"/>
                  </a:lnTo>
                  <a:lnTo>
                    <a:pt x="42545" y="100431"/>
                  </a:lnTo>
                  <a:lnTo>
                    <a:pt x="42545" y="179578"/>
                  </a:lnTo>
                  <a:lnTo>
                    <a:pt x="99822" y="179578"/>
                  </a:lnTo>
                  <a:lnTo>
                    <a:pt x="99822" y="100431"/>
                  </a:lnTo>
                  <a:lnTo>
                    <a:pt x="107696" y="95300"/>
                  </a:lnTo>
                  <a:lnTo>
                    <a:pt x="131952" y="63792"/>
                  </a:lnTo>
                  <a:lnTo>
                    <a:pt x="141986" y="24815"/>
                  </a:lnTo>
                  <a:lnTo>
                    <a:pt x="142748" y="15354"/>
                  </a:lnTo>
                  <a:lnTo>
                    <a:pt x="142748" y="0"/>
                  </a:lnTo>
                  <a:close/>
                </a:path>
              </a:pathLst>
            </a:custGeom>
            <a:solidFill>
              <a:srgbClr val="00AE50"/>
            </a:solidFill>
          </p:spPr>
          <p:txBody>
            <a:bodyPr wrap="square" lIns="0" tIns="0" rIns="0" bIns="0" rtlCol="0"/>
            <a:lstStyle/>
            <a:p>
              <a:endParaRPr/>
            </a:p>
          </p:txBody>
        </p:sp>
      </p:grpSp>
      <p:grpSp>
        <p:nvGrpSpPr>
          <p:cNvPr id="126" name="object 126"/>
          <p:cNvGrpSpPr/>
          <p:nvPr/>
        </p:nvGrpSpPr>
        <p:grpSpPr>
          <a:xfrm>
            <a:off x="9363456" y="6044184"/>
            <a:ext cx="1811020" cy="365760"/>
            <a:chOff x="9363456" y="6044184"/>
            <a:chExt cx="1811020" cy="365760"/>
          </a:xfrm>
        </p:grpSpPr>
        <p:pic>
          <p:nvPicPr>
            <p:cNvPr id="127" name="object 127"/>
            <p:cNvPicPr/>
            <p:nvPr/>
          </p:nvPicPr>
          <p:blipFill>
            <a:blip r:embed="rId3" cstate="print"/>
            <a:stretch>
              <a:fillRect/>
            </a:stretch>
          </p:blipFill>
          <p:spPr>
            <a:xfrm>
              <a:off x="9396984" y="6053328"/>
              <a:ext cx="155448" cy="155448"/>
            </a:xfrm>
            <a:prstGeom prst="rect">
              <a:avLst/>
            </a:prstGeom>
          </p:spPr>
        </p:pic>
        <p:sp>
          <p:nvSpPr>
            <p:cNvPr id="128" name="object 128"/>
            <p:cNvSpPr/>
            <p:nvPr/>
          </p:nvSpPr>
          <p:spPr>
            <a:xfrm>
              <a:off x="9427464" y="6059424"/>
              <a:ext cx="93980" cy="94615"/>
            </a:xfrm>
            <a:custGeom>
              <a:avLst/>
              <a:gdLst/>
              <a:ahLst/>
              <a:cxnLst/>
              <a:rect l="l" t="t" r="r" b="b"/>
              <a:pathLst>
                <a:path w="93979" h="94614">
                  <a:moveTo>
                    <a:pt x="51434" y="0"/>
                  </a:moveTo>
                  <a:lnTo>
                    <a:pt x="42163" y="0"/>
                  </a:lnTo>
                  <a:lnTo>
                    <a:pt x="37464" y="787"/>
                  </a:lnTo>
                  <a:lnTo>
                    <a:pt x="3809" y="28701"/>
                  </a:lnTo>
                  <a:lnTo>
                    <a:pt x="0" y="46786"/>
                  </a:lnTo>
                  <a:lnTo>
                    <a:pt x="761" y="56616"/>
                  </a:lnTo>
                  <a:lnTo>
                    <a:pt x="2412" y="60947"/>
                  </a:lnTo>
                  <a:lnTo>
                    <a:pt x="3809" y="65658"/>
                  </a:lnTo>
                  <a:lnTo>
                    <a:pt x="7874" y="73520"/>
                  </a:lnTo>
                  <a:lnTo>
                    <a:pt x="10921" y="77063"/>
                  </a:lnTo>
                  <a:lnTo>
                    <a:pt x="14096" y="80200"/>
                  </a:lnTo>
                  <a:lnTo>
                    <a:pt x="16763" y="83350"/>
                  </a:lnTo>
                  <a:lnTo>
                    <a:pt x="20954" y="86105"/>
                  </a:lnTo>
                  <a:lnTo>
                    <a:pt x="24637" y="88861"/>
                  </a:lnTo>
                  <a:lnTo>
                    <a:pt x="28828" y="90423"/>
                  </a:lnTo>
                  <a:lnTo>
                    <a:pt x="32638" y="92392"/>
                  </a:lnTo>
                  <a:lnTo>
                    <a:pt x="42163" y="93967"/>
                  </a:lnTo>
                  <a:lnTo>
                    <a:pt x="46735" y="94360"/>
                  </a:lnTo>
                  <a:lnTo>
                    <a:pt x="51434" y="93967"/>
                  </a:lnTo>
                  <a:lnTo>
                    <a:pt x="86105" y="73520"/>
                  </a:lnTo>
                  <a:lnTo>
                    <a:pt x="91566" y="60947"/>
                  </a:lnTo>
                  <a:lnTo>
                    <a:pt x="93217" y="56616"/>
                  </a:lnTo>
                  <a:lnTo>
                    <a:pt x="93979" y="46786"/>
                  </a:lnTo>
                  <a:lnTo>
                    <a:pt x="93217" y="37350"/>
                  </a:lnTo>
                  <a:lnTo>
                    <a:pt x="90169" y="28701"/>
                  </a:lnTo>
                  <a:lnTo>
                    <a:pt x="60832" y="1968"/>
                  </a:lnTo>
                  <a:lnTo>
                    <a:pt x="56514" y="787"/>
                  </a:lnTo>
                  <a:lnTo>
                    <a:pt x="51434" y="0"/>
                  </a:lnTo>
                  <a:close/>
                </a:path>
              </a:pathLst>
            </a:custGeom>
            <a:solidFill>
              <a:srgbClr val="46B686"/>
            </a:solidFill>
          </p:spPr>
          <p:txBody>
            <a:bodyPr wrap="square" lIns="0" tIns="0" rIns="0" bIns="0" rtlCol="0"/>
            <a:lstStyle/>
            <a:p>
              <a:endParaRPr/>
            </a:p>
          </p:txBody>
        </p:sp>
        <p:pic>
          <p:nvPicPr>
            <p:cNvPr id="129" name="object 129"/>
            <p:cNvPicPr/>
            <p:nvPr/>
          </p:nvPicPr>
          <p:blipFill>
            <a:blip r:embed="rId4" cstate="print"/>
            <a:stretch>
              <a:fillRect/>
            </a:stretch>
          </p:blipFill>
          <p:spPr>
            <a:xfrm>
              <a:off x="9363456" y="6147816"/>
              <a:ext cx="222503" cy="262128"/>
            </a:xfrm>
            <a:prstGeom prst="rect">
              <a:avLst/>
            </a:prstGeom>
          </p:spPr>
        </p:pic>
        <p:sp>
          <p:nvSpPr>
            <p:cNvPr id="130" name="object 130"/>
            <p:cNvSpPr/>
            <p:nvPr/>
          </p:nvSpPr>
          <p:spPr>
            <a:xfrm>
              <a:off x="9403080" y="6163056"/>
              <a:ext cx="143510" cy="179705"/>
            </a:xfrm>
            <a:custGeom>
              <a:avLst/>
              <a:gdLst/>
              <a:ahLst/>
              <a:cxnLst/>
              <a:rect l="l" t="t" r="r" b="b"/>
              <a:pathLst>
                <a:path w="143509" h="179704">
                  <a:moveTo>
                    <a:pt x="143001" y="0"/>
                  </a:moveTo>
                  <a:lnTo>
                    <a:pt x="0" y="0"/>
                  </a:lnTo>
                  <a:lnTo>
                    <a:pt x="0" y="15354"/>
                  </a:lnTo>
                  <a:lnTo>
                    <a:pt x="8381" y="58293"/>
                  </a:lnTo>
                  <a:lnTo>
                    <a:pt x="38989" y="98069"/>
                  </a:lnTo>
                  <a:lnTo>
                    <a:pt x="42545" y="100431"/>
                  </a:lnTo>
                  <a:lnTo>
                    <a:pt x="42545" y="179578"/>
                  </a:lnTo>
                  <a:lnTo>
                    <a:pt x="100075" y="179578"/>
                  </a:lnTo>
                  <a:lnTo>
                    <a:pt x="100075" y="100431"/>
                  </a:lnTo>
                  <a:lnTo>
                    <a:pt x="107823" y="95300"/>
                  </a:lnTo>
                  <a:lnTo>
                    <a:pt x="132206" y="63792"/>
                  </a:lnTo>
                  <a:lnTo>
                    <a:pt x="142240" y="24815"/>
                  </a:lnTo>
                  <a:lnTo>
                    <a:pt x="143001" y="15354"/>
                  </a:lnTo>
                  <a:lnTo>
                    <a:pt x="143001" y="0"/>
                  </a:lnTo>
                  <a:close/>
                </a:path>
              </a:pathLst>
            </a:custGeom>
            <a:solidFill>
              <a:srgbClr val="46B686"/>
            </a:solidFill>
          </p:spPr>
          <p:txBody>
            <a:bodyPr wrap="square" lIns="0" tIns="0" rIns="0" bIns="0" rtlCol="0"/>
            <a:lstStyle/>
            <a:p>
              <a:endParaRPr/>
            </a:p>
          </p:txBody>
        </p:sp>
        <p:pic>
          <p:nvPicPr>
            <p:cNvPr id="131" name="object 131"/>
            <p:cNvPicPr/>
            <p:nvPr/>
          </p:nvPicPr>
          <p:blipFill>
            <a:blip r:embed="rId7" cstate="print"/>
            <a:stretch>
              <a:fillRect/>
            </a:stretch>
          </p:blipFill>
          <p:spPr>
            <a:xfrm>
              <a:off x="9564624" y="6044184"/>
              <a:ext cx="173735" cy="173736"/>
            </a:xfrm>
            <a:prstGeom prst="rect">
              <a:avLst/>
            </a:prstGeom>
          </p:spPr>
        </p:pic>
        <p:sp>
          <p:nvSpPr>
            <p:cNvPr id="132" name="object 132"/>
            <p:cNvSpPr/>
            <p:nvPr/>
          </p:nvSpPr>
          <p:spPr>
            <a:xfrm>
              <a:off x="9604248" y="6059424"/>
              <a:ext cx="93980" cy="94615"/>
            </a:xfrm>
            <a:custGeom>
              <a:avLst/>
              <a:gdLst/>
              <a:ahLst/>
              <a:cxnLst/>
              <a:rect l="l" t="t" r="r" b="b"/>
              <a:pathLst>
                <a:path w="93979" h="94614">
                  <a:moveTo>
                    <a:pt x="51434" y="0"/>
                  </a:moveTo>
                  <a:lnTo>
                    <a:pt x="42163" y="0"/>
                  </a:lnTo>
                  <a:lnTo>
                    <a:pt x="37465" y="787"/>
                  </a:lnTo>
                  <a:lnTo>
                    <a:pt x="3809" y="28701"/>
                  </a:lnTo>
                  <a:lnTo>
                    <a:pt x="0" y="46786"/>
                  </a:lnTo>
                  <a:lnTo>
                    <a:pt x="761" y="56616"/>
                  </a:lnTo>
                  <a:lnTo>
                    <a:pt x="2412" y="60947"/>
                  </a:lnTo>
                  <a:lnTo>
                    <a:pt x="3809" y="65658"/>
                  </a:lnTo>
                  <a:lnTo>
                    <a:pt x="7874" y="73520"/>
                  </a:lnTo>
                  <a:lnTo>
                    <a:pt x="10922" y="77063"/>
                  </a:lnTo>
                  <a:lnTo>
                    <a:pt x="14097" y="80200"/>
                  </a:lnTo>
                  <a:lnTo>
                    <a:pt x="16763" y="83350"/>
                  </a:lnTo>
                  <a:lnTo>
                    <a:pt x="20954" y="86105"/>
                  </a:lnTo>
                  <a:lnTo>
                    <a:pt x="24637" y="88861"/>
                  </a:lnTo>
                  <a:lnTo>
                    <a:pt x="28828" y="90423"/>
                  </a:lnTo>
                  <a:lnTo>
                    <a:pt x="32638" y="92392"/>
                  </a:lnTo>
                  <a:lnTo>
                    <a:pt x="42163" y="93967"/>
                  </a:lnTo>
                  <a:lnTo>
                    <a:pt x="46735" y="94360"/>
                  </a:lnTo>
                  <a:lnTo>
                    <a:pt x="51434" y="93967"/>
                  </a:lnTo>
                  <a:lnTo>
                    <a:pt x="86105" y="73520"/>
                  </a:lnTo>
                  <a:lnTo>
                    <a:pt x="91567" y="60947"/>
                  </a:lnTo>
                  <a:lnTo>
                    <a:pt x="93218" y="56616"/>
                  </a:lnTo>
                  <a:lnTo>
                    <a:pt x="93979" y="46786"/>
                  </a:lnTo>
                  <a:lnTo>
                    <a:pt x="93218" y="37350"/>
                  </a:lnTo>
                  <a:lnTo>
                    <a:pt x="90170" y="28701"/>
                  </a:lnTo>
                  <a:lnTo>
                    <a:pt x="60832" y="1968"/>
                  </a:lnTo>
                  <a:lnTo>
                    <a:pt x="56515" y="787"/>
                  </a:lnTo>
                  <a:lnTo>
                    <a:pt x="51434" y="0"/>
                  </a:lnTo>
                  <a:close/>
                </a:path>
              </a:pathLst>
            </a:custGeom>
            <a:solidFill>
              <a:srgbClr val="46B686"/>
            </a:solidFill>
          </p:spPr>
          <p:txBody>
            <a:bodyPr wrap="square" lIns="0" tIns="0" rIns="0" bIns="0" rtlCol="0"/>
            <a:lstStyle/>
            <a:p>
              <a:endParaRPr/>
            </a:p>
          </p:txBody>
        </p:sp>
        <p:pic>
          <p:nvPicPr>
            <p:cNvPr id="133" name="object 133"/>
            <p:cNvPicPr/>
            <p:nvPr/>
          </p:nvPicPr>
          <p:blipFill>
            <a:blip r:embed="rId4" cstate="print"/>
            <a:stretch>
              <a:fillRect/>
            </a:stretch>
          </p:blipFill>
          <p:spPr>
            <a:xfrm>
              <a:off x="9540240" y="6147816"/>
              <a:ext cx="222503" cy="262128"/>
            </a:xfrm>
            <a:prstGeom prst="rect">
              <a:avLst/>
            </a:prstGeom>
          </p:spPr>
        </p:pic>
        <p:sp>
          <p:nvSpPr>
            <p:cNvPr id="134" name="object 134"/>
            <p:cNvSpPr/>
            <p:nvPr/>
          </p:nvSpPr>
          <p:spPr>
            <a:xfrm>
              <a:off x="9579864" y="6163056"/>
              <a:ext cx="143510" cy="179705"/>
            </a:xfrm>
            <a:custGeom>
              <a:avLst/>
              <a:gdLst/>
              <a:ahLst/>
              <a:cxnLst/>
              <a:rect l="l" t="t" r="r" b="b"/>
              <a:pathLst>
                <a:path w="143509" h="179704">
                  <a:moveTo>
                    <a:pt x="143001" y="0"/>
                  </a:moveTo>
                  <a:lnTo>
                    <a:pt x="0" y="0"/>
                  </a:lnTo>
                  <a:lnTo>
                    <a:pt x="0" y="15354"/>
                  </a:lnTo>
                  <a:lnTo>
                    <a:pt x="8381" y="58293"/>
                  </a:lnTo>
                  <a:lnTo>
                    <a:pt x="38988" y="98069"/>
                  </a:lnTo>
                  <a:lnTo>
                    <a:pt x="42544" y="100431"/>
                  </a:lnTo>
                  <a:lnTo>
                    <a:pt x="42544" y="179578"/>
                  </a:lnTo>
                  <a:lnTo>
                    <a:pt x="100075" y="179578"/>
                  </a:lnTo>
                  <a:lnTo>
                    <a:pt x="100075" y="100431"/>
                  </a:lnTo>
                  <a:lnTo>
                    <a:pt x="107822" y="95300"/>
                  </a:lnTo>
                  <a:lnTo>
                    <a:pt x="132206" y="63792"/>
                  </a:lnTo>
                  <a:lnTo>
                    <a:pt x="142239" y="24815"/>
                  </a:lnTo>
                  <a:lnTo>
                    <a:pt x="143001" y="15354"/>
                  </a:lnTo>
                  <a:lnTo>
                    <a:pt x="143001" y="0"/>
                  </a:lnTo>
                  <a:close/>
                </a:path>
              </a:pathLst>
            </a:custGeom>
            <a:solidFill>
              <a:srgbClr val="46B686"/>
            </a:solidFill>
          </p:spPr>
          <p:txBody>
            <a:bodyPr wrap="square" lIns="0" tIns="0" rIns="0" bIns="0" rtlCol="0"/>
            <a:lstStyle/>
            <a:p>
              <a:endParaRPr/>
            </a:p>
          </p:txBody>
        </p:sp>
        <p:pic>
          <p:nvPicPr>
            <p:cNvPr id="135" name="object 135"/>
            <p:cNvPicPr/>
            <p:nvPr/>
          </p:nvPicPr>
          <p:blipFill>
            <a:blip r:embed="rId5" cstate="print"/>
            <a:stretch>
              <a:fillRect/>
            </a:stretch>
          </p:blipFill>
          <p:spPr>
            <a:xfrm>
              <a:off x="9738360" y="6044184"/>
              <a:ext cx="176783" cy="173736"/>
            </a:xfrm>
            <a:prstGeom prst="rect">
              <a:avLst/>
            </a:prstGeom>
          </p:spPr>
        </p:pic>
        <p:sp>
          <p:nvSpPr>
            <p:cNvPr id="136" name="object 136"/>
            <p:cNvSpPr/>
            <p:nvPr/>
          </p:nvSpPr>
          <p:spPr>
            <a:xfrm>
              <a:off x="9777984" y="6059424"/>
              <a:ext cx="97790" cy="94615"/>
            </a:xfrm>
            <a:custGeom>
              <a:avLst/>
              <a:gdLst/>
              <a:ahLst/>
              <a:cxnLst/>
              <a:rect l="l" t="t" r="r" b="b"/>
              <a:pathLst>
                <a:path w="97790" h="94614">
                  <a:moveTo>
                    <a:pt x="53340" y="0"/>
                  </a:moveTo>
                  <a:lnTo>
                    <a:pt x="43561" y="0"/>
                  </a:lnTo>
                  <a:lnTo>
                    <a:pt x="38735" y="787"/>
                  </a:lnTo>
                  <a:lnTo>
                    <a:pt x="4064" y="28701"/>
                  </a:lnTo>
                  <a:lnTo>
                    <a:pt x="0" y="46786"/>
                  </a:lnTo>
                  <a:lnTo>
                    <a:pt x="762" y="56616"/>
                  </a:lnTo>
                  <a:lnTo>
                    <a:pt x="4064" y="65658"/>
                  </a:lnTo>
                  <a:lnTo>
                    <a:pt x="8127" y="73520"/>
                  </a:lnTo>
                  <a:lnTo>
                    <a:pt x="11302" y="77063"/>
                  </a:lnTo>
                  <a:lnTo>
                    <a:pt x="14605" y="80200"/>
                  </a:lnTo>
                  <a:lnTo>
                    <a:pt x="17399" y="83350"/>
                  </a:lnTo>
                  <a:lnTo>
                    <a:pt x="21844" y="86105"/>
                  </a:lnTo>
                  <a:lnTo>
                    <a:pt x="25400" y="88861"/>
                  </a:lnTo>
                  <a:lnTo>
                    <a:pt x="29845" y="90423"/>
                  </a:lnTo>
                  <a:lnTo>
                    <a:pt x="33909" y="92392"/>
                  </a:lnTo>
                  <a:lnTo>
                    <a:pt x="43561" y="93967"/>
                  </a:lnTo>
                  <a:lnTo>
                    <a:pt x="48387" y="94360"/>
                  </a:lnTo>
                  <a:lnTo>
                    <a:pt x="53340" y="93967"/>
                  </a:lnTo>
                  <a:lnTo>
                    <a:pt x="62992" y="92392"/>
                  </a:lnTo>
                  <a:lnTo>
                    <a:pt x="67437" y="90423"/>
                  </a:lnTo>
                  <a:lnTo>
                    <a:pt x="71500" y="88861"/>
                  </a:lnTo>
                  <a:lnTo>
                    <a:pt x="96520" y="56616"/>
                  </a:lnTo>
                  <a:lnTo>
                    <a:pt x="97282" y="46786"/>
                  </a:lnTo>
                  <a:lnTo>
                    <a:pt x="96520" y="37350"/>
                  </a:lnTo>
                  <a:lnTo>
                    <a:pt x="71500" y="5499"/>
                  </a:lnTo>
                  <a:lnTo>
                    <a:pt x="58547" y="787"/>
                  </a:lnTo>
                  <a:lnTo>
                    <a:pt x="53340" y="0"/>
                  </a:lnTo>
                  <a:close/>
                </a:path>
              </a:pathLst>
            </a:custGeom>
            <a:solidFill>
              <a:srgbClr val="46B686"/>
            </a:solidFill>
          </p:spPr>
          <p:txBody>
            <a:bodyPr wrap="square" lIns="0" tIns="0" rIns="0" bIns="0" rtlCol="0"/>
            <a:lstStyle/>
            <a:p>
              <a:endParaRPr/>
            </a:p>
          </p:txBody>
        </p:sp>
        <p:pic>
          <p:nvPicPr>
            <p:cNvPr id="137" name="object 137"/>
            <p:cNvPicPr/>
            <p:nvPr/>
          </p:nvPicPr>
          <p:blipFill>
            <a:blip r:embed="rId4" cstate="print"/>
            <a:stretch>
              <a:fillRect/>
            </a:stretch>
          </p:blipFill>
          <p:spPr>
            <a:xfrm>
              <a:off x="9717024" y="6147816"/>
              <a:ext cx="222503" cy="262128"/>
            </a:xfrm>
            <a:prstGeom prst="rect">
              <a:avLst/>
            </a:prstGeom>
          </p:spPr>
        </p:pic>
        <p:sp>
          <p:nvSpPr>
            <p:cNvPr id="138" name="object 138"/>
            <p:cNvSpPr/>
            <p:nvPr/>
          </p:nvSpPr>
          <p:spPr>
            <a:xfrm>
              <a:off x="9756648" y="6163056"/>
              <a:ext cx="143510" cy="179705"/>
            </a:xfrm>
            <a:custGeom>
              <a:avLst/>
              <a:gdLst/>
              <a:ahLst/>
              <a:cxnLst/>
              <a:rect l="l" t="t" r="r" b="b"/>
              <a:pathLst>
                <a:path w="143509" h="179704">
                  <a:moveTo>
                    <a:pt x="143001" y="0"/>
                  </a:moveTo>
                  <a:lnTo>
                    <a:pt x="0" y="0"/>
                  </a:lnTo>
                  <a:lnTo>
                    <a:pt x="0" y="15354"/>
                  </a:lnTo>
                  <a:lnTo>
                    <a:pt x="8381" y="58293"/>
                  </a:lnTo>
                  <a:lnTo>
                    <a:pt x="38988" y="98069"/>
                  </a:lnTo>
                  <a:lnTo>
                    <a:pt x="42545" y="100431"/>
                  </a:lnTo>
                  <a:lnTo>
                    <a:pt x="42545" y="179578"/>
                  </a:lnTo>
                  <a:lnTo>
                    <a:pt x="100075" y="179578"/>
                  </a:lnTo>
                  <a:lnTo>
                    <a:pt x="100075" y="100431"/>
                  </a:lnTo>
                  <a:lnTo>
                    <a:pt x="107823" y="95300"/>
                  </a:lnTo>
                  <a:lnTo>
                    <a:pt x="132206" y="63792"/>
                  </a:lnTo>
                  <a:lnTo>
                    <a:pt x="142240" y="24815"/>
                  </a:lnTo>
                  <a:lnTo>
                    <a:pt x="143001" y="15354"/>
                  </a:lnTo>
                  <a:lnTo>
                    <a:pt x="143001" y="0"/>
                  </a:lnTo>
                  <a:close/>
                </a:path>
              </a:pathLst>
            </a:custGeom>
            <a:solidFill>
              <a:srgbClr val="46B686"/>
            </a:solidFill>
          </p:spPr>
          <p:txBody>
            <a:bodyPr wrap="square" lIns="0" tIns="0" rIns="0" bIns="0" rtlCol="0"/>
            <a:lstStyle/>
            <a:p>
              <a:endParaRPr/>
            </a:p>
          </p:txBody>
        </p:sp>
        <p:pic>
          <p:nvPicPr>
            <p:cNvPr id="139" name="object 139"/>
            <p:cNvPicPr/>
            <p:nvPr/>
          </p:nvPicPr>
          <p:blipFill>
            <a:blip r:embed="rId5" cstate="print"/>
            <a:stretch>
              <a:fillRect/>
            </a:stretch>
          </p:blipFill>
          <p:spPr>
            <a:xfrm>
              <a:off x="9915144" y="6044184"/>
              <a:ext cx="176783" cy="173736"/>
            </a:xfrm>
            <a:prstGeom prst="rect">
              <a:avLst/>
            </a:prstGeom>
          </p:spPr>
        </p:pic>
        <p:sp>
          <p:nvSpPr>
            <p:cNvPr id="140" name="object 140"/>
            <p:cNvSpPr/>
            <p:nvPr/>
          </p:nvSpPr>
          <p:spPr>
            <a:xfrm>
              <a:off x="9954768" y="6059424"/>
              <a:ext cx="97790" cy="94615"/>
            </a:xfrm>
            <a:custGeom>
              <a:avLst/>
              <a:gdLst/>
              <a:ahLst/>
              <a:cxnLst/>
              <a:rect l="l" t="t" r="r" b="b"/>
              <a:pathLst>
                <a:path w="97790" h="94614">
                  <a:moveTo>
                    <a:pt x="53339" y="0"/>
                  </a:moveTo>
                  <a:lnTo>
                    <a:pt x="43560" y="0"/>
                  </a:lnTo>
                  <a:lnTo>
                    <a:pt x="38734" y="787"/>
                  </a:lnTo>
                  <a:lnTo>
                    <a:pt x="4063" y="28701"/>
                  </a:lnTo>
                  <a:lnTo>
                    <a:pt x="0" y="46786"/>
                  </a:lnTo>
                  <a:lnTo>
                    <a:pt x="761" y="56616"/>
                  </a:lnTo>
                  <a:lnTo>
                    <a:pt x="4063" y="65658"/>
                  </a:lnTo>
                  <a:lnTo>
                    <a:pt x="8127" y="73520"/>
                  </a:lnTo>
                  <a:lnTo>
                    <a:pt x="11302" y="77063"/>
                  </a:lnTo>
                  <a:lnTo>
                    <a:pt x="14604" y="80200"/>
                  </a:lnTo>
                  <a:lnTo>
                    <a:pt x="17399" y="83350"/>
                  </a:lnTo>
                  <a:lnTo>
                    <a:pt x="21843" y="86105"/>
                  </a:lnTo>
                  <a:lnTo>
                    <a:pt x="25400" y="88861"/>
                  </a:lnTo>
                  <a:lnTo>
                    <a:pt x="29845" y="90423"/>
                  </a:lnTo>
                  <a:lnTo>
                    <a:pt x="33908" y="92392"/>
                  </a:lnTo>
                  <a:lnTo>
                    <a:pt x="43560" y="93967"/>
                  </a:lnTo>
                  <a:lnTo>
                    <a:pt x="48386" y="94360"/>
                  </a:lnTo>
                  <a:lnTo>
                    <a:pt x="53339" y="93967"/>
                  </a:lnTo>
                  <a:lnTo>
                    <a:pt x="62991" y="92392"/>
                  </a:lnTo>
                  <a:lnTo>
                    <a:pt x="67436" y="90423"/>
                  </a:lnTo>
                  <a:lnTo>
                    <a:pt x="71500" y="88861"/>
                  </a:lnTo>
                  <a:lnTo>
                    <a:pt x="96520" y="56616"/>
                  </a:lnTo>
                  <a:lnTo>
                    <a:pt x="97281" y="46786"/>
                  </a:lnTo>
                  <a:lnTo>
                    <a:pt x="96520" y="37350"/>
                  </a:lnTo>
                  <a:lnTo>
                    <a:pt x="71500" y="5499"/>
                  </a:lnTo>
                  <a:lnTo>
                    <a:pt x="58547" y="787"/>
                  </a:lnTo>
                  <a:lnTo>
                    <a:pt x="53339" y="0"/>
                  </a:lnTo>
                  <a:close/>
                </a:path>
              </a:pathLst>
            </a:custGeom>
            <a:solidFill>
              <a:srgbClr val="46B686"/>
            </a:solidFill>
          </p:spPr>
          <p:txBody>
            <a:bodyPr wrap="square" lIns="0" tIns="0" rIns="0" bIns="0" rtlCol="0"/>
            <a:lstStyle/>
            <a:p>
              <a:endParaRPr/>
            </a:p>
          </p:txBody>
        </p:sp>
        <p:pic>
          <p:nvPicPr>
            <p:cNvPr id="141" name="object 141"/>
            <p:cNvPicPr/>
            <p:nvPr/>
          </p:nvPicPr>
          <p:blipFill>
            <a:blip r:embed="rId6" cstate="print"/>
            <a:stretch>
              <a:fillRect/>
            </a:stretch>
          </p:blipFill>
          <p:spPr>
            <a:xfrm>
              <a:off x="9893808" y="6147816"/>
              <a:ext cx="219455" cy="262128"/>
            </a:xfrm>
            <a:prstGeom prst="rect">
              <a:avLst/>
            </a:prstGeom>
          </p:spPr>
        </p:pic>
        <p:sp>
          <p:nvSpPr>
            <p:cNvPr id="142" name="object 142"/>
            <p:cNvSpPr/>
            <p:nvPr/>
          </p:nvSpPr>
          <p:spPr>
            <a:xfrm>
              <a:off x="9933432" y="6163056"/>
              <a:ext cx="142875" cy="179705"/>
            </a:xfrm>
            <a:custGeom>
              <a:avLst/>
              <a:gdLst/>
              <a:ahLst/>
              <a:cxnLst/>
              <a:rect l="l" t="t" r="r" b="b"/>
              <a:pathLst>
                <a:path w="142875" h="179704">
                  <a:moveTo>
                    <a:pt x="142748" y="0"/>
                  </a:moveTo>
                  <a:lnTo>
                    <a:pt x="0" y="0"/>
                  </a:lnTo>
                  <a:lnTo>
                    <a:pt x="0" y="15354"/>
                  </a:lnTo>
                  <a:lnTo>
                    <a:pt x="8254" y="58293"/>
                  </a:lnTo>
                  <a:lnTo>
                    <a:pt x="36195" y="95694"/>
                  </a:lnTo>
                  <a:lnTo>
                    <a:pt x="42545" y="100431"/>
                  </a:lnTo>
                  <a:lnTo>
                    <a:pt x="42545" y="179578"/>
                  </a:lnTo>
                  <a:lnTo>
                    <a:pt x="99822" y="179578"/>
                  </a:lnTo>
                  <a:lnTo>
                    <a:pt x="99822" y="100431"/>
                  </a:lnTo>
                  <a:lnTo>
                    <a:pt x="107696" y="95300"/>
                  </a:lnTo>
                  <a:lnTo>
                    <a:pt x="131952" y="63792"/>
                  </a:lnTo>
                  <a:lnTo>
                    <a:pt x="141986" y="24815"/>
                  </a:lnTo>
                  <a:lnTo>
                    <a:pt x="142748" y="15354"/>
                  </a:lnTo>
                  <a:lnTo>
                    <a:pt x="142748" y="0"/>
                  </a:lnTo>
                  <a:close/>
                </a:path>
              </a:pathLst>
            </a:custGeom>
            <a:solidFill>
              <a:srgbClr val="46B686"/>
            </a:solidFill>
          </p:spPr>
          <p:txBody>
            <a:bodyPr wrap="square" lIns="0" tIns="0" rIns="0" bIns="0" rtlCol="0"/>
            <a:lstStyle/>
            <a:p>
              <a:endParaRPr/>
            </a:p>
          </p:txBody>
        </p:sp>
        <p:pic>
          <p:nvPicPr>
            <p:cNvPr id="143" name="object 143"/>
            <p:cNvPicPr/>
            <p:nvPr/>
          </p:nvPicPr>
          <p:blipFill>
            <a:blip r:embed="rId5" cstate="print"/>
            <a:stretch>
              <a:fillRect/>
            </a:stretch>
          </p:blipFill>
          <p:spPr>
            <a:xfrm>
              <a:off x="10091928" y="6044184"/>
              <a:ext cx="176783" cy="173736"/>
            </a:xfrm>
            <a:prstGeom prst="rect">
              <a:avLst/>
            </a:prstGeom>
          </p:spPr>
        </p:pic>
        <p:sp>
          <p:nvSpPr>
            <p:cNvPr id="144" name="object 144"/>
            <p:cNvSpPr/>
            <p:nvPr/>
          </p:nvSpPr>
          <p:spPr>
            <a:xfrm>
              <a:off x="10131552" y="6059424"/>
              <a:ext cx="97790" cy="94615"/>
            </a:xfrm>
            <a:custGeom>
              <a:avLst/>
              <a:gdLst/>
              <a:ahLst/>
              <a:cxnLst/>
              <a:rect l="l" t="t" r="r" b="b"/>
              <a:pathLst>
                <a:path w="97790" h="94614">
                  <a:moveTo>
                    <a:pt x="53340" y="0"/>
                  </a:moveTo>
                  <a:lnTo>
                    <a:pt x="43561" y="0"/>
                  </a:lnTo>
                  <a:lnTo>
                    <a:pt x="38734" y="787"/>
                  </a:lnTo>
                  <a:lnTo>
                    <a:pt x="4064" y="28701"/>
                  </a:lnTo>
                  <a:lnTo>
                    <a:pt x="0" y="46786"/>
                  </a:lnTo>
                  <a:lnTo>
                    <a:pt x="762" y="56616"/>
                  </a:lnTo>
                  <a:lnTo>
                    <a:pt x="4064" y="65658"/>
                  </a:lnTo>
                  <a:lnTo>
                    <a:pt x="8127" y="73520"/>
                  </a:lnTo>
                  <a:lnTo>
                    <a:pt x="11302" y="77063"/>
                  </a:lnTo>
                  <a:lnTo>
                    <a:pt x="14604" y="80200"/>
                  </a:lnTo>
                  <a:lnTo>
                    <a:pt x="17399" y="83350"/>
                  </a:lnTo>
                  <a:lnTo>
                    <a:pt x="21844" y="86105"/>
                  </a:lnTo>
                  <a:lnTo>
                    <a:pt x="25400" y="88861"/>
                  </a:lnTo>
                  <a:lnTo>
                    <a:pt x="29845" y="90423"/>
                  </a:lnTo>
                  <a:lnTo>
                    <a:pt x="33908" y="92392"/>
                  </a:lnTo>
                  <a:lnTo>
                    <a:pt x="43561" y="93967"/>
                  </a:lnTo>
                  <a:lnTo>
                    <a:pt x="48387" y="94360"/>
                  </a:lnTo>
                  <a:lnTo>
                    <a:pt x="53340" y="93967"/>
                  </a:lnTo>
                  <a:lnTo>
                    <a:pt x="62992" y="92392"/>
                  </a:lnTo>
                  <a:lnTo>
                    <a:pt x="67437" y="90423"/>
                  </a:lnTo>
                  <a:lnTo>
                    <a:pt x="71500" y="88861"/>
                  </a:lnTo>
                  <a:lnTo>
                    <a:pt x="96520" y="56616"/>
                  </a:lnTo>
                  <a:lnTo>
                    <a:pt x="97281" y="46786"/>
                  </a:lnTo>
                  <a:lnTo>
                    <a:pt x="96520" y="37350"/>
                  </a:lnTo>
                  <a:lnTo>
                    <a:pt x="71500" y="5499"/>
                  </a:lnTo>
                  <a:lnTo>
                    <a:pt x="58547" y="787"/>
                  </a:lnTo>
                  <a:lnTo>
                    <a:pt x="53340" y="0"/>
                  </a:lnTo>
                  <a:close/>
                </a:path>
              </a:pathLst>
            </a:custGeom>
            <a:solidFill>
              <a:srgbClr val="46B686"/>
            </a:solidFill>
          </p:spPr>
          <p:txBody>
            <a:bodyPr wrap="square" lIns="0" tIns="0" rIns="0" bIns="0" rtlCol="0"/>
            <a:lstStyle/>
            <a:p>
              <a:endParaRPr/>
            </a:p>
          </p:txBody>
        </p:sp>
        <p:pic>
          <p:nvPicPr>
            <p:cNvPr id="145" name="object 145"/>
            <p:cNvPicPr/>
            <p:nvPr/>
          </p:nvPicPr>
          <p:blipFill>
            <a:blip r:embed="rId4" cstate="print"/>
            <a:stretch>
              <a:fillRect/>
            </a:stretch>
          </p:blipFill>
          <p:spPr>
            <a:xfrm>
              <a:off x="10070592" y="6147816"/>
              <a:ext cx="219455" cy="262128"/>
            </a:xfrm>
            <a:prstGeom prst="rect">
              <a:avLst/>
            </a:prstGeom>
          </p:spPr>
        </p:pic>
        <p:sp>
          <p:nvSpPr>
            <p:cNvPr id="146" name="object 146"/>
            <p:cNvSpPr/>
            <p:nvPr/>
          </p:nvSpPr>
          <p:spPr>
            <a:xfrm>
              <a:off x="10110216" y="6163056"/>
              <a:ext cx="143510" cy="179705"/>
            </a:xfrm>
            <a:custGeom>
              <a:avLst/>
              <a:gdLst/>
              <a:ahLst/>
              <a:cxnLst/>
              <a:rect l="l" t="t" r="r" b="b"/>
              <a:pathLst>
                <a:path w="143509" h="179704">
                  <a:moveTo>
                    <a:pt x="143001" y="0"/>
                  </a:moveTo>
                  <a:lnTo>
                    <a:pt x="0" y="0"/>
                  </a:lnTo>
                  <a:lnTo>
                    <a:pt x="0" y="15354"/>
                  </a:lnTo>
                  <a:lnTo>
                    <a:pt x="8381" y="58293"/>
                  </a:lnTo>
                  <a:lnTo>
                    <a:pt x="38988" y="98069"/>
                  </a:lnTo>
                  <a:lnTo>
                    <a:pt x="42544" y="100431"/>
                  </a:lnTo>
                  <a:lnTo>
                    <a:pt x="42544" y="179578"/>
                  </a:lnTo>
                  <a:lnTo>
                    <a:pt x="100075" y="179578"/>
                  </a:lnTo>
                  <a:lnTo>
                    <a:pt x="100075" y="100431"/>
                  </a:lnTo>
                  <a:lnTo>
                    <a:pt x="107823" y="95300"/>
                  </a:lnTo>
                  <a:lnTo>
                    <a:pt x="132206" y="63792"/>
                  </a:lnTo>
                  <a:lnTo>
                    <a:pt x="142239" y="24815"/>
                  </a:lnTo>
                  <a:lnTo>
                    <a:pt x="143001" y="15354"/>
                  </a:lnTo>
                  <a:lnTo>
                    <a:pt x="143001" y="0"/>
                  </a:lnTo>
                  <a:close/>
                </a:path>
              </a:pathLst>
            </a:custGeom>
            <a:solidFill>
              <a:srgbClr val="46B686"/>
            </a:solidFill>
          </p:spPr>
          <p:txBody>
            <a:bodyPr wrap="square" lIns="0" tIns="0" rIns="0" bIns="0" rtlCol="0"/>
            <a:lstStyle/>
            <a:p>
              <a:endParaRPr/>
            </a:p>
          </p:txBody>
        </p:sp>
        <p:pic>
          <p:nvPicPr>
            <p:cNvPr id="147" name="object 147"/>
            <p:cNvPicPr/>
            <p:nvPr/>
          </p:nvPicPr>
          <p:blipFill>
            <a:blip r:embed="rId7" cstate="print"/>
            <a:stretch>
              <a:fillRect/>
            </a:stretch>
          </p:blipFill>
          <p:spPr>
            <a:xfrm>
              <a:off x="10268712" y="6044184"/>
              <a:ext cx="173735" cy="173736"/>
            </a:xfrm>
            <a:prstGeom prst="rect">
              <a:avLst/>
            </a:prstGeom>
          </p:spPr>
        </p:pic>
        <p:sp>
          <p:nvSpPr>
            <p:cNvPr id="148" name="object 148"/>
            <p:cNvSpPr/>
            <p:nvPr/>
          </p:nvSpPr>
          <p:spPr>
            <a:xfrm>
              <a:off x="10308336" y="6059424"/>
              <a:ext cx="97155" cy="94615"/>
            </a:xfrm>
            <a:custGeom>
              <a:avLst/>
              <a:gdLst/>
              <a:ahLst/>
              <a:cxnLst/>
              <a:rect l="l" t="t" r="r" b="b"/>
              <a:pathLst>
                <a:path w="97154" h="94614">
                  <a:moveTo>
                    <a:pt x="53086" y="0"/>
                  </a:moveTo>
                  <a:lnTo>
                    <a:pt x="43561" y="0"/>
                  </a:lnTo>
                  <a:lnTo>
                    <a:pt x="38608" y="787"/>
                  </a:lnTo>
                  <a:lnTo>
                    <a:pt x="3937" y="28701"/>
                  </a:lnTo>
                  <a:lnTo>
                    <a:pt x="0" y="46786"/>
                  </a:lnTo>
                  <a:lnTo>
                    <a:pt x="762" y="56616"/>
                  </a:lnTo>
                  <a:lnTo>
                    <a:pt x="2413" y="60947"/>
                  </a:lnTo>
                  <a:lnTo>
                    <a:pt x="3937" y="65658"/>
                  </a:lnTo>
                  <a:lnTo>
                    <a:pt x="8128" y="73520"/>
                  </a:lnTo>
                  <a:lnTo>
                    <a:pt x="11303" y="77063"/>
                  </a:lnTo>
                  <a:lnTo>
                    <a:pt x="14478" y="80200"/>
                  </a:lnTo>
                  <a:lnTo>
                    <a:pt x="17272" y="83350"/>
                  </a:lnTo>
                  <a:lnTo>
                    <a:pt x="21717" y="86105"/>
                  </a:lnTo>
                  <a:lnTo>
                    <a:pt x="25400" y="88861"/>
                  </a:lnTo>
                  <a:lnTo>
                    <a:pt x="29718" y="90423"/>
                  </a:lnTo>
                  <a:lnTo>
                    <a:pt x="33782" y="92392"/>
                  </a:lnTo>
                  <a:lnTo>
                    <a:pt x="43561" y="93967"/>
                  </a:lnTo>
                  <a:lnTo>
                    <a:pt x="48260" y="94360"/>
                  </a:lnTo>
                  <a:lnTo>
                    <a:pt x="53086" y="93967"/>
                  </a:lnTo>
                  <a:lnTo>
                    <a:pt x="88900" y="73520"/>
                  </a:lnTo>
                  <a:lnTo>
                    <a:pt x="94615" y="60947"/>
                  </a:lnTo>
                  <a:lnTo>
                    <a:pt x="96266" y="56616"/>
                  </a:lnTo>
                  <a:lnTo>
                    <a:pt x="97028" y="46786"/>
                  </a:lnTo>
                  <a:lnTo>
                    <a:pt x="96266" y="37350"/>
                  </a:lnTo>
                  <a:lnTo>
                    <a:pt x="93091" y="28701"/>
                  </a:lnTo>
                  <a:lnTo>
                    <a:pt x="62738" y="1968"/>
                  </a:lnTo>
                  <a:lnTo>
                    <a:pt x="58420" y="787"/>
                  </a:lnTo>
                  <a:lnTo>
                    <a:pt x="53086" y="0"/>
                  </a:lnTo>
                  <a:close/>
                </a:path>
              </a:pathLst>
            </a:custGeom>
            <a:solidFill>
              <a:srgbClr val="46B686"/>
            </a:solidFill>
          </p:spPr>
          <p:txBody>
            <a:bodyPr wrap="square" lIns="0" tIns="0" rIns="0" bIns="0" rtlCol="0"/>
            <a:lstStyle/>
            <a:p>
              <a:endParaRPr/>
            </a:p>
          </p:txBody>
        </p:sp>
        <p:pic>
          <p:nvPicPr>
            <p:cNvPr id="149" name="object 149"/>
            <p:cNvPicPr/>
            <p:nvPr/>
          </p:nvPicPr>
          <p:blipFill>
            <a:blip r:embed="rId4" cstate="print"/>
            <a:stretch>
              <a:fillRect/>
            </a:stretch>
          </p:blipFill>
          <p:spPr>
            <a:xfrm>
              <a:off x="10247376" y="6147816"/>
              <a:ext cx="219455" cy="262128"/>
            </a:xfrm>
            <a:prstGeom prst="rect">
              <a:avLst/>
            </a:prstGeom>
          </p:spPr>
        </p:pic>
        <p:sp>
          <p:nvSpPr>
            <p:cNvPr id="150" name="object 150"/>
            <p:cNvSpPr/>
            <p:nvPr/>
          </p:nvSpPr>
          <p:spPr>
            <a:xfrm>
              <a:off x="10287000" y="6163056"/>
              <a:ext cx="143510" cy="179705"/>
            </a:xfrm>
            <a:custGeom>
              <a:avLst/>
              <a:gdLst/>
              <a:ahLst/>
              <a:cxnLst/>
              <a:rect l="l" t="t" r="r" b="b"/>
              <a:pathLst>
                <a:path w="143509" h="179704">
                  <a:moveTo>
                    <a:pt x="143001" y="0"/>
                  </a:moveTo>
                  <a:lnTo>
                    <a:pt x="0" y="0"/>
                  </a:lnTo>
                  <a:lnTo>
                    <a:pt x="0" y="15354"/>
                  </a:lnTo>
                  <a:lnTo>
                    <a:pt x="8381" y="58293"/>
                  </a:lnTo>
                  <a:lnTo>
                    <a:pt x="38989" y="98069"/>
                  </a:lnTo>
                  <a:lnTo>
                    <a:pt x="42545" y="100431"/>
                  </a:lnTo>
                  <a:lnTo>
                    <a:pt x="42545" y="179578"/>
                  </a:lnTo>
                  <a:lnTo>
                    <a:pt x="100075" y="179578"/>
                  </a:lnTo>
                  <a:lnTo>
                    <a:pt x="100075" y="100431"/>
                  </a:lnTo>
                  <a:lnTo>
                    <a:pt x="107823" y="95300"/>
                  </a:lnTo>
                  <a:lnTo>
                    <a:pt x="132206" y="63792"/>
                  </a:lnTo>
                  <a:lnTo>
                    <a:pt x="142240" y="24815"/>
                  </a:lnTo>
                  <a:lnTo>
                    <a:pt x="143001" y="15354"/>
                  </a:lnTo>
                  <a:lnTo>
                    <a:pt x="143001" y="0"/>
                  </a:lnTo>
                  <a:close/>
                </a:path>
              </a:pathLst>
            </a:custGeom>
            <a:solidFill>
              <a:srgbClr val="46B686"/>
            </a:solidFill>
          </p:spPr>
          <p:txBody>
            <a:bodyPr wrap="square" lIns="0" tIns="0" rIns="0" bIns="0" rtlCol="0"/>
            <a:lstStyle/>
            <a:p>
              <a:endParaRPr/>
            </a:p>
          </p:txBody>
        </p:sp>
        <p:pic>
          <p:nvPicPr>
            <p:cNvPr id="151" name="object 151"/>
            <p:cNvPicPr/>
            <p:nvPr/>
          </p:nvPicPr>
          <p:blipFill>
            <a:blip r:embed="rId7" cstate="print"/>
            <a:stretch>
              <a:fillRect/>
            </a:stretch>
          </p:blipFill>
          <p:spPr>
            <a:xfrm>
              <a:off x="10445496" y="6044184"/>
              <a:ext cx="173735" cy="173736"/>
            </a:xfrm>
            <a:prstGeom prst="rect">
              <a:avLst/>
            </a:prstGeom>
          </p:spPr>
        </p:pic>
        <p:sp>
          <p:nvSpPr>
            <p:cNvPr id="152" name="object 152"/>
            <p:cNvSpPr/>
            <p:nvPr/>
          </p:nvSpPr>
          <p:spPr>
            <a:xfrm>
              <a:off x="10485120" y="6059424"/>
              <a:ext cx="97155" cy="94615"/>
            </a:xfrm>
            <a:custGeom>
              <a:avLst/>
              <a:gdLst/>
              <a:ahLst/>
              <a:cxnLst/>
              <a:rect l="l" t="t" r="r" b="b"/>
              <a:pathLst>
                <a:path w="97154" h="94614">
                  <a:moveTo>
                    <a:pt x="53085" y="0"/>
                  </a:moveTo>
                  <a:lnTo>
                    <a:pt x="43560" y="0"/>
                  </a:lnTo>
                  <a:lnTo>
                    <a:pt x="38607" y="787"/>
                  </a:lnTo>
                  <a:lnTo>
                    <a:pt x="3936" y="28701"/>
                  </a:lnTo>
                  <a:lnTo>
                    <a:pt x="0" y="46786"/>
                  </a:lnTo>
                  <a:lnTo>
                    <a:pt x="761" y="56616"/>
                  </a:lnTo>
                  <a:lnTo>
                    <a:pt x="2412" y="60947"/>
                  </a:lnTo>
                  <a:lnTo>
                    <a:pt x="3936" y="65658"/>
                  </a:lnTo>
                  <a:lnTo>
                    <a:pt x="8127" y="73520"/>
                  </a:lnTo>
                  <a:lnTo>
                    <a:pt x="11302" y="77063"/>
                  </a:lnTo>
                  <a:lnTo>
                    <a:pt x="14477" y="80200"/>
                  </a:lnTo>
                  <a:lnTo>
                    <a:pt x="17272" y="83350"/>
                  </a:lnTo>
                  <a:lnTo>
                    <a:pt x="21716" y="86105"/>
                  </a:lnTo>
                  <a:lnTo>
                    <a:pt x="25400" y="88861"/>
                  </a:lnTo>
                  <a:lnTo>
                    <a:pt x="29718" y="90423"/>
                  </a:lnTo>
                  <a:lnTo>
                    <a:pt x="33781" y="92392"/>
                  </a:lnTo>
                  <a:lnTo>
                    <a:pt x="43560" y="93967"/>
                  </a:lnTo>
                  <a:lnTo>
                    <a:pt x="48259" y="94360"/>
                  </a:lnTo>
                  <a:lnTo>
                    <a:pt x="53085" y="93967"/>
                  </a:lnTo>
                  <a:lnTo>
                    <a:pt x="88900" y="73520"/>
                  </a:lnTo>
                  <a:lnTo>
                    <a:pt x="94614" y="60947"/>
                  </a:lnTo>
                  <a:lnTo>
                    <a:pt x="96265" y="56616"/>
                  </a:lnTo>
                  <a:lnTo>
                    <a:pt x="97027" y="46786"/>
                  </a:lnTo>
                  <a:lnTo>
                    <a:pt x="96265" y="37350"/>
                  </a:lnTo>
                  <a:lnTo>
                    <a:pt x="93090" y="28701"/>
                  </a:lnTo>
                  <a:lnTo>
                    <a:pt x="62737" y="1968"/>
                  </a:lnTo>
                  <a:lnTo>
                    <a:pt x="58420" y="787"/>
                  </a:lnTo>
                  <a:lnTo>
                    <a:pt x="53085" y="0"/>
                  </a:lnTo>
                  <a:close/>
                </a:path>
              </a:pathLst>
            </a:custGeom>
            <a:solidFill>
              <a:srgbClr val="46B686"/>
            </a:solidFill>
          </p:spPr>
          <p:txBody>
            <a:bodyPr wrap="square" lIns="0" tIns="0" rIns="0" bIns="0" rtlCol="0"/>
            <a:lstStyle/>
            <a:p>
              <a:endParaRPr/>
            </a:p>
          </p:txBody>
        </p:sp>
        <p:pic>
          <p:nvPicPr>
            <p:cNvPr id="153" name="object 153"/>
            <p:cNvPicPr/>
            <p:nvPr/>
          </p:nvPicPr>
          <p:blipFill>
            <a:blip r:embed="rId4" cstate="print"/>
            <a:stretch>
              <a:fillRect/>
            </a:stretch>
          </p:blipFill>
          <p:spPr>
            <a:xfrm>
              <a:off x="10424160" y="6147816"/>
              <a:ext cx="219455" cy="262128"/>
            </a:xfrm>
            <a:prstGeom prst="rect">
              <a:avLst/>
            </a:prstGeom>
          </p:spPr>
        </p:pic>
        <p:sp>
          <p:nvSpPr>
            <p:cNvPr id="154" name="object 154"/>
            <p:cNvSpPr/>
            <p:nvPr/>
          </p:nvSpPr>
          <p:spPr>
            <a:xfrm>
              <a:off x="10463784" y="6163056"/>
              <a:ext cx="143510" cy="179705"/>
            </a:xfrm>
            <a:custGeom>
              <a:avLst/>
              <a:gdLst/>
              <a:ahLst/>
              <a:cxnLst/>
              <a:rect l="l" t="t" r="r" b="b"/>
              <a:pathLst>
                <a:path w="143509" h="179704">
                  <a:moveTo>
                    <a:pt x="143001" y="0"/>
                  </a:moveTo>
                  <a:lnTo>
                    <a:pt x="0" y="0"/>
                  </a:lnTo>
                  <a:lnTo>
                    <a:pt x="0" y="15354"/>
                  </a:lnTo>
                  <a:lnTo>
                    <a:pt x="8382" y="58293"/>
                  </a:lnTo>
                  <a:lnTo>
                    <a:pt x="38989" y="98069"/>
                  </a:lnTo>
                  <a:lnTo>
                    <a:pt x="42545" y="100431"/>
                  </a:lnTo>
                  <a:lnTo>
                    <a:pt x="42545" y="179578"/>
                  </a:lnTo>
                  <a:lnTo>
                    <a:pt x="100075" y="179578"/>
                  </a:lnTo>
                  <a:lnTo>
                    <a:pt x="100075" y="100431"/>
                  </a:lnTo>
                  <a:lnTo>
                    <a:pt x="107823" y="95300"/>
                  </a:lnTo>
                  <a:lnTo>
                    <a:pt x="132207" y="63792"/>
                  </a:lnTo>
                  <a:lnTo>
                    <a:pt x="142240" y="24815"/>
                  </a:lnTo>
                  <a:lnTo>
                    <a:pt x="143001" y="15354"/>
                  </a:lnTo>
                  <a:lnTo>
                    <a:pt x="143001" y="0"/>
                  </a:lnTo>
                  <a:close/>
                </a:path>
              </a:pathLst>
            </a:custGeom>
            <a:solidFill>
              <a:srgbClr val="46B686"/>
            </a:solidFill>
          </p:spPr>
          <p:txBody>
            <a:bodyPr wrap="square" lIns="0" tIns="0" rIns="0" bIns="0" rtlCol="0"/>
            <a:lstStyle/>
            <a:p>
              <a:endParaRPr/>
            </a:p>
          </p:txBody>
        </p:sp>
        <p:pic>
          <p:nvPicPr>
            <p:cNvPr id="155" name="object 155"/>
            <p:cNvPicPr/>
            <p:nvPr/>
          </p:nvPicPr>
          <p:blipFill>
            <a:blip r:embed="rId5" cstate="print"/>
            <a:stretch>
              <a:fillRect/>
            </a:stretch>
          </p:blipFill>
          <p:spPr>
            <a:xfrm>
              <a:off x="10622280" y="6044184"/>
              <a:ext cx="173735" cy="173736"/>
            </a:xfrm>
            <a:prstGeom prst="rect">
              <a:avLst/>
            </a:prstGeom>
          </p:spPr>
        </p:pic>
        <p:sp>
          <p:nvSpPr>
            <p:cNvPr id="156" name="object 156"/>
            <p:cNvSpPr/>
            <p:nvPr/>
          </p:nvSpPr>
          <p:spPr>
            <a:xfrm>
              <a:off x="10661904" y="6059424"/>
              <a:ext cx="97790" cy="94615"/>
            </a:xfrm>
            <a:custGeom>
              <a:avLst/>
              <a:gdLst/>
              <a:ahLst/>
              <a:cxnLst/>
              <a:rect l="l" t="t" r="r" b="b"/>
              <a:pathLst>
                <a:path w="97790" h="94614">
                  <a:moveTo>
                    <a:pt x="53340" y="0"/>
                  </a:moveTo>
                  <a:lnTo>
                    <a:pt x="43561" y="0"/>
                  </a:lnTo>
                  <a:lnTo>
                    <a:pt x="38735" y="787"/>
                  </a:lnTo>
                  <a:lnTo>
                    <a:pt x="4064" y="28701"/>
                  </a:lnTo>
                  <a:lnTo>
                    <a:pt x="0" y="46786"/>
                  </a:lnTo>
                  <a:lnTo>
                    <a:pt x="762" y="56616"/>
                  </a:lnTo>
                  <a:lnTo>
                    <a:pt x="4064" y="65658"/>
                  </a:lnTo>
                  <a:lnTo>
                    <a:pt x="8127" y="73520"/>
                  </a:lnTo>
                  <a:lnTo>
                    <a:pt x="11302" y="77063"/>
                  </a:lnTo>
                  <a:lnTo>
                    <a:pt x="14604" y="80200"/>
                  </a:lnTo>
                  <a:lnTo>
                    <a:pt x="17399" y="83350"/>
                  </a:lnTo>
                  <a:lnTo>
                    <a:pt x="21844" y="86105"/>
                  </a:lnTo>
                  <a:lnTo>
                    <a:pt x="25400" y="88861"/>
                  </a:lnTo>
                  <a:lnTo>
                    <a:pt x="29845" y="90423"/>
                  </a:lnTo>
                  <a:lnTo>
                    <a:pt x="33909" y="92392"/>
                  </a:lnTo>
                  <a:lnTo>
                    <a:pt x="43561" y="93967"/>
                  </a:lnTo>
                  <a:lnTo>
                    <a:pt x="48387" y="94360"/>
                  </a:lnTo>
                  <a:lnTo>
                    <a:pt x="53340" y="93967"/>
                  </a:lnTo>
                  <a:lnTo>
                    <a:pt x="62992" y="92392"/>
                  </a:lnTo>
                  <a:lnTo>
                    <a:pt x="67437" y="90423"/>
                  </a:lnTo>
                  <a:lnTo>
                    <a:pt x="71500" y="88861"/>
                  </a:lnTo>
                  <a:lnTo>
                    <a:pt x="96520" y="56616"/>
                  </a:lnTo>
                  <a:lnTo>
                    <a:pt x="97281" y="46786"/>
                  </a:lnTo>
                  <a:lnTo>
                    <a:pt x="96520" y="37350"/>
                  </a:lnTo>
                  <a:lnTo>
                    <a:pt x="71500" y="5499"/>
                  </a:lnTo>
                  <a:lnTo>
                    <a:pt x="58547" y="787"/>
                  </a:lnTo>
                  <a:lnTo>
                    <a:pt x="53340" y="0"/>
                  </a:lnTo>
                  <a:close/>
                </a:path>
              </a:pathLst>
            </a:custGeom>
            <a:solidFill>
              <a:srgbClr val="46B686"/>
            </a:solidFill>
          </p:spPr>
          <p:txBody>
            <a:bodyPr wrap="square" lIns="0" tIns="0" rIns="0" bIns="0" rtlCol="0"/>
            <a:lstStyle/>
            <a:p>
              <a:endParaRPr/>
            </a:p>
          </p:txBody>
        </p:sp>
        <p:pic>
          <p:nvPicPr>
            <p:cNvPr id="157" name="object 157"/>
            <p:cNvPicPr/>
            <p:nvPr/>
          </p:nvPicPr>
          <p:blipFill>
            <a:blip r:embed="rId4" cstate="print"/>
            <a:stretch>
              <a:fillRect/>
            </a:stretch>
          </p:blipFill>
          <p:spPr>
            <a:xfrm>
              <a:off x="10600944" y="6147816"/>
              <a:ext cx="219455" cy="262128"/>
            </a:xfrm>
            <a:prstGeom prst="rect">
              <a:avLst/>
            </a:prstGeom>
          </p:spPr>
        </p:pic>
        <p:sp>
          <p:nvSpPr>
            <p:cNvPr id="158" name="object 158"/>
            <p:cNvSpPr/>
            <p:nvPr/>
          </p:nvSpPr>
          <p:spPr>
            <a:xfrm>
              <a:off x="10640568" y="6163056"/>
              <a:ext cx="143510" cy="179705"/>
            </a:xfrm>
            <a:custGeom>
              <a:avLst/>
              <a:gdLst/>
              <a:ahLst/>
              <a:cxnLst/>
              <a:rect l="l" t="t" r="r" b="b"/>
              <a:pathLst>
                <a:path w="143509" h="179704">
                  <a:moveTo>
                    <a:pt x="143001" y="0"/>
                  </a:moveTo>
                  <a:lnTo>
                    <a:pt x="0" y="0"/>
                  </a:lnTo>
                  <a:lnTo>
                    <a:pt x="0" y="15354"/>
                  </a:lnTo>
                  <a:lnTo>
                    <a:pt x="8381" y="58293"/>
                  </a:lnTo>
                  <a:lnTo>
                    <a:pt x="38988" y="98069"/>
                  </a:lnTo>
                  <a:lnTo>
                    <a:pt x="42545" y="100431"/>
                  </a:lnTo>
                  <a:lnTo>
                    <a:pt x="42545" y="179578"/>
                  </a:lnTo>
                  <a:lnTo>
                    <a:pt x="100075" y="179578"/>
                  </a:lnTo>
                  <a:lnTo>
                    <a:pt x="100075" y="100431"/>
                  </a:lnTo>
                  <a:lnTo>
                    <a:pt x="107823" y="95300"/>
                  </a:lnTo>
                  <a:lnTo>
                    <a:pt x="132206" y="63792"/>
                  </a:lnTo>
                  <a:lnTo>
                    <a:pt x="142239" y="24815"/>
                  </a:lnTo>
                  <a:lnTo>
                    <a:pt x="143001" y="15354"/>
                  </a:lnTo>
                  <a:lnTo>
                    <a:pt x="143001" y="0"/>
                  </a:lnTo>
                  <a:close/>
                </a:path>
              </a:pathLst>
            </a:custGeom>
            <a:solidFill>
              <a:srgbClr val="46B686"/>
            </a:solidFill>
          </p:spPr>
          <p:txBody>
            <a:bodyPr wrap="square" lIns="0" tIns="0" rIns="0" bIns="0" rtlCol="0"/>
            <a:lstStyle/>
            <a:p>
              <a:endParaRPr/>
            </a:p>
          </p:txBody>
        </p:sp>
        <p:pic>
          <p:nvPicPr>
            <p:cNvPr id="159" name="object 159"/>
            <p:cNvPicPr/>
            <p:nvPr/>
          </p:nvPicPr>
          <p:blipFill>
            <a:blip r:embed="rId5" cstate="print"/>
            <a:stretch>
              <a:fillRect/>
            </a:stretch>
          </p:blipFill>
          <p:spPr>
            <a:xfrm>
              <a:off x="10799064" y="6044184"/>
              <a:ext cx="173735" cy="173736"/>
            </a:xfrm>
            <a:prstGeom prst="rect">
              <a:avLst/>
            </a:prstGeom>
          </p:spPr>
        </p:pic>
        <p:sp>
          <p:nvSpPr>
            <p:cNvPr id="160" name="object 160"/>
            <p:cNvSpPr/>
            <p:nvPr/>
          </p:nvSpPr>
          <p:spPr>
            <a:xfrm>
              <a:off x="10838688" y="6059424"/>
              <a:ext cx="97790" cy="94615"/>
            </a:xfrm>
            <a:custGeom>
              <a:avLst/>
              <a:gdLst/>
              <a:ahLst/>
              <a:cxnLst/>
              <a:rect l="l" t="t" r="r" b="b"/>
              <a:pathLst>
                <a:path w="97790" h="94614">
                  <a:moveTo>
                    <a:pt x="53339" y="0"/>
                  </a:moveTo>
                  <a:lnTo>
                    <a:pt x="43560" y="0"/>
                  </a:lnTo>
                  <a:lnTo>
                    <a:pt x="38734" y="787"/>
                  </a:lnTo>
                  <a:lnTo>
                    <a:pt x="4063" y="28701"/>
                  </a:lnTo>
                  <a:lnTo>
                    <a:pt x="0" y="46786"/>
                  </a:lnTo>
                  <a:lnTo>
                    <a:pt x="761" y="56616"/>
                  </a:lnTo>
                  <a:lnTo>
                    <a:pt x="4063" y="65658"/>
                  </a:lnTo>
                  <a:lnTo>
                    <a:pt x="8127" y="73520"/>
                  </a:lnTo>
                  <a:lnTo>
                    <a:pt x="11302" y="77063"/>
                  </a:lnTo>
                  <a:lnTo>
                    <a:pt x="14604" y="80200"/>
                  </a:lnTo>
                  <a:lnTo>
                    <a:pt x="17398" y="83350"/>
                  </a:lnTo>
                  <a:lnTo>
                    <a:pt x="21843" y="86105"/>
                  </a:lnTo>
                  <a:lnTo>
                    <a:pt x="25400" y="88861"/>
                  </a:lnTo>
                  <a:lnTo>
                    <a:pt x="29844" y="90423"/>
                  </a:lnTo>
                  <a:lnTo>
                    <a:pt x="33908" y="92392"/>
                  </a:lnTo>
                  <a:lnTo>
                    <a:pt x="43560" y="93967"/>
                  </a:lnTo>
                  <a:lnTo>
                    <a:pt x="48386" y="94360"/>
                  </a:lnTo>
                  <a:lnTo>
                    <a:pt x="53339" y="93967"/>
                  </a:lnTo>
                  <a:lnTo>
                    <a:pt x="62991" y="92392"/>
                  </a:lnTo>
                  <a:lnTo>
                    <a:pt x="67436" y="90423"/>
                  </a:lnTo>
                  <a:lnTo>
                    <a:pt x="71500" y="88861"/>
                  </a:lnTo>
                  <a:lnTo>
                    <a:pt x="96519" y="56616"/>
                  </a:lnTo>
                  <a:lnTo>
                    <a:pt x="97281" y="46786"/>
                  </a:lnTo>
                  <a:lnTo>
                    <a:pt x="96519" y="37350"/>
                  </a:lnTo>
                  <a:lnTo>
                    <a:pt x="71500" y="5499"/>
                  </a:lnTo>
                  <a:lnTo>
                    <a:pt x="58546" y="787"/>
                  </a:lnTo>
                  <a:lnTo>
                    <a:pt x="53339" y="0"/>
                  </a:lnTo>
                  <a:close/>
                </a:path>
              </a:pathLst>
            </a:custGeom>
            <a:solidFill>
              <a:srgbClr val="46B686"/>
            </a:solidFill>
          </p:spPr>
          <p:txBody>
            <a:bodyPr wrap="square" lIns="0" tIns="0" rIns="0" bIns="0" rtlCol="0"/>
            <a:lstStyle/>
            <a:p>
              <a:endParaRPr/>
            </a:p>
          </p:txBody>
        </p:sp>
        <p:pic>
          <p:nvPicPr>
            <p:cNvPr id="161" name="object 161"/>
            <p:cNvPicPr/>
            <p:nvPr/>
          </p:nvPicPr>
          <p:blipFill>
            <a:blip r:embed="rId6" cstate="print"/>
            <a:stretch>
              <a:fillRect/>
            </a:stretch>
          </p:blipFill>
          <p:spPr>
            <a:xfrm>
              <a:off x="10777728" y="6147816"/>
              <a:ext cx="219455" cy="262128"/>
            </a:xfrm>
            <a:prstGeom prst="rect">
              <a:avLst/>
            </a:prstGeom>
          </p:spPr>
        </p:pic>
        <p:sp>
          <p:nvSpPr>
            <p:cNvPr id="162" name="object 162"/>
            <p:cNvSpPr/>
            <p:nvPr/>
          </p:nvSpPr>
          <p:spPr>
            <a:xfrm>
              <a:off x="10817352" y="6163056"/>
              <a:ext cx="139700" cy="179705"/>
            </a:xfrm>
            <a:custGeom>
              <a:avLst/>
              <a:gdLst/>
              <a:ahLst/>
              <a:cxnLst/>
              <a:rect l="l" t="t" r="r" b="b"/>
              <a:pathLst>
                <a:path w="139700" h="179704">
                  <a:moveTo>
                    <a:pt x="139700" y="0"/>
                  </a:moveTo>
                  <a:lnTo>
                    <a:pt x="0" y="0"/>
                  </a:lnTo>
                  <a:lnTo>
                    <a:pt x="0" y="15354"/>
                  </a:lnTo>
                  <a:lnTo>
                    <a:pt x="8127" y="58293"/>
                  </a:lnTo>
                  <a:lnTo>
                    <a:pt x="35432" y="95694"/>
                  </a:lnTo>
                  <a:lnTo>
                    <a:pt x="41655" y="100431"/>
                  </a:lnTo>
                  <a:lnTo>
                    <a:pt x="41655" y="179578"/>
                  </a:lnTo>
                  <a:lnTo>
                    <a:pt x="97663" y="179578"/>
                  </a:lnTo>
                  <a:lnTo>
                    <a:pt x="97663" y="100431"/>
                  </a:lnTo>
                  <a:lnTo>
                    <a:pt x="105409" y="95300"/>
                  </a:lnTo>
                  <a:lnTo>
                    <a:pt x="129158" y="63792"/>
                  </a:lnTo>
                  <a:lnTo>
                    <a:pt x="138938" y="24815"/>
                  </a:lnTo>
                  <a:lnTo>
                    <a:pt x="139700" y="15354"/>
                  </a:lnTo>
                  <a:lnTo>
                    <a:pt x="139700" y="0"/>
                  </a:lnTo>
                  <a:close/>
                </a:path>
              </a:pathLst>
            </a:custGeom>
            <a:solidFill>
              <a:srgbClr val="46B686"/>
            </a:solidFill>
          </p:spPr>
          <p:txBody>
            <a:bodyPr wrap="square" lIns="0" tIns="0" rIns="0" bIns="0" rtlCol="0"/>
            <a:lstStyle/>
            <a:p>
              <a:endParaRPr/>
            </a:p>
          </p:txBody>
        </p:sp>
        <p:pic>
          <p:nvPicPr>
            <p:cNvPr id="163" name="object 163"/>
            <p:cNvPicPr/>
            <p:nvPr/>
          </p:nvPicPr>
          <p:blipFill>
            <a:blip r:embed="rId7" cstate="print"/>
            <a:stretch>
              <a:fillRect/>
            </a:stretch>
          </p:blipFill>
          <p:spPr>
            <a:xfrm>
              <a:off x="10975848" y="6044184"/>
              <a:ext cx="173735" cy="173736"/>
            </a:xfrm>
            <a:prstGeom prst="rect">
              <a:avLst/>
            </a:prstGeom>
          </p:spPr>
        </p:pic>
        <p:sp>
          <p:nvSpPr>
            <p:cNvPr id="164" name="object 164"/>
            <p:cNvSpPr/>
            <p:nvPr/>
          </p:nvSpPr>
          <p:spPr>
            <a:xfrm>
              <a:off x="11015472" y="6059424"/>
              <a:ext cx="93980" cy="94615"/>
            </a:xfrm>
            <a:custGeom>
              <a:avLst/>
              <a:gdLst/>
              <a:ahLst/>
              <a:cxnLst/>
              <a:rect l="l" t="t" r="r" b="b"/>
              <a:pathLst>
                <a:path w="93979" h="94614">
                  <a:moveTo>
                    <a:pt x="51434" y="0"/>
                  </a:moveTo>
                  <a:lnTo>
                    <a:pt x="42163" y="0"/>
                  </a:lnTo>
                  <a:lnTo>
                    <a:pt x="37464" y="787"/>
                  </a:lnTo>
                  <a:lnTo>
                    <a:pt x="3809" y="28701"/>
                  </a:lnTo>
                  <a:lnTo>
                    <a:pt x="0" y="46786"/>
                  </a:lnTo>
                  <a:lnTo>
                    <a:pt x="761" y="56616"/>
                  </a:lnTo>
                  <a:lnTo>
                    <a:pt x="2412" y="60947"/>
                  </a:lnTo>
                  <a:lnTo>
                    <a:pt x="3809" y="65658"/>
                  </a:lnTo>
                  <a:lnTo>
                    <a:pt x="7874" y="73520"/>
                  </a:lnTo>
                  <a:lnTo>
                    <a:pt x="10922" y="77063"/>
                  </a:lnTo>
                  <a:lnTo>
                    <a:pt x="14097" y="80200"/>
                  </a:lnTo>
                  <a:lnTo>
                    <a:pt x="16763" y="83350"/>
                  </a:lnTo>
                  <a:lnTo>
                    <a:pt x="20954" y="86105"/>
                  </a:lnTo>
                  <a:lnTo>
                    <a:pt x="24637" y="88861"/>
                  </a:lnTo>
                  <a:lnTo>
                    <a:pt x="28828" y="90423"/>
                  </a:lnTo>
                  <a:lnTo>
                    <a:pt x="32638" y="92392"/>
                  </a:lnTo>
                  <a:lnTo>
                    <a:pt x="42163" y="93967"/>
                  </a:lnTo>
                  <a:lnTo>
                    <a:pt x="46735" y="94360"/>
                  </a:lnTo>
                  <a:lnTo>
                    <a:pt x="51434" y="93967"/>
                  </a:lnTo>
                  <a:lnTo>
                    <a:pt x="86105" y="73520"/>
                  </a:lnTo>
                  <a:lnTo>
                    <a:pt x="91567" y="60947"/>
                  </a:lnTo>
                  <a:lnTo>
                    <a:pt x="93218" y="56616"/>
                  </a:lnTo>
                  <a:lnTo>
                    <a:pt x="93979" y="46786"/>
                  </a:lnTo>
                  <a:lnTo>
                    <a:pt x="93218" y="37350"/>
                  </a:lnTo>
                  <a:lnTo>
                    <a:pt x="90170" y="28701"/>
                  </a:lnTo>
                  <a:lnTo>
                    <a:pt x="60832" y="1968"/>
                  </a:lnTo>
                  <a:lnTo>
                    <a:pt x="56514" y="787"/>
                  </a:lnTo>
                  <a:lnTo>
                    <a:pt x="51434" y="0"/>
                  </a:lnTo>
                  <a:close/>
                </a:path>
              </a:pathLst>
            </a:custGeom>
            <a:solidFill>
              <a:srgbClr val="46B686"/>
            </a:solidFill>
          </p:spPr>
          <p:txBody>
            <a:bodyPr wrap="square" lIns="0" tIns="0" rIns="0" bIns="0" rtlCol="0"/>
            <a:lstStyle/>
            <a:p>
              <a:endParaRPr/>
            </a:p>
          </p:txBody>
        </p:sp>
        <p:pic>
          <p:nvPicPr>
            <p:cNvPr id="165" name="object 165"/>
            <p:cNvPicPr/>
            <p:nvPr/>
          </p:nvPicPr>
          <p:blipFill>
            <a:blip r:embed="rId4" cstate="print"/>
            <a:stretch>
              <a:fillRect/>
            </a:stretch>
          </p:blipFill>
          <p:spPr>
            <a:xfrm>
              <a:off x="10951464" y="6147816"/>
              <a:ext cx="222503" cy="262128"/>
            </a:xfrm>
            <a:prstGeom prst="rect">
              <a:avLst/>
            </a:prstGeom>
          </p:spPr>
        </p:pic>
        <p:sp>
          <p:nvSpPr>
            <p:cNvPr id="166" name="object 166"/>
            <p:cNvSpPr/>
            <p:nvPr/>
          </p:nvSpPr>
          <p:spPr>
            <a:xfrm>
              <a:off x="10991088" y="6163056"/>
              <a:ext cx="143510" cy="179705"/>
            </a:xfrm>
            <a:custGeom>
              <a:avLst/>
              <a:gdLst/>
              <a:ahLst/>
              <a:cxnLst/>
              <a:rect l="l" t="t" r="r" b="b"/>
              <a:pathLst>
                <a:path w="143509" h="179704">
                  <a:moveTo>
                    <a:pt x="143001" y="0"/>
                  </a:moveTo>
                  <a:lnTo>
                    <a:pt x="0" y="0"/>
                  </a:lnTo>
                  <a:lnTo>
                    <a:pt x="0" y="15354"/>
                  </a:lnTo>
                  <a:lnTo>
                    <a:pt x="8381" y="58293"/>
                  </a:lnTo>
                  <a:lnTo>
                    <a:pt x="38988" y="98069"/>
                  </a:lnTo>
                  <a:lnTo>
                    <a:pt x="42544" y="100431"/>
                  </a:lnTo>
                  <a:lnTo>
                    <a:pt x="42544" y="179578"/>
                  </a:lnTo>
                  <a:lnTo>
                    <a:pt x="100075" y="179578"/>
                  </a:lnTo>
                  <a:lnTo>
                    <a:pt x="100075" y="100431"/>
                  </a:lnTo>
                  <a:lnTo>
                    <a:pt x="107822" y="95300"/>
                  </a:lnTo>
                  <a:lnTo>
                    <a:pt x="132206" y="63792"/>
                  </a:lnTo>
                  <a:lnTo>
                    <a:pt x="142239" y="24815"/>
                  </a:lnTo>
                  <a:lnTo>
                    <a:pt x="143001" y="15354"/>
                  </a:lnTo>
                  <a:lnTo>
                    <a:pt x="143001" y="0"/>
                  </a:lnTo>
                  <a:close/>
                </a:path>
              </a:pathLst>
            </a:custGeom>
            <a:solidFill>
              <a:srgbClr val="46B686"/>
            </a:solidFill>
          </p:spPr>
          <p:txBody>
            <a:bodyPr wrap="square" lIns="0" tIns="0" rIns="0" bIns="0" rtlCol="0"/>
            <a:lstStyle/>
            <a:p>
              <a:endParaRPr/>
            </a:p>
          </p:txBody>
        </p:sp>
      </p:grpSp>
      <p:grpSp>
        <p:nvGrpSpPr>
          <p:cNvPr id="167" name="object 167"/>
          <p:cNvGrpSpPr/>
          <p:nvPr/>
        </p:nvGrpSpPr>
        <p:grpSpPr>
          <a:xfrm>
            <a:off x="0" y="6745222"/>
            <a:ext cx="12192000" cy="112395"/>
            <a:chOff x="0" y="6745222"/>
            <a:chExt cx="12192000" cy="112395"/>
          </a:xfrm>
        </p:grpSpPr>
        <p:sp>
          <p:nvSpPr>
            <p:cNvPr id="168" name="object 168"/>
            <p:cNvSpPr/>
            <p:nvPr/>
          </p:nvSpPr>
          <p:spPr>
            <a:xfrm>
              <a:off x="0" y="6745222"/>
              <a:ext cx="3840479" cy="112395"/>
            </a:xfrm>
            <a:custGeom>
              <a:avLst/>
              <a:gdLst/>
              <a:ahLst/>
              <a:cxnLst/>
              <a:rect l="l" t="t" r="r" b="b"/>
              <a:pathLst>
                <a:path w="3840479" h="112395">
                  <a:moveTo>
                    <a:pt x="3840479" y="0"/>
                  </a:moveTo>
                  <a:lnTo>
                    <a:pt x="0" y="0"/>
                  </a:lnTo>
                  <a:lnTo>
                    <a:pt x="0" y="112262"/>
                  </a:lnTo>
                  <a:lnTo>
                    <a:pt x="3713226" y="112262"/>
                  </a:lnTo>
                  <a:lnTo>
                    <a:pt x="3840479" y="0"/>
                  </a:lnTo>
                  <a:close/>
                </a:path>
              </a:pathLst>
            </a:custGeom>
            <a:solidFill>
              <a:srgbClr val="006AA1"/>
            </a:solidFill>
          </p:spPr>
          <p:txBody>
            <a:bodyPr wrap="square" lIns="0" tIns="0" rIns="0" bIns="0" rtlCol="0"/>
            <a:lstStyle/>
            <a:p>
              <a:endParaRPr/>
            </a:p>
          </p:txBody>
        </p:sp>
        <p:sp>
          <p:nvSpPr>
            <p:cNvPr id="169" name="object 169"/>
            <p:cNvSpPr/>
            <p:nvPr/>
          </p:nvSpPr>
          <p:spPr>
            <a:xfrm>
              <a:off x="3840479" y="6745222"/>
              <a:ext cx="4511040" cy="112395"/>
            </a:xfrm>
            <a:custGeom>
              <a:avLst/>
              <a:gdLst/>
              <a:ahLst/>
              <a:cxnLst/>
              <a:rect l="l" t="t" r="r" b="b"/>
              <a:pathLst>
                <a:path w="4511040" h="112395">
                  <a:moveTo>
                    <a:pt x="4511040" y="0"/>
                  </a:moveTo>
                  <a:lnTo>
                    <a:pt x="127254" y="0"/>
                  </a:lnTo>
                  <a:lnTo>
                    <a:pt x="0" y="112264"/>
                  </a:lnTo>
                  <a:lnTo>
                    <a:pt x="4383786" y="112264"/>
                  </a:lnTo>
                  <a:lnTo>
                    <a:pt x="4511040" y="0"/>
                  </a:lnTo>
                  <a:close/>
                </a:path>
              </a:pathLst>
            </a:custGeom>
            <a:solidFill>
              <a:srgbClr val="46B686"/>
            </a:solidFill>
          </p:spPr>
          <p:txBody>
            <a:bodyPr wrap="square" lIns="0" tIns="0" rIns="0" bIns="0" rtlCol="0"/>
            <a:lstStyle/>
            <a:p>
              <a:endParaRPr/>
            </a:p>
          </p:txBody>
        </p:sp>
        <p:sp>
          <p:nvSpPr>
            <p:cNvPr id="170" name="object 170"/>
            <p:cNvSpPr/>
            <p:nvPr/>
          </p:nvSpPr>
          <p:spPr>
            <a:xfrm>
              <a:off x="8351519" y="6745222"/>
              <a:ext cx="3840479" cy="112395"/>
            </a:xfrm>
            <a:custGeom>
              <a:avLst/>
              <a:gdLst/>
              <a:ahLst/>
              <a:cxnLst/>
              <a:rect l="l" t="t" r="r" b="b"/>
              <a:pathLst>
                <a:path w="3840479" h="112395">
                  <a:moveTo>
                    <a:pt x="3840479" y="0"/>
                  </a:moveTo>
                  <a:lnTo>
                    <a:pt x="127253" y="0"/>
                  </a:lnTo>
                  <a:lnTo>
                    <a:pt x="0" y="112262"/>
                  </a:lnTo>
                  <a:lnTo>
                    <a:pt x="3840479" y="112262"/>
                  </a:lnTo>
                  <a:lnTo>
                    <a:pt x="3840479" y="0"/>
                  </a:lnTo>
                  <a:close/>
                </a:path>
              </a:pathLst>
            </a:custGeom>
            <a:solidFill>
              <a:srgbClr val="FCA14F"/>
            </a:solidFill>
          </p:spPr>
          <p:txBody>
            <a:bodyPr wrap="square" lIns="0" tIns="0" rIns="0" bIns="0" rtlCol="0"/>
            <a:lstStyle/>
            <a:p>
              <a:endParaRPr/>
            </a:p>
          </p:txBody>
        </p:sp>
      </p:grpSp>
      <p:sp>
        <p:nvSpPr>
          <p:cNvPr id="171" name="object 171"/>
          <p:cNvSpPr txBox="1"/>
          <p:nvPr/>
        </p:nvSpPr>
        <p:spPr>
          <a:xfrm>
            <a:off x="6779514" y="5017389"/>
            <a:ext cx="1757045" cy="934871"/>
          </a:xfrm>
          <a:prstGeom prst="rect">
            <a:avLst/>
          </a:prstGeom>
        </p:spPr>
        <p:txBody>
          <a:bodyPr vert="horz" wrap="square" lIns="0" tIns="11430" rIns="0" bIns="0" rtlCol="0">
            <a:spAutoFit/>
          </a:bodyPr>
          <a:lstStyle/>
          <a:p>
            <a:pPr marL="91440" algn="ctr">
              <a:lnSpc>
                <a:spcPct val="100000"/>
              </a:lnSpc>
              <a:spcBef>
                <a:spcPts val="90"/>
              </a:spcBef>
            </a:pPr>
            <a:r>
              <a:rPr sz="1400" b="1" spc="-10" dirty="0">
                <a:solidFill>
                  <a:srgbClr val="FCA14F"/>
                </a:solidFill>
                <a:latin typeface="Calisto MT" panose="02040603050505030304" pitchFamily="18" charset="0"/>
                <a:cs typeface="Calibri"/>
              </a:rPr>
              <a:t>EMERGING</a:t>
            </a:r>
            <a:r>
              <a:rPr sz="1400" b="1" spc="-35" dirty="0">
                <a:solidFill>
                  <a:srgbClr val="FCA14F"/>
                </a:solidFill>
                <a:latin typeface="Calisto MT" panose="02040603050505030304" pitchFamily="18" charset="0"/>
                <a:cs typeface="Calibri"/>
              </a:rPr>
              <a:t> </a:t>
            </a:r>
            <a:r>
              <a:rPr sz="1400" b="1" spc="-5" dirty="0">
                <a:solidFill>
                  <a:srgbClr val="FCA14F"/>
                </a:solidFill>
                <a:latin typeface="Calisto MT" panose="02040603050505030304" pitchFamily="18" charset="0"/>
                <a:cs typeface="Calibri"/>
              </a:rPr>
              <a:t>MARKETS</a:t>
            </a:r>
            <a:endParaRPr sz="1400" dirty="0">
              <a:latin typeface="Calisto MT" panose="02040603050505030304" pitchFamily="18" charset="0"/>
              <a:cs typeface="Calibri"/>
            </a:endParaRPr>
          </a:p>
          <a:p>
            <a:pPr marL="12700" algn="ctr">
              <a:lnSpc>
                <a:spcPct val="100000"/>
              </a:lnSpc>
              <a:spcBef>
                <a:spcPts val="15"/>
              </a:spcBef>
            </a:pPr>
            <a:r>
              <a:rPr sz="1600" b="1" spc="10" dirty="0">
                <a:solidFill>
                  <a:srgbClr val="FCA14F"/>
                </a:solidFill>
                <a:latin typeface="Calisto MT" panose="02040603050505030304" pitchFamily="18" charset="0"/>
                <a:cs typeface="Calibri"/>
              </a:rPr>
              <a:t>A</a:t>
            </a:r>
            <a:r>
              <a:rPr sz="1600" b="1" spc="-10" dirty="0">
                <a:solidFill>
                  <a:srgbClr val="FCA14F"/>
                </a:solidFill>
                <a:latin typeface="Calisto MT" panose="02040603050505030304" pitchFamily="18" charset="0"/>
                <a:cs typeface="Calibri"/>
              </a:rPr>
              <a:t>f</a:t>
            </a:r>
            <a:r>
              <a:rPr sz="1600" b="1" spc="-5" dirty="0">
                <a:solidFill>
                  <a:srgbClr val="FCA14F"/>
                </a:solidFill>
                <a:latin typeface="Calisto MT" panose="02040603050505030304" pitchFamily="18" charset="0"/>
                <a:cs typeface="Calibri"/>
              </a:rPr>
              <a:t>r</a:t>
            </a:r>
            <a:r>
              <a:rPr sz="1600" b="1" spc="-10" dirty="0">
                <a:solidFill>
                  <a:srgbClr val="FCA14F"/>
                </a:solidFill>
                <a:latin typeface="Calisto MT" panose="02040603050505030304" pitchFamily="18" charset="0"/>
                <a:cs typeface="Calibri"/>
              </a:rPr>
              <a:t>i</a:t>
            </a:r>
            <a:r>
              <a:rPr sz="1600" b="1" spc="-5" dirty="0">
                <a:solidFill>
                  <a:srgbClr val="FCA14F"/>
                </a:solidFill>
                <a:latin typeface="Calisto MT" panose="02040603050505030304" pitchFamily="18" charset="0"/>
                <a:cs typeface="Calibri"/>
              </a:rPr>
              <a:t>ca/</a:t>
            </a:r>
            <a:r>
              <a:rPr sz="1600" b="1" spc="-15" dirty="0">
                <a:solidFill>
                  <a:srgbClr val="FCA14F"/>
                </a:solidFill>
                <a:latin typeface="Calisto MT" panose="02040603050505030304" pitchFamily="18" charset="0"/>
                <a:cs typeface="Calibri"/>
              </a:rPr>
              <a:t>L</a:t>
            </a:r>
            <a:r>
              <a:rPr sz="1600" b="1" spc="-25" dirty="0">
                <a:solidFill>
                  <a:srgbClr val="FCA14F"/>
                </a:solidFill>
                <a:latin typeface="Calisto MT" panose="02040603050505030304" pitchFamily="18" charset="0"/>
                <a:cs typeface="Calibri"/>
              </a:rPr>
              <a:t>a</a:t>
            </a:r>
            <a:r>
              <a:rPr sz="1600" b="1" spc="-10" dirty="0">
                <a:solidFill>
                  <a:srgbClr val="FCA14F"/>
                </a:solidFill>
                <a:latin typeface="Calisto MT" panose="02040603050505030304" pitchFamily="18" charset="0"/>
                <a:cs typeface="Calibri"/>
              </a:rPr>
              <a:t>t</a:t>
            </a:r>
            <a:r>
              <a:rPr sz="1600" b="1" spc="-15" dirty="0">
                <a:solidFill>
                  <a:srgbClr val="FCA14F"/>
                </a:solidFill>
                <a:latin typeface="Calisto MT" panose="02040603050505030304" pitchFamily="18" charset="0"/>
                <a:cs typeface="Calibri"/>
              </a:rPr>
              <a:t>i</a:t>
            </a:r>
            <a:r>
              <a:rPr sz="1600" b="1" spc="5" dirty="0">
                <a:solidFill>
                  <a:srgbClr val="FCA14F"/>
                </a:solidFill>
                <a:latin typeface="Calisto MT" panose="02040603050505030304" pitchFamily="18" charset="0"/>
                <a:cs typeface="Calibri"/>
              </a:rPr>
              <a:t>n</a:t>
            </a:r>
            <a:r>
              <a:rPr sz="1600" b="1" spc="-114" dirty="0">
                <a:solidFill>
                  <a:srgbClr val="FCA14F"/>
                </a:solidFill>
                <a:latin typeface="Calisto MT" panose="02040603050505030304" pitchFamily="18" charset="0"/>
                <a:cs typeface="Calibri"/>
              </a:rPr>
              <a:t> </a:t>
            </a:r>
            <a:r>
              <a:rPr sz="1600" b="1" spc="10" dirty="0">
                <a:solidFill>
                  <a:srgbClr val="FCA14F"/>
                </a:solidFill>
                <a:latin typeface="Calisto MT" panose="02040603050505030304" pitchFamily="18" charset="0"/>
                <a:cs typeface="Calibri"/>
              </a:rPr>
              <a:t>Am</a:t>
            </a:r>
            <a:r>
              <a:rPr sz="1600" b="1" spc="5" dirty="0">
                <a:solidFill>
                  <a:srgbClr val="FCA14F"/>
                </a:solidFill>
                <a:latin typeface="Calisto MT" panose="02040603050505030304" pitchFamily="18" charset="0"/>
                <a:cs typeface="Calibri"/>
              </a:rPr>
              <a:t>e</a:t>
            </a:r>
            <a:r>
              <a:rPr sz="1600" b="1" spc="-5" dirty="0">
                <a:solidFill>
                  <a:srgbClr val="FCA14F"/>
                </a:solidFill>
                <a:latin typeface="Calisto MT" panose="02040603050505030304" pitchFamily="18" charset="0"/>
                <a:cs typeface="Calibri"/>
              </a:rPr>
              <a:t>r</a:t>
            </a:r>
            <a:r>
              <a:rPr sz="1600" b="1" spc="-10" dirty="0">
                <a:solidFill>
                  <a:srgbClr val="FCA14F"/>
                </a:solidFill>
                <a:latin typeface="Calisto MT" panose="02040603050505030304" pitchFamily="18" charset="0"/>
                <a:cs typeface="Calibri"/>
              </a:rPr>
              <a:t>i</a:t>
            </a:r>
            <a:r>
              <a:rPr sz="1600" b="1" spc="-5" dirty="0">
                <a:solidFill>
                  <a:srgbClr val="FCA14F"/>
                </a:solidFill>
                <a:latin typeface="Calisto MT" panose="02040603050505030304" pitchFamily="18" charset="0"/>
                <a:cs typeface="Calibri"/>
              </a:rPr>
              <a:t>ca</a:t>
            </a:r>
            <a:endParaRPr sz="1600" dirty="0">
              <a:latin typeface="Calisto MT" panose="02040603050505030304" pitchFamily="18" charset="0"/>
              <a:cs typeface="Calibri"/>
            </a:endParaRPr>
          </a:p>
        </p:txBody>
      </p:sp>
      <p:sp>
        <p:nvSpPr>
          <p:cNvPr id="172" name="object 172"/>
          <p:cNvSpPr/>
          <p:nvPr/>
        </p:nvSpPr>
        <p:spPr>
          <a:xfrm>
            <a:off x="6469379" y="6048755"/>
            <a:ext cx="1947545" cy="0"/>
          </a:xfrm>
          <a:custGeom>
            <a:avLst/>
            <a:gdLst/>
            <a:ahLst/>
            <a:cxnLst/>
            <a:rect l="l" t="t" r="r" b="b"/>
            <a:pathLst>
              <a:path w="1947545">
                <a:moveTo>
                  <a:pt x="1947418" y="0"/>
                </a:moveTo>
                <a:lnTo>
                  <a:pt x="0" y="0"/>
                </a:lnTo>
              </a:path>
            </a:pathLst>
          </a:custGeom>
          <a:ln w="9144">
            <a:solidFill>
              <a:srgbClr val="AAAAAA"/>
            </a:solidFill>
            <a:prstDash val="sysDash"/>
          </a:ln>
        </p:spPr>
        <p:txBody>
          <a:bodyPr wrap="square" lIns="0" tIns="0" rIns="0" bIns="0" rtlCol="0"/>
          <a:lstStyle/>
          <a:p>
            <a:endParaRPr/>
          </a:p>
        </p:txBody>
      </p:sp>
      <p:grpSp>
        <p:nvGrpSpPr>
          <p:cNvPr id="173" name="object 173"/>
          <p:cNvGrpSpPr/>
          <p:nvPr/>
        </p:nvGrpSpPr>
        <p:grpSpPr>
          <a:xfrm>
            <a:off x="6556247" y="6114288"/>
            <a:ext cx="1811020" cy="365760"/>
            <a:chOff x="6556247" y="6114288"/>
            <a:chExt cx="1811020" cy="365760"/>
          </a:xfrm>
        </p:grpSpPr>
        <p:pic>
          <p:nvPicPr>
            <p:cNvPr id="174" name="object 174"/>
            <p:cNvPicPr/>
            <p:nvPr/>
          </p:nvPicPr>
          <p:blipFill>
            <a:blip r:embed="rId3" cstate="print"/>
            <a:stretch>
              <a:fillRect/>
            </a:stretch>
          </p:blipFill>
          <p:spPr>
            <a:xfrm>
              <a:off x="6589775" y="6123432"/>
              <a:ext cx="155448" cy="155448"/>
            </a:xfrm>
            <a:prstGeom prst="rect">
              <a:avLst/>
            </a:prstGeom>
          </p:spPr>
        </p:pic>
        <p:sp>
          <p:nvSpPr>
            <p:cNvPr id="175" name="object 175"/>
            <p:cNvSpPr/>
            <p:nvPr/>
          </p:nvSpPr>
          <p:spPr>
            <a:xfrm>
              <a:off x="6620255" y="6129528"/>
              <a:ext cx="97155" cy="94615"/>
            </a:xfrm>
            <a:custGeom>
              <a:avLst/>
              <a:gdLst/>
              <a:ahLst/>
              <a:cxnLst/>
              <a:rect l="l" t="t" r="r" b="b"/>
              <a:pathLst>
                <a:path w="97154" h="94614">
                  <a:moveTo>
                    <a:pt x="53086" y="0"/>
                  </a:moveTo>
                  <a:lnTo>
                    <a:pt x="43561" y="0"/>
                  </a:lnTo>
                  <a:lnTo>
                    <a:pt x="38608" y="787"/>
                  </a:lnTo>
                  <a:lnTo>
                    <a:pt x="3937" y="28702"/>
                  </a:lnTo>
                  <a:lnTo>
                    <a:pt x="0" y="46786"/>
                  </a:lnTo>
                  <a:lnTo>
                    <a:pt x="762" y="56616"/>
                  </a:lnTo>
                  <a:lnTo>
                    <a:pt x="2413" y="60947"/>
                  </a:lnTo>
                  <a:lnTo>
                    <a:pt x="3937" y="65659"/>
                  </a:lnTo>
                  <a:lnTo>
                    <a:pt x="8127" y="73520"/>
                  </a:lnTo>
                  <a:lnTo>
                    <a:pt x="11302" y="77063"/>
                  </a:lnTo>
                  <a:lnTo>
                    <a:pt x="14477" y="80213"/>
                  </a:lnTo>
                  <a:lnTo>
                    <a:pt x="17272" y="83350"/>
                  </a:lnTo>
                  <a:lnTo>
                    <a:pt x="21717" y="86106"/>
                  </a:lnTo>
                  <a:lnTo>
                    <a:pt x="25400" y="88861"/>
                  </a:lnTo>
                  <a:lnTo>
                    <a:pt x="29718" y="90424"/>
                  </a:lnTo>
                  <a:lnTo>
                    <a:pt x="33782" y="92392"/>
                  </a:lnTo>
                  <a:lnTo>
                    <a:pt x="43561" y="93967"/>
                  </a:lnTo>
                  <a:lnTo>
                    <a:pt x="48260" y="94361"/>
                  </a:lnTo>
                  <a:lnTo>
                    <a:pt x="53086" y="93967"/>
                  </a:lnTo>
                  <a:lnTo>
                    <a:pt x="88900" y="73520"/>
                  </a:lnTo>
                  <a:lnTo>
                    <a:pt x="94615" y="60947"/>
                  </a:lnTo>
                  <a:lnTo>
                    <a:pt x="96266" y="56616"/>
                  </a:lnTo>
                  <a:lnTo>
                    <a:pt x="97027" y="46786"/>
                  </a:lnTo>
                  <a:lnTo>
                    <a:pt x="96266" y="37350"/>
                  </a:lnTo>
                  <a:lnTo>
                    <a:pt x="93091" y="28702"/>
                  </a:lnTo>
                  <a:lnTo>
                    <a:pt x="62738" y="1968"/>
                  </a:lnTo>
                  <a:lnTo>
                    <a:pt x="58420" y="787"/>
                  </a:lnTo>
                  <a:lnTo>
                    <a:pt x="53086" y="0"/>
                  </a:lnTo>
                  <a:close/>
                </a:path>
              </a:pathLst>
            </a:custGeom>
            <a:solidFill>
              <a:srgbClr val="FCA14F"/>
            </a:solidFill>
          </p:spPr>
          <p:txBody>
            <a:bodyPr wrap="square" lIns="0" tIns="0" rIns="0" bIns="0" rtlCol="0"/>
            <a:lstStyle/>
            <a:p>
              <a:endParaRPr/>
            </a:p>
          </p:txBody>
        </p:sp>
        <p:pic>
          <p:nvPicPr>
            <p:cNvPr id="176" name="object 176"/>
            <p:cNvPicPr/>
            <p:nvPr/>
          </p:nvPicPr>
          <p:blipFill>
            <a:blip r:embed="rId4" cstate="print"/>
            <a:stretch>
              <a:fillRect/>
            </a:stretch>
          </p:blipFill>
          <p:spPr>
            <a:xfrm>
              <a:off x="6556247" y="6217920"/>
              <a:ext cx="222503" cy="262128"/>
            </a:xfrm>
            <a:prstGeom prst="rect">
              <a:avLst/>
            </a:prstGeom>
          </p:spPr>
        </p:pic>
        <p:sp>
          <p:nvSpPr>
            <p:cNvPr id="177" name="object 177"/>
            <p:cNvSpPr/>
            <p:nvPr/>
          </p:nvSpPr>
          <p:spPr>
            <a:xfrm>
              <a:off x="6595871" y="6233160"/>
              <a:ext cx="146050" cy="182880"/>
            </a:xfrm>
            <a:custGeom>
              <a:avLst/>
              <a:gdLst/>
              <a:ahLst/>
              <a:cxnLst/>
              <a:rect l="l" t="t" r="r" b="b"/>
              <a:pathLst>
                <a:path w="146050" h="182879">
                  <a:moveTo>
                    <a:pt x="146050" y="0"/>
                  </a:moveTo>
                  <a:lnTo>
                    <a:pt x="0" y="0"/>
                  </a:lnTo>
                  <a:lnTo>
                    <a:pt x="0" y="15608"/>
                  </a:lnTo>
                  <a:lnTo>
                    <a:pt x="8508" y="59270"/>
                  </a:lnTo>
                  <a:lnTo>
                    <a:pt x="39877" y="99720"/>
                  </a:lnTo>
                  <a:lnTo>
                    <a:pt x="43560" y="102133"/>
                  </a:lnTo>
                  <a:lnTo>
                    <a:pt x="43560" y="182625"/>
                  </a:lnTo>
                  <a:lnTo>
                    <a:pt x="102107" y="182625"/>
                  </a:lnTo>
                  <a:lnTo>
                    <a:pt x="102107" y="102133"/>
                  </a:lnTo>
                  <a:lnTo>
                    <a:pt x="110362" y="96913"/>
                  </a:lnTo>
                  <a:lnTo>
                    <a:pt x="135000" y="64871"/>
                  </a:lnTo>
                  <a:lnTo>
                    <a:pt x="145287" y="25234"/>
                  </a:lnTo>
                  <a:lnTo>
                    <a:pt x="146050" y="15608"/>
                  </a:lnTo>
                  <a:lnTo>
                    <a:pt x="146050" y="0"/>
                  </a:lnTo>
                  <a:close/>
                </a:path>
              </a:pathLst>
            </a:custGeom>
            <a:solidFill>
              <a:srgbClr val="FCA14F"/>
            </a:solidFill>
          </p:spPr>
          <p:txBody>
            <a:bodyPr wrap="square" lIns="0" tIns="0" rIns="0" bIns="0" rtlCol="0"/>
            <a:lstStyle/>
            <a:p>
              <a:endParaRPr/>
            </a:p>
          </p:txBody>
        </p:sp>
        <p:pic>
          <p:nvPicPr>
            <p:cNvPr id="178" name="object 178"/>
            <p:cNvPicPr/>
            <p:nvPr/>
          </p:nvPicPr>
          <p:blipFill>
            <a:blip r:embed="rId7" cstate="print"/>
            <a:stretch>
              <a:fillRect/>
            </a:stretch>
          </p:blipFill>
          <p:spPr>
            <a:xfrm>
              <a:off x="6757415" y="6114288"/>
              <a:ext cx="173735" cy="173736"/>
            </a:xfrm>
            <a:prstGeom prst="rect">
              <a:avLst/>
            </a:prstGeom>
          </p:spPr>
        </p:pic>
        <p:sp>
          <p:nvSpPr>
            <p:cNvPr id="179" name="object 179"/>
            <p:cNvSpPr/>
            <p:nvPr/>
          </p:nvSpPr>
          <p:spPr>
            <a:xfrm>
              <a:off x="6797039" y="6129528"/>
              <a:ext cx="97155" cy="94615"/>
            </a:xfrm>
            <a:custGeom>
              <a:avLst/>
              <a:gdLst/>
              <a:ahLst/>
              <a:cxnLst/>
              <a:rect l="l" t="t" r="r" b="b"/>
              <a:pathLst>
                <a:path w="97154" h="94614">
                  <a:moveTo>
                    <a:pt x="53085" y="0"/>
                  </a:moveTo>
                  <a:lnTo>
                    <a:pt x="43560" y="0"/>
                  </a:lnTo>
                  <a:lnTo>
                    <a:pt x="38607" y="787"/>
                  </a:lnTo>
                  <a:lnTo>
                    <a:pt x="3936" y="28702"/>
                  </a:lnTo>
                  <a:lnTo>
                    <a:pt x="0" y="46786"/>
                  </a:lnTo>
                  <a:lnTo>
                    <a:pt x="761" y="56616"/>
                  </a:lnTo>
                  <a:lnTo>
                    <a:pt x="2412" y="60947"/>
                  </a:lnTo>
                  <a:lnTo>
                    <a:pt x="3936" y="65659"/>
                  </a:lnTo>
                  <a:lnTo>
                    <a:pt x="8127" y="73520"/>
                  </a:lnTo>
                  <a:lnTo>
                    <a:pt x="11302" y="77063"/>
                  </a:lnTo>
                  <a:lnTo>
                    <a:pt x="14477" y="80213"/>
                  </a:lnTo>
                  <a:lnTo>
                    <a:pt x="17271" y="83350"/>
                  </a:lnTo>
                  <a:lnTo>
                    <a:pt x="21716" y="86106"/>
                  </a:lnTo>
                  <a:lnTo>
                    <a:pt x="25400" y="88861"/>
                  </a:lnTo>
                  <a:lnTo>
                    <a:pt x="29717" y="90424"/>
                  </a:lnTo>
                  <a:lnTo>
                    <a:pt x="33781" y="92392"/>
                  </a:lnTo>
                  <a:lnTo>
                    <a:pt x="43560" y="93967"/>
                  </a:lnTo>
                  <a:lnTo>
                    <a:pt x="48259" y="94361"/>
                  </a:lnTo>
                  <a:lnTo>
                    <a:pt x="53085" y="93967"/>
                  </a:lnTo>
                  <a:lnTo>
                    <a:pt x="88900" y="73520"/>
                  </a:lnTo>
                  <a:lnTo>
                    <a:pt x="94614" y="60947"/>
                  </a:lnTo>
                  <a:lnTo>
                    <a:pt x="96265" y="56616"/>
                  </a:lnTo>
                  <a:lnTo>
                    <a:pt x="97027" y="46786"/>
                  </a:lnTo>
                  <a:lnTo>
                    <a:pt x="96265" y="37350"/>
                  </a:lnTo>
                  <a:lnTo>
                    <a:pt x="93090" y="28702"/>
                  </a:lnTo>
                  <a:lnTo>
                    <a:pt x="62737" y="1968"/>
                  </a:lnTo>
                  <a:lnTo>
                    <a:pt x="58419" y="787"/>
                  </a:lnTo>
                  <a:lnTo>
                    <a:pt x="53085" y="0"/>
                  </a:lnTo>
                  <a:close/>
                </a:path>
              </a:pathLst>
            </a:custGeom>
            <a:solidFill>
              <a:srgbClr val="FCA14F"/>
            </a:solidFill>
          </p:spPr>
          <p:txBody>
            <a:bodyPr wrap="square" lIns="0" tIns="0" rIns="0" bIns="0" rtlCol="0"/>
            <a:lstStyle/>
            <a:p>
              <a:endParaRPr/>
            </a:p>
          </p:txBody>
        </p:sp>
        <p:pic>
          <p:nvPicPr>
            <p:cNvPr id="180" name="object 180"/>
            <p:cNvPicPr/>
            <p:nvPr/>
          </p:nvPicPr>
          <p:blipFill>
            <a:blip r:embed="rId4" cstate="print"/>
            <a:stretch>
              <a:fillRect/>
            </a:stretch>
          </p:blipFill>
          <p:spPr>
            <a:xfrm>
              <a:off x="6733031" y="6217920"/>
              <a:ext cx="222503" cy="262128"/>
            </a:xfrm>
            <a:prstGeom prst="rect">
              <a:avLst/>
            </a:prstGeom>
          </p:spPr>
        </p:pic>
        <p:sp>
          <p:nvSpPr>
            <p:cNvPr id="181" name="object 181"/>
            <p:cNvSpPr/>
            <p:nvPr/>
          </p:nvSpPr>
          <p:spPr>
            <a:xfrm>
              <a:off x="6772655" y="6233160"/>
              <a:ext cx="146050" cy="182880"/>
            </a:xfrm>
            <a:custGeom>
              <a:avLst/>
              <a:gdLst/>
              <a:ahLst/>
              <a:cxnLst/>
              <a:rect l="l" t="t" r="r" b="b"/>
              <a:pathLst>
                <a:path w="146050" h="182879">
                  <a:moveTo>
                    <a:pt x="146050" y="0"/>
                  </a:moveTo>
                  <a:lnTo>
                    <a:pt x="0" y="0"/>
                  </a:lnTo>
                  <a:lnTo>
                    <a:pt x="0" y="15608"/>
                  </a:lnTo>
                  <a:lnTo>
                    <a:pt x="8509" y="59270"/>
                  </a:lnTo>
                  <a:lnTo>
                    <a:pt x="39877" y="99720"/>
                  </a:lnTo>
                  <a:lnTo>
                    <a:pt x="43561" y="102133"/>
                  </a:lnTo>
                  <a:lnTo>
                    <a:pt x="43561" y="182625"/>
                  </a:lnTo>
                  <a:lnTo>
                    <a:pt x="102108" y="182625"/>
                  </a:lnTo>
                  <a:lnTo>
                    <a:pt x="102108" y="102133"/>
                  </a:lnTo>
                  <a:lnTo>
                    <a:pt x="110236" y="96913"/>
                  </a:lnTo>
                  <a:lnTo>
                    <a:pt x="135000" y="64871"/>
                  </a:lnTo>
                  <a:lnTo>
                    <a:pt x="145288" y="25234"/>
                  </a:lnTo>
                  <a:lnTo>
                    <a:pt x="146050" y="15608"/>
                  </a:lnTo>
                  <a:lnTo>
                    <a:pt x="146050" y="0"/>
                  </a:lnTo>
                  <a:close/>
                </a:path>
              </a:pathLst>
            </a:custGeom>
            <a:solidFill>
              <a:srgbClr val="FCA14F"/>
            </a:solidFill>
          </p:spPr>
          <p:txBody>
            <a:bodyPr wrap="square" lIns="0" tIns="0" rIns="0" bIns="0" rtlCol="0"/>
            <a:lstStyle/>
            <a:p>
              <a:endParaRPr/>
            </a:p>
          </p:txBody>
        </p:sp>
        <p:pic>
          <p:nvPicPr>
            <p:cNvPr id="182" name="object 182"/>
            <p:cNvPicPr/>
            <p:nvPr/>
          </p:nvPicPr>
          <p:blipFill>
            <a:blip r:embed="rId5" cstate="print"/>
            <a:stretch>
              <a:fillRect/>
            </a:stretch>
          </p:blipFill>
          <p:spPr>
            <a:xfrm>
              <a:off x="6931151" y="6114288"/>
              <a:ext cx="176783" cy="173736"/>
            </a:xfrm>
            <a:prstGeom prst="rect">
              <a:avLst/>
            </a:prstGeom>
          </p:spPr>
        </p:pic>
        <p:sp>
          <p:nvSpPr>
            <p:cNvPr id="183" name="object 183"/>
            <p:cNvSpPr/>
            <p:nvPr/>
          </p:nvSpPr>
          <p:spPr>
            <a:xfrm>
              <a:off x="6970775" y="6129528"/>
              <a:ext cx="100330" cy="94615"/>
            </a:xfrm>
            <a:custGeom>
              <a:avLst/>
              <a:gdLst/>
              <a:ahLst/>
              <a:cxnLst/>
              <a:rect l="l" t="t" r="r" b="b"/>
              <a:pathLst>
                <a:path w="100329" h="94614">
                  <a:moveTo>
                    <a:pt x="54991" y="0"/>
                  </a:moveTo>
                  <a:lnTo>
                    <a:pt x="44957" y="0"/>
                  </a:lnTo>
                  <a:lnTo>
                    <a:pt x="40004" y="787"/>
                  </a:lnTo>
                  <a:lnTo>
                    <a:pt x="4191" y="28702"/>
                  </a:lnTo>
                  <a:lnTo>
                    <a:pt x="0" y="46786"/>
                  </a:lnTo>
                  <a:lnTo>
                    <a:pt x="762" y="56616"/>
                  </a:lnTo>
                  <a:lnTo>
                    <a:pt x="4191" y="65659"/>
                  </a:lnTo>
                  <a:lnTo>
                    <a:pt x="8381" y="73520"/>
                  </a:lnTo>
                  <a:lnTo>
                    <a:pt x="11683" y="77063"/>
                  </a:lnTo>
                  <a:lnTo>
                    <a:pt x="14985" y="80213"/>
                  </a:lnTo>
                  <a:lnTo>
                    <a:pt x="17906" y="83350"/>
                  </a:lnTo>
                  <a:lnTo>
                    <a:pt x="22478" y="86106"/>
                  </a:lnTo>
                  <a:lnTo>
                    <a:pt x="26289" y="88861"/>
                  </a:lnTo>
                  <a:lnTo>
                    <a:pt x="30860" y="90424"/>
                  </a:lnTo>
                  <a:lnTo>
                    <a:pt x="35051" y="92392"/>
                  </a:lnTo>
                  <a:lnTo>
                    <a:pt x="44957" y="93967"/>
                  </a:lnTo>
                  <a:lnTo>
                    <a:pt x="49910" y="94361"/>
                  </a:lnTo>
                  <a:lnTo>
                    <a:pt x="54991" y="93967"/>
                  </a:lnTo>
                  <a:lnTo>
                    <a:pt x="64897" y="92392"/>
                  </a:lnTo>
                  <a:lnTo>
                    <a:pt x="69469" y="90424"/>
                  </a:lnTo>
                  <a:lnTo>
                    <a:pt x="73659" y="88861"/>
                  </a:lnTo>
                  <a:lnTo>
                    <a:pt x="99568" y="56616"/>
                  </a:lnTo>
                  <a:lnTo>
                    <a:pt x="100329" y="46786"/>
                  </a:lnTo>
                  <a:lnTo>
                    <a:pt x="99568" y="37350"/>
                  </a:lnTo>
                  <a:lnTo>
                    <a:pt x="73659" y="5499"/>
                  </a:lnTo>
                  <a:lnTo>
                    <a:pt x="60325" y="787"/>
                  </a:lnTo>
                  <a:lnTo>
                    <a:pt x="54991" y="0"/>
                  </a:lnTo>
                  <a:close/>
                </a:path>
              </a:pathLst>
            </a:custGeom>
            <a:solidFill>
              <a:srgbClr val="FCA14F"/>
            </a:solidFill>
          </p:spPr>
          <p:txBody>
            <a:bodyPr wrap="square" lIns="0" tIns="0" rIns="0" bIns="0" rtlCol="0"/>
            <a:lstStyle/>
            <a:p>
              <a:endParaRPr/>
            </a:p>
          </p:txBody>
        </p:sp>
        <p:pic>
          <p:nvPicPr>
            <p:cNvPr id="184" name="object 184"/>
            <p:cNvPicPr/>
            <p:nvPr/>
          </p:nvPicPr>
          <p:blipFill>
            <a:blip r:embed="rId6" cstate="print"/>
            <a:stretch>
              <a:fillRect/>
            </a:stretch>
          </p:blipFill>
          <p:spPr>
            <a:xfrm>
              <a:off x="6909815" y="6217920"/>
              <a:ext cx="222503" cy="262128"/>
            </a:xfrm>
            <a:prstGeom prst="rect">
              <a:avLst/>
            </a:prstGeom>
          </p:spPr>
        </p:pic>
        <p:sp>
          <p:nvSpPr>
            <p:cNvPr id="185" name="object 185"/>
            <p:cNvSpPr/>
            <p:nvPr/>
          </p:nvSpPr>
          <p:spPr>
            <a:xfrm>
              <a:off x="6949439" y="6233160"/>
              <a:ext cx="142875" cy="182880"/>
            </a:xfrm>
            <a:custGeom>
              <a:avLst/>
              <a:gdLst/>
              <a:ahLst/>
              <a:cxnLst/>
              <a:rect l="l" t="t" r="r" b="b"/>
              <a:pathLst>
                <a:path w="142875" h="182879">
                  <a:moveTo>
                    <a:pt x="142748" y="0"/>
                  </a:moveTo>
                  <a:lnTo>
                    <a:pt x="0" y="0"/>
                  </a:lnTo>
                  <a:lnTo>
                    <a:pt x="0" y="15608"/>
                  </a:lnTo>
                  <a:lnTo>
                    <a:pt x="8254" y="59270"/>
                  </a:lnTo>
                  <a:lnTo>
                    <a:pt x="36194" y="97320"/>
                  </a:lnTo>
                  <a:lnTo>
                    <a:pt x="42544" y="102133"/>
                  </a:lnTo>
                  <a:lnTo>
                    <a:pt x="42544" y="182625"/>
                  </a:lnTo>
                  <a:lnTo>
                    <a:pt x="99821" y="182625"/>
                  </a:lnTo>
                  <a:lnTo>
                    <a:pt x="99821" y="102133"/>
                  </a:lnTo>
                  <a:lnTo>
                    <a:pt x="107695" y="96913"/>
                  </a:lnTo>
                  <a:lnTo>
                    <a:pt x="131952" y="64871"/>
                  </a:lnTo>
                  <a:lnTo>
                    <a:pt x="141985" y="25234"/>
                  </a:lnTo>
                  <a:lnTo>
                    <a:pt x="142748" y="15608"/>
                  </a:lnTo>
                  <a:lnTo>
                    <a:pt x="142748" y="0"/>
                  </a:lnTo>
                  <a:close/>
                </a:path>
              </a:pathLst>
            </a:custGeom>
            <a:solidFill>
              <a:srgbClr val="FCA14F"/>
            </a:solidFill>
          </p:spPr>
          <p:txBody>
            <a:bodyPr wrap="square" lIns="0" tIns="0" rIns="0" bIns="0" rtlCol="0"/>
            <a:lstStyle/>
            <a:p>
              <a:endParaRPr/>
            </a:p>
          </p:txBody>
        </p:sp>
        <p:pic>
          <p:nvPicPr>
            <p:cNvPr id="186" name="object 186"/>
            <p:cNvPicPr/>
            <p:nvPr/>
          </p:nvPicPr>
          <p:blipFill>
            <a:blip r:embed="rId5" cstate="print"/>
            <a:stretch>
              <a:fillRect/>
            </a:stretch>
          </p:blipFill>
          <p:spPr>
            <a:xfrm>
              <a:off x="7107935" y="6114288"/>
              <a:ext cx="176783" cy="173736"/>
            </a:xfrm>
            <a:prstGeom prst="rect">
              <a:avLst/>
            </a:prstGeom>
          </p:spPr>
        </p:pic>
        <p:sp>
          <p:nvSpPr>
            <p:cNvPr id="187" name="object 187"/>
            <p:cNvSpPr/>
            <p:nvPr/>
          </p:nvSpPr>
          <p:spPr>
            <a:xfrm>
              <a:off x="7147559" y="6129528"/>
              <a:ext cx="100330" cy="94615"/>
            </a:xfrm>
            <a:custGeom>
              <a:avLst/>
              <a:gdLst/>
              <a:ahLst/>
              <a:cxnLst/>
              <a:rect l="l" t="t" r="r" b="b"/>
              <a:pathLst>
                <a:path w="100329" h="94614">
                  <a:moveTo>
                    <a:pt x="54991" y="0"/>
                  </a:moveTo>
                  <a:lnTo>
                    <a:pt x="44958" y="0"/>
                  </a:lnTo>
                  <a:lnTo>
                    <a:pt x="40005" y="787"/>
                  </a:lnTo>
                  <a:lnTo>
                    <a:pt x="4191" y="28702"/>
                  </a:lnTo>
                  <a:lnTo>
                    <a:pt x="0" y="46786"/>
                  </a:lnTo>
                  <a:lnTo>
                    <a:pt x="762" y="56616"/>
                  </a:lnTo>
                  <a:lnTo>
                    <a:pt x="4191" y="65659"/>
                  </a:lnTo>
                  <a:lnTo>
                    <a:pt x="8382" y="73520"/>
                  </a:lnTo>
                  <a:lnTo>
                    <a:pt x="11684" y="77063"/>
                  </a:lnTo>
                  <a:lnTo>
                    <a:pt x="14986" y="80213"/>
                  </a:lnTo>
                  <a:lnTo>
                    <a:pt x="17907" y="83350"/>
                  </a:lnTo>
                  <a:lnTo>
                    <a:pt x="22479" y="86106"/>
                  </a:lnTo>
                  <a:lnTo>
                    <a:pt x="26289" y="88861"/>
                  </a:lnTo>
                  <a:lnTo>
                    <a:pt x="30861" y="90424"/>
                  </a:lnTo>
                  <a:lnTo>
                    <a:pt x="35051" y="92392"/>
                  </a:lnTo>
                  <a:lnTo>
                    <a:pt x="44958" y="93967"/>
                  </a:lnTo>
                  <a:lnTo>
                    <a:pt x="49911" y="94361"/>
                  </a:lnTo>
                  <a:lnTo>
                    <a:pt x="54991" y="93967"/>
                  </a:lnTo>
                  <a:lnTo>
                    <a:pt x="64897" y="92392"/>
                  </a:lnTo>
                  <a:lnTo>
                    <a:pt x="69469" y="90424"/>
                  </a:lnTo>
                  <a:lnTo>
                    <a:pt x="73660" y="88861"/>
                  </a:lnTo>
                  <a:lnTo>
                    <a:pt x="99568" y="56616"/>
                  </a:lnTo>
                  <a:lnTo>
                    <a:pt x="100330" y="46786"/>
                  </a:lnTo>
                  <a:lnTo>
                    <a:pt x="99568" y="37350"/>
                  </a:lnTo>
                  <a:lnTo>
                    <a:pt x="73660" y="5499"/>
                  </a:lnTo>
                  <a:lnTo>
                    <a:pt x="60325" y="787"/>
                  </a:lnTo>
                  <a:lnTo>
                    <a:pt x="54991" y="0"/>
                  </a:lnTo>
                  <a:close/>
                </a:path>
              </a:pathLst>
            </a:custGeom>
            <a:solidFill>
              <a:srgbClr val="FCA14F"/>
            </a:solidFill>
          </p:spPr>
          <p:txBody>
            <a:bodyPr wrap="square" lIns="0" tIns="0" rIns="0" bIns="0" rtlCol="0"/>
            <a:lstStyle/>
            <a:p>
              <a:endParaRPr/>
            </a:p>
          </p:txBody>
        </p:sp>
        <p:pic>
          <p:nvPicPr>
            <p:cNvPr id="188" name="object 188"/>
            <p:cNvPicPr/>
            <p:nvPr/>
          </p:nvPicPr>
          <p:blipFill>
            <a:blip r:embed="rId4" cstate="print"/>
            <a:stretch>
              <a:fillRect/>
            </a:stretch>
          </p:blipFill>
          <p:spPr>
            <a:xfrm>
              <a:off x="7086599" y="6217920"/>
              <a:ext cx="222503" cy="262128"/>
            </a:xfrm>
            <a:prstGeom prst="rect">
              <a:avLst/>
            </a:prstGeom>
          </p:spPr>
        </p:pic>
        <p:sp>
          <p:nvSpPr>
            <p:cNvPr id="189" name="object 189"/>
            <p:cNvSpPr/>
            <p:nvPr/>
          </p:nvSpPr>
          <p:spPr>
            <a:xfrm>
              <a:off x="7126223" y="6233160"/>
              <a:ext cx="143510" cy="182880"/>
            </a:xfrm>
            <a:custGeom>
              <a:avLst/>
              <a:gdLst/>
              <a:ahLst/>
              <a:cxnLst/>
              <a:rect l="l" t="t" r="r" b="b"/>
              <a:pathLst>
                <a:path w="143509" h="182879">
                  <a:moveTo>
                    <a:pt x="143001" y="0"/>
                  </a:moveTo>
                  <a:lnTo>
                    <a:pt x="0" y="0"/>
                  </a:lnTo>
                  <a:lnTo>
                    <a:pt x="0" y="15608"/>
                  </a:lnTo>
                  <a:lnTo>
                    <a:pt x="8381" y="59270"/>
                  </a:lnTo>
                  <a:lnTo>
                    <a:pt x="38989" y="99720"/>
                  </a:lnTo>
                  <a:lnTo>
                    <a:pt x="42545" y="102133"/>
                  </a:lnTo>
                  <a:lnTo>
                    <a:pt x="42545" y="182625"/>
                  </a:lnTo>
                  <a:lnTo>
                    <a:pt x="100075" y="182625"/>
                  </a:lnTo>
                  <a:lnTo>
                    <a:pt x="100075" y="102133"/>
                  </a:lnTo>
                  <a:lnTo>
                    <a:pt x="107823" y="96913"/>
                  </a:lnTo>
                  <a:lnTo>
                    <a:pt x="132206" y="64871"/>
                  </a:lnTo>
                  <a:lnTo>
                    <a:pt x="142240" y="25234"/>
                  </a:lnTo>
                  <a:lnTo>
                    <a:pt x="143001" y="15608"/>
                  </a:lnTo>
                  <a:lnTo>
                    <a:pt x="143001" y="0"/>
                  </a:lnTo>
                  <a:close/>
                </a:path>
              </a:pathLst>
            </a:custGeom>
            <a:solidFill>
              <a:srgbClr val="FCA14F"/>
            </a:solidFill>
          </p:spPr>
          <p:txBody>
            <a:bodyPr wrap="square" lIns="0" tIns="0" rIns="0" bIns="0" rtlCol="0"/>
            <a:lstStyle/>
            <a:p>
              <a:endParaRPr/>
            </a:p>
          </p:txBody>
        </p:sp>
        <p:pic>
          <p:nvPicPr>
            <p:cNvPr id="190" name="object 190"/>
            <p:cNvPicPr/>
            <p:nvPr/>
          </p:nvPicPr>
          <p:blipFill>
            <a:blip r:embed="rId7" cstate="print"/>
            <a:stretch>
              <a:fillRect/>
            </a:stretch>
          </p:blipFill>
          <p:spPr>
            <a:xfrm>
              <a:off x="7284719" y="6114288"/>
              <a:ext cx="176783" cy="173736"/>
            </a:xfrm>
            <a:prstGeom prst="rect">
              <a:avLst/>
            </a:prstGeom>
          </p:spPr>
        </p:pic>
        <p:sp>
          <p:nvSpPr>
            <p:cNvPr id="191" name="object 191"/>
            <p:cNvSpPr/>
            <p:nvPr/>
          </p:nvSpPr>
          <p:spPr>
            <a:xfrm>
              <a:off x="7324343" y="6129528"/>
              <a:ext cx="97155" cy="94615"/>
            </a:xfrm>
            <a:custGeom>
              <a:avLst/>
              <a:gdLst/>
              <a:ahLst/>
              <a:cxnLst/>
              <a:rect l="l" t="t" r="r" b="b"/>
              <a:pathLst>
                <a:path w="97154" h="94614">
                  <a:moveTo>
                    <a:pt x="53085" y="0"/>
                  </a:moveTo>
                  <a:lnTo>
                    <a:pt x="43560" y="0"/>
                  </a:lnTo>
                  <a:lnTo>
                    <a:pt x="38607" y="787"/>
                  </a:lnTo>
                  <a:lnTo>
                    <a:pt x="3936" y="28702"/>
                  </a:lnTo>
                  <a:lnTo>
                    <a:pt x="0" y="46786"/>
                  </a:lnTo>
                  <a:lnTo>
                    <a:pt x="761" y="56616"/>
                  </a:lnTo>
                  <a:lnTo>
                    <a:pt x="2412" y="60947"/>
                  </a:lnTo>
                  <a:lnTo>
                    <a:pt x="3936" y="65659"/>
                  </a:lnTo>
                  <a:lnTo>
                    <a:pt x="8127" y="73520"/>
                  </a:lnTo>
                  <a:lnTo>
                    <a:pt x="11302" y="77063"/>
                  </a:lnTo>
                  <a:lnTo>
                    <a:pt x="14477" y="80213"/>
                  </a:lnTo>
                  <a:lnTo>
                    <a:pt x="17272" y="83350"/>
                  </a:lnTo>
                  <a:lnTo>
                    <a:pt x="21716" y="86106"/>
                  </a:lnTo>
                  <a:lnTo>
                    <a:pt x="25400" y="88861"/>
                  </a:lnTo>
                  <a:lnTo>
                    <a:pt x="29717" y="90424"/>
                  </a:lnTo>
                  <a:lnTo>
                    <a:pt x="33781" y="92392"/>
                  </a:lnTo>
                  <a:lnTo>
                    <a:pt x="43560" y="93967"/>
                  </a:lnTo>
                  <a:lnTo>
                    <a:pt x="48259" y="94361"/>
                  </a:lnTo>
                  <a:lnTo>
                    <a:pt x="53085" y="93967"/>
                  </a:lnTo>
                  <a:lnTo>
                    <a:pt x="88900" y="73520"/>
                  </a:lnTo>
                  <a:lnTo>
                    <a:pt x="94614" y="60947"/>
                  </a:lnTo>
                  <a:lnTo>
                    <a:pt x="96265" y="56616"/>
                  </a:lnTo>
                  <a:lnTo>
                    <a:pt x="97027" y="46786"/>
                  </a:lnTo>
                  <a:lnTo>
                    <a:pt x="96265" y="37350"/>
                  </a:lnTo>
                  <a:lnTo>
                    <a:pt x="93090" y="28702"/>
                  </a:lnTo>
                  <a:lnTo>
                    <a:pt x="62737" y="1968"/>
                  </a:lnTo>
                  <a:lnTo>
                    <a:pt x="58420" y="787"/>
                  </a:lnTo>
                  <a:lnTo>
                    <a:pt x="53085" y="0"/>
                  </a:lnTo>
                  <a:close/>
                </a:path>
              </a:pathLst>
            </a:custGeom>
            <a:solidFill>
              <a:srgbClr val="FCA14F"/>
            </a:solidFill>
          </p:spPr>
          <p:txBody>
            <a:bodyPr wrap="square" lIns="0" tIns="0" rIns="0" bIns="0" rtlCol="0"/>
            <a:lstStyle/>
            <a:p>
              <a:endParaRPr/>
            </a:p>
          </p:txBody>
        </p:sp>
        <p:pic>
          <p:nvPicPr>
            <p:cNvPr id="192" name="object 192"/>
            <p:cNvPicPr/>
            <p:nvPr/>
          </p:nvPicPr>
          <p:blipFill>
            <a:blip r:embed="rId4" cstate="print"/>
            <a:stretch>
              <a:fillRect/>
            </a:stretch>
          </p:blipFill>
          <p:spPr>
            <a:xfrm>
              <a:off x="7263383" y="6217920"/>
              <a:ext cx="222503" cy="262128"/>
            </a:xfrm>
            <a:prstGeom prst="rect">
              <a:avLst/>
            </a:prstGeom>
          </p:spPr>
        </p:pic>
        <p:sp>
          <p:nvSpPr>
            <p:cNvPr id="193" name="object 193"/>
            <p:cNvSpPr/>
            <p:nvPr/>
          </p:nvSpPr>
          <p:spPr>
            <a:xfrm>
              <a:off x="7303007" y="6233160"/>
              <a:ext cx="143510" cy="182880"/>
            </a:xfrm>
            <a:custGeom>
              <a:avLst/>
              <a:gdLst/>
              <a:ahLst/>
              <a:cxnLst/>
              <a:rect l="l" t="t" r="r" b="b"/>
              <a:pathLst>
                <a:path w="143509" h="182879">
                  <a:moveTo>
                    <a:pt x="143001" y="0"/>
                  </a:moveTo>
                  <a:lnTo>
                    <a:pt x="0" y="0"/>
                  </a:lnTo>
                  <a:lnTo>
                    <a:pt x="0" y="15608"/>
                  </a:lnTo>
                  <a:lnTo>
                    <a:pt x="8382" y="59270"/>
                  </a:lnTo>
                  <a:lnTo>
                    <a:pt x="38989" y="99720"/>
                  </a:lnTo>
                  <a:lnTo>
                    <a:pt x="42545" y="102133"/>
                  </a:lnTo>
                  <a:lnTo>
                    <a:pt x="42545" y="182625"/>
                  </a:lnTo>
                  <a:lnTo>
                    <a:pt x="100075" y="182625"/>
                  </a:lnTo>
                  <a:lnTo>
                    <a:pt x="100075" y="102133"/>
                  </a:lnTo>
                  <a:lnTo>
                    <a:pt x="107823" y="96913"/>
                  </a:lnTo>
                  <a:lnTo>
                    <a:pt x="132207" y="64871"/>
                  </a:lnTo>
                  <a:lnTo>
                    <a:pt x="142240" y="25234"/>
                  </a:lnTo>
                  <a:lnTo>
                    <a:pt x="143001" y="15608"/>
                  </a:lnTo>
                  <a:lnTo>
                    <a:pt x="143001" y="0"/>
                  </a:lnTo>
                  <a:close/>
                </a:path>
              </a:pathLst>
            </a:custGeom>
            <a:solidFill>
              <a:srgbClr val="FCA14F"/>
            </a:solidFill>
          </p:spPr>
          <p:txBody>
            <a:bodyPr wrap="square" lIns="0" tIns="0" rIns="0" bIns="0" rtlCol="0"/>
            <a:lstStyle/>
            <a:p>
              <a:endParaRPr/>
            </a:p>
          </p:txBody>
        </p:sp>
        <p:pic>
          <p:nvPicPr>
            <p:cNvPr id="194" name="object 194"/>
            <p:cNvPicPr/>
            <p:nvPr/>
          </p:nvPicPr>
          <p:blipFill>
            <a:blip r:embed="rId7" cstate="print"/>
            <a:stretch>
              <a:fillRect/>
            </a:stretch>
          </p:blipFill>
          <p:spPr>
            <a:xfrm>
              <a:off x="7461503" y="6114288"/>
              <a:ext cx="176783" cy="173736"/>
            </a:xfrm>
            <a:prstGeom prst="rect">
              <a:avLst/>
            </a:prstGeom>
          </p:spPr>
        </p:pic>
        <p:sp>
          <p:nvSpPr>
            <p:cNvPr id="195" name="object 195"/>
            <p:cNvSpPr/>
            <p:nvPr/>
          </p:nvSpPr>
          <p:spPr>
            <a:xfrm>
              <a:off x="7501127" y="6129528"/>
              <a:ext cx="97155" cy="94615"/>
            </a:xfrm>
            <a:custGeom>
              <a:avLst/>
              <a:gdLst/>
              <a:ahLst/>
              <a:cxnLst/>
              <a:rect l="l" t="t" r="r" b="b"/>
              <a:pathLst>
                <a:path w="97154" h="94614">
                  <a:moveTo>
                    <a:pt x="53086" y="0"/>
                  </a:moveTo>
                  <a:lnTo>
                    <a:pt x="43561" y="0"/>
                  </a:lnTo>
                  <a:lnTo>
                    <a:pt x="38607" y="787"/>
                  </a:lnTo>
                  <a:lnTo>
                    <a:pt x="3937" y="28702"/>
                  </a:lnTo>
                  <a:lnTo>
                    <a:pt x="0" y="46786"/>
                  </a:lnTo>
                  <a:lnTo>
                    <a:pt x="762" y="56616"/>
                  </a:lnTo>
                  <a:lnTo>
                    <a:pt x="2413" y="60947"/>
                  </a:lnTo>
                  <a:lnTo>
                    <a:pt x="3937" y="65659"/>
                  </a:lnTo>
                  <a:lnTo>
                    <a:pt x="8127" y="73520"/>
                  </a:lnTo>
                  <a:lnTo>
                    <a:pt x="11302" y="77063"/>
                  </a:lnTo>
                  <a:lnTo>
                    <a:pt x="14477" y="80213"/>
                  </a:lnTo>
                  <a:lnTo>
                    <a:pt x="17272" y="83350"/>
                  </a:lnTo>
                  <a:lnTo>
                    <a:pt x="21717" y="86106"/>
                  </a:lnTo>
                  <a:lnTo>
                    <a:pt x="25400" y="88861"/>
                  </a:lnTo>
                  <a:lnTo>
                    <a:pt x="29718" y="90424"/>
                  </a:lnTo>
                  <a:lnTo>
                    <a:pt x="33781" y="92392"/>
                  </a:lnTo>
                  <a:lnTo>
                    <a:pt x="43561" y="93967"/>
                  </a:lnTo>
                  <a:lnTo>
                    <a:pt x="48260" y="94361"/>
                  </a:lnTo>
                  <a:lnTo>
                    <a:pt x="53086" y="93967"/>
                  </a:lnTo>
                  <a:lnTo>
                    <a:pt x="88900" y="73520"/>
                  </a:lnTo>
                  <a:lnTo>
                    <a:pt x="94615" y="60947"/>
                  </a:lnTo>
                  <a:lnTo>
                    <a:pt x="96266" y="56616"/>
                  </a:lnTo>
                  <a:lnTo>
                    <a:pt x="97027" y="46786"/>
                  </a:lnTo>
                  <a:lnTo>
                    <a:pt x="96266" y="37350"/>
                  </a:lnTo>
                  <a:lnTo>
                    <a:pt x="93091" y="28702"/>
                  </a:lnTo>
                  <a:lnTo>
                    <a:pt x="62738" y="1968"/>
                  </a:lnTo>
                  <a:lnTo>
                    <a:pt x="58420" y="787"/>
                  </a:lnTo>
                  <a:lnTo>
                    <a:pt x="53086" y="0"/>
                  </a:lnTo>
                  <a:close/>
                </a:path>
              </a:pathLst>
            </a:custGeom>
            <a:solidFill>
              <a:srgbClr val="FCA14F"/>
            </a:solidFill>
          </p:spPr>
          <p:txBody>
            <a:bodyPr wrap="square" lIns="0" tIns="0" rIns="0" bIns="0" rtlCol="0"/>
            <a:lstStyle/>
            <a:p>
              <a:endParaRPr/>
            </a:p>
          </p:txBody>
        </p:sp>
        <p:pic>
          <p:nvPicPr>
            <p:cNvPr id="196" name="object 196"/>
            <p:cNvPicPr/>
            <p:nvPr/>
          </p:nvPicPr>
          <p:blipFill>
            <a:blip r:embed="rId4" cstate="print"/>
            <a:stretch>
              <a:fillRect/>
            </a:stretch>
          </p:blipFill>
          <p:spPr>
            <a:xfrm>
              <a:off x="7440167" y="6217920"/>
              <a:ext cx="222503" cy="262128"/>
            </a:xfrm>
            <a:prstGeom prst="rect">
              <a:avLst/>
            </a:prstGeom>
          </p:spPr>
        </p:pic>
        <p:sp>
          <p:nvSpPr>
            <p:cNvPr id="197" name="object 197"/>
            <p:cNvSpPr/>
            <p:nvPr/>
          </p:nvSpPr>
          <p:spPr>
            <a:xfrm>
              <a:off x="7479791" y="6233160"/>
              <a:ext cx="143510" cy="182880"/>
            </a:xfrm>
            <a:custGeom>
              <a:avLst/>
              <a:gdLst/>
              <a:ahLst/>
              <a:cxnLst/>
              <a:rect l="l" t="t" r="r" b="b"/>
              <a:pathLst>
                <a:path w="143509" h="182879">
                  <a:moveTo>
                    <a:pt x="143001" y="0"/>
                  </a:moveTo>
                  <a:lnTo>
                    <a:pt x="0" y="0"/>
                  </a:lnTo>
                  <a:lnTo>
                    <a:pt x="0" y="15608"/>
                  </a:lnTo>
                  <a:lnTo>
                    <a:pt x="8381" y="59270"/>
                  </a:lnTo>
                  <a:lnTo>
                    <a:pt x="38988" y="99720"/>
                  </a:lnTo>
                  <a:lnTo>
                    <a:pt x="42544" y="102133"/>
                  </a:lnTo>
                  <a:lnTo>
                    <a:pt x="42544" y="182625"/>
                  </a:lnTo>
                  <a:lnTo>
                    <a:pt x="100075" y="182625"/>
                  </a:lnTo>
                  <a:lnTo>
                    <a:pt x="100075" y="102133"/>
                  </a:lnTo>
                  <a:lnTo>
                    <a:pt x="107823" y="96913"/>
                  </a:lnTo>
                  <a:lnTo>
                    <a:pt x="132206" y="64871"/>
                  </a:lnTo>
                  <a:lnTo>
                    <a:pt x="142239" y="25234"/>
                  </a:lnTo>
                  <a:lnTo>
                    <a:pt x="143001" y="15608"/>
                  </a:lnTo>
                  <a:lnTo>
                    <a:pt x="143001" y="0"/>
                  </a:lnTo>
                  <a:close/>
                </a:path>
              </a:pathLst>
            </a:custGeom>
            <a:solidFill>
              <a:srgbClr val="FCA14F"/>
            </a:solidFill>
          </p:spPr>
          <p:txBody>
            <a:bodyPr wrap="square" lIns="0" tIns="0" rIns="0" bIns="0" rtlCol="0"/>
            <a:lstStyle/>
            <a:p>
              <a:endParaRPr/>
            </a:p>
          </p:txBody>
        </p:sp>
        <p:pic>
          <p:nvPicPr>
            <p:cNvPr id="198" name="object 198"/>
            <p:cNvPicPr/>
            <p:nvPr/>
          </p:nvPicPr>
          <p:blipFill>
            <a:blip r:embed="rId5" cstate="print"/>
            <a:stretch>
              <a:fillRect/>
            </a:stretch>
          </p:blipFill>
          <p:spPr>
            <a:xfrm>
              <a:off x="7638287" y="6114288"/>
              <a:ext cx="176783" cy="173736"/>
            </a:xfrm>
            <a:prstGeom prst="rect">
              <a:avLst/>
            </a:prstGeom>
          </p:spPr>
        </p:pic>
        <p:sp>
          <p:nvSpPr>
            <p:cNvPr id="199" name="object 199"/>
            <p:cNvSpPr/>
            <p:nvPr/>
          </p:nvSpPr>
          <p:spPr>
            <a:xfrm>
              <a:off x="7677911" y="6129528"/>
              <a:ext cx="97790" cy="94615"/>
            </a:xfrm>
            <a:custGeom>
              <a:avLst/>
              <a:gdLst/>
              <a:ahLst/>
              <a:cxnLst/>
              <a:rect l="l" t="t" r="r" b="b"/>
              <a:pathLst>
                <a:path w="97790" h="94614">
                  <a:moveTo>
                    <a:pt x="53340" y="0"/>
                  </a:moveTo>
                  <a:lnTo>
                    <a:pt x="43561" y="0"/>
                  </a:lnTo>
                  <a:lnTo>
                    <a:pt x="38735" y="787"/>
                  </a:lnTo>
                  <a:lnTo>
                    <a:pt x="4064" y="28702"/>
                  </a:lnTo>
                  <a:lnTo>
                    <a:pt x="0" y="46786"/>
                  </a:lnTo>
                  <a:lnTo>
                    <a:pt x="762" y="56616"/>
                  </a:lnTo>
                  <a:lnTo>
                    <a:pt x="4064" y="65659"/>
                  </a:lnTo>
                  <a:lnTo>
                    <a:pt x="8128" y="73520"/>
                  </a:lnTo>
                  <a:lnTo>
                    <a:pt x="11303" y="77063"/>
                  </a:lnTo>
                  <a:lnTo>
                    <a:pt x="14605" y="80213"/>
                  </a:lnTo>
                  <a:lnTo>
                    <a:pt x="17399" y="83350"/>
                  </a:lnTo>
                  <a:lnTo>
                    <a:pt x="21844" y="86106"/>
                  </a:lnTo>
                  <a:lnTo>
                    <a:pt x="25400" y="88861"/>
                  </a:lnTo>
                  <a:lnTo>
                    <a:pt x="29845" y="90424"/>
                  </a:lnTo>
                  <a:lnTo>
                    <a:pt x="33909" y="92392"/>
                  </a:lnTo>
                  <a:lnTo>
                    <a:pt x="43561" y="93967"/>
                  </a:lnTo>
                  <a:lnTo>
                    <a:pt x="48387" y="94361"/>
                  </a:lnTo>
                  <a:lnTo>
                    <a:pt x="53340" y="93967"/>
                  </a:lnTo>
                  <a:lnTo>
                    <a:pt x="62992" y="92392"/>
                  </a:lnTo>
                  <a:lnTo>
                    <a:pt x="67437" y="90424"/>
                  </a:lnTo>
                  <a:lnTo>
                    <a:pt x="71501" y="88861"/>
                  </a:lnTo>
                  <a:lnTo>
                    <a:pt x="96520" y="56616"/>
                  </a:lnTo>
                  <a:lnTo>
                    <a:pt x="97282" y="46786"/>
                  </a:lnTo>
                  <a:lnTo>
                    <a:pt x="96520" y="37350"/>
                  </a:lnTo>
                  <a:lnTo>
                    <a:pt x="71501" y="5499"/>
                  </a:lnTo>
                  <a:lnTo>
                    <a:pt x="58547" y="787"/>
                  </a:lnTo>
                  <a:lnTo>
                    <a:pt x="53340" y="0"/>
                  </a:lnTo>
                  <a:close/>
                </a:path>
              </a:pathLst>
            </a:custGeom>
            <a:solidFill>
              <a:srgbClr val="FCA14F"/>
            </a:solidFill>
          </p:spPr>
          <p:txBody>
            <a:bodyPr wrap="square" lIns="0" tIns="0" rIns="0" bIns="0" rtlCol="0"/>
            <a:lstStyle/>
            <a:p>
              <a:endParaRPr/>
            </a:p>
          </p:txBody>
        </p:sp>
        <p:pic>
          <p:nvPicPr>
            <p:cNvPr id="200" name="object 200"/>
            <p:cNvPicPr/>
            <p:nvPr/>
          </p:nvPicPr>
          <p:blipFill>
            <a:blip r:embed="rId4" cstate="print"/>
            <a:stretch>
              <a:fillRect/>
            </a:stretch>
          </p:blipFill>
          <p:spPr>
            <a:xfrm>
              <a:off x="7616951" y="6217920"/>
              <a:ext cx="222503" cy="262128"/>
            </a:xfrm>
            <a:prstGeom prst="rect">
              <a:avLst/>
            </a:prstGeom>
          </p:spPr>
        </p:pic>
        <p:sp>
          <p:nvSpPr>
            <p:cNvPr id="201" name="object 201"/>
            <p:cNvSpPr/>
            <p:nvPr/>
          </p:nvSpPr>
          <p:spPr>
            <a:xfrm>
              <a:off x="7656575" y="6233160"/>
              <a:ext cx="143510" cy="182880"/>
            </a:xfrm>
            <a:custGeom>
              <a:avLst/>
              <a:gdLst/>
              <a:ahLst/>
              <a:cxnLst/>
              <a:rect l="l" t="t" r="r" b="b"/>
              <a:pathLst>
                <a:path w="143509" h="182879">
                  <a:moveTo>
                    <a:pt x="143001" y="0"/>
                  </a:moveTo>
                  <a:lnTo>
                    <a:pt x="0" y="0"/>
                  </a:lnTo>
                  <a:lnTo>
                    <a:pt x="0" y="15608"/>
                  </a:lnTo>
                  <a:lnTo>
                    <a:pt x="8381" y="59270"/>
                  </a:lnTo>
                  <a:lnTo>
                    <a:pt x="38989" y="99720"/>
                  </a:lnTo>
                  <a:lnTo>
                    <a:pt x="42545" y="102133"/>
                  </a:lnTo>
                  <a:lnTo>
                    <a:pt x="42545" y="182625"/>
                  </a:lnTo>
                  <a:lnTo>
                    <a:pt x="100075" y="182625"/>
                  </a:lnTo>
                  <a:lnTo>
                    <a:pt x="100075" y="102133"/>
                  </a:lnTo>
                  <a:lnTo>
                    <a:pt x="107823" y="96913"/>
                  </a:lnTo>
                  <a:lnTo>
                    <a:pt x="132206" y="64871"/>
                  </a:lnTo>
                  <a:lnTo>
                    <a:pt x="142240" y="25234"/>
                  </a:lnTo>
                  <a:lnTo>
                    <a:pt x="143001" y="15608"/>
                  </a:lnTo>
                  <a:lnTo>
                    <a:pt x="143001" y="0"/>
                  </a:lnTo>
                  <a:close/>
                </a:path>
              </a:pathLst>
            </a:custGeom>
            <a:solidFill>
              <a:srgbClr val="FCA14F"/>
            </a:solidFill>
          </p:spPr>
          <p:txBody>
            <a:bodyPr wrap="square" lIns="0" tIns="0" rIns="0" bIns="0" rtlCol="0"/>
            <a:lstStyle/>
            <a:p>
              <a:endParaRPr/>
            </a:p>
          </p:txBody>
        </p:sp>
        <p:pic>
          <p:nvPicPr>
            <p:cNvPr id="202" name="object 202"/>
            <p:cNvPicPr/>
            <p:nvPr/>
          </p:nvPicPr>
          <p:blipFill>
            <a:blip r:embed="rId5" cstate="print"/>
            <a:stretch>
              <a:fillRect/>
            </a:stretch>
          </p:blipFill>
          <p:spPr>
            <a:xfrm>
              <a:off x="7815071" y="6114288"/>
              <a:ext cx="176783" cy="173736"/>
            </a:xfrm>
            <a:prstGeom prst="rect">
              <a:avLst/>
            </a:prstGeom>
          </p:spPr>
        </p:pic>
        <p:sp>
          <p:nvSpPr>
            <p:cNvPr id="203" name="object 203"/>
            <p:cNvSpPr/>
            <p:nvPr/>
          </p:nvSpPr>
          <p:spPr>
            <a:xfrm>
              <a:off x="7854695" y="6129528"/>
              <a:ext cx="97790" cy="94615"/>
            </a:xfrm>
            <a:custGeom>
              <a:avLst/>
              <a:gdLst/>
              <a:ahLst/>
              <a:cxnLst/>
              <a:rect l="l" t="t" r="r" b="b"/>
              <a:pathLst>
                <a:path w="97790" h="94614">
                  <a:moveTo>
                    <a:pt x="53339" y="0"/>
                  </a:moveTo>
                  <a:lnTo>
                    <a:pt x="43560" y="0"/>
                  </a:lnTo>
                  <a:lnTo>
                    <a:pt x="38734" y="787"/>
                  </a:lnTo>
                  <a:lnTo>
                    <a:pt x="4063" y="28702"/>
                  </a:lnTo>
                  <a:lnTo>
                    <a:pt x="0" y="46786"/>
                  </a:lnTo>
                  <a:lnTo>
                    <a:pt x="761" y="56616"/>
                  </a:lnTo>
                  <a:lnTo>
                    <a:pt x="4063" y="65659"/>
                  </a:lnTo>
                  <a:lnTo>
                    <a:pt x="8127" y="73520"/>
                  </a:lnTo>
                  <a:lnTo>
                    <a:pt x="11302" y="77063"/>
                  </a:lnTo>
                  <a:lnTo>
                    <a:pt x="14604" y="80213"/>
                  </a:lnTo>
                  <a:lnTo>
                    <a:pt x="17399" y="83350"/>
                  </a:lnTo>
                  <a:lnTo>
                    <a:pt x="21844" y="86106"/>
                  </a:lnTo>
                  <a:lnTo>
                    <a:pt x="25400" y="88861"/>
                  </a:lnTo>
                  <a:lnTo>
                    <a:pt x="29845" y="90424"/>
                  </a:lnTo>
                  <a:lnTo>
                    <a:pt x="33908" y="92392"/>
                  </a:lnTo>
                  <a:lnTo>
                    <a:pt x="43560" y="93967"/>
                  </a:lnTo>
                  <a:lnTo>
                    <a:pt x="48386" y="94361"/>
                  </a:lnTo>
                  <a:lnTo>
                    <a:pt x="53339" y="93967"/>
                  </a:lnTo>
                  <a:lnTo>
                    <a:pt x="62992" y="92392"/>
                  </a:lnTo>
                  <a:lnTo>
                    <a:pt x="67436" y="90424"/>
                  </a:lnTo>
                  <a:lnTo>
                    <a:pt x="71500" y="88861"/>
                  </a:lnTo>
                  <a:lnTo>
                    <a:pt x="96520" y="56616"/>
                  </a:lnTo>
                  <a:lnTo>
                    <a:pt x="97281" y="46786"/>
                  </a:lnTo>
                  <a:lnTo>
                    <a:pt x="96520" y="37350"/>
                  </a:lnTo>
                  <a:lnTo>
                    <a:pt x="71500" y="5499"/>
                  </a:lnTo>
                  <a:lnTo>
                    <a:pt x="58547" y="787"/>
                  </a:lnTo>
                  <a:lnTo>
                    <a:pt x="53339" y="0"/>
                  </a:lnTo>
                  <a:close/>
                </a:path>
              </a:pathLst>
            </a:custGeom>
            <a:solidFill>
              <a:srgbClr val="FCA14F"/>
            </a:solidFill>
          </p:spPr>
          <p:txBody>
            <a:bodyPr wrap="square" lIns="0" tIns="0" rIns="0" bIns="0" rtlCol="0"/>
            <a:lstStyle/>
            <a:p>
              <a:endParaRPr/>
            </a:p>
          </p:txBody>
        </p:sp>
        <p:pic>
          <p:nvPicPr>
            <p:cNvPr id="204" name="object 204"/>
            <p:cNvPicPr/>
            <p:nvPr/>
          </p:nvPicPr>
          <p:blipFill>
            <a:blip r:embed="rId6" cstate="print"/>
            <a:stretch>
              <a:fillRect/>
            </a:stretch>
          </p:blipFill>
          <p:spPr>
            <a:xfrm>
              <a:off x="7793735" y="6217920"/>
              <a:ext cx="219455" cy="262128"/>
            </a:xfrm>
            <a:prstGeom prst="rect">
              <a:avLst/>
            </a:prstGeom>
          </p:spPr>
        </p:pic>
        <p:sp>
          <p:nvSpPr>
            <p:cNvPr id="205" name="object 205"/>
            <p:cNvSpPr/>
            <p:nvPr/>
          </p:nvSpPr>
          <p:spPr>
            <a:xfrm>
              <a:off x="7833359" y="6233160"/>
              <a:ext cx="142875" cy="182880"/>
            </a:xfrm>
            <a:custGeom>
              <a:avLst/>
              <a:gdLst/>
              <a:ahLst/>
              <a:cxnLst/>
              <a:rect l="l" t="t" r="r" b="b"/>
              <a:pathLst>
                <a:path w="142875" h="182879">
                  <a:moveTo>
                    <a:pt x="142748" y="0"/>
                  </a:moveTo>
                  <a:lnTo>
                    <a:pt x="0" y="0"/>
                  </a:lnTo>
                  <a:lnTo>
                    <a:pt x="0" y="15608"/>
                  </a:lnTo>
                  <a:lnTo>
                    <a:pt x="8255" y="59270"/>
                  </a:lnTo>
                  <a:lnTo>
                    <a:pt x="36195" y="97320"/>
                  </a:lnTo>
                  <a:lnTo>
                    <a:pt x="42545" y="102133"/>
                  </a:lnTo>
                  <a:lnTo>
                    <a:pt x="42545" y="182625"/>
                  </a:lnTo>
                  <a:lnTo>
                    <a:pt x="99822" y="182625"/>
                  </a:lnTo>
                  <a:lnTo>
                    <a:pt x="99822" y="102133"/>
                  </a:lnTo>
                  <a:lnTo>
                    <a:pt x="107696" y="96913"/>
                  </a:lnTo>
                  <a:lnTo>
                    <a:pt x="131953" y="64871"/>
                  </a:lnTo>
                  <a:lnTo>
                    <a:pt x="141986" y="25234"/>
                  </a:lnTo>
                  <a:lnTo>
                    <a:pt x="142748" y="15608"/>
                  </a:lnTo>
                  <a:lnTo>
                    <a:pt x="142748" y="0"/>
                  </a:lnTo>
                  <a:close/>
                </a:path>
              </a:pathLst>
            </a:custGeom>
            <a:solidFill>
              <a:srgbClr val="FCA14F"/>
            </a:solidFill>
          </p:spPr>
          <p:txBody>
            <a:bodyPr wrap="square" lIns="0" tIns="0" rIns="0" bIns="0" rtlCol="0"/>
            <a:lstStyle/>
            <a:p>
              <a:endParaRPr/>
            </a:p>
          </p:txBody>
        </p:sp>
        <p:pic>
          <p:nvPicPr>
            <p:cNvPr id="206" name="object 206"/>
            <p:cNvPicPr/>
            <p:nvPr/>
          </p:nvPicPr>
          <p:blipFill>
            <a:blip r:embed="rId7" cstate="print"/>
            <a:stretch>
              <a:fillRect/>
            </a:stretch>
          </p:blipFill>
          <p:spPr>
            <a:xfrm>
              <a:off x="7991855" y="6114288"/>
              <a:ext cx="173735" cy="173736"/>
            </a:xfrm>
            <a:prstGeom prst="rect">
              <a:avLst/>
            </a:prstGeom>
          </p:spPr>
        </p:pic>
        <p:sp>
          <p:nvSpPr>
            <p:cNvPr id="207" name="object 207"/>
            <p:cNvSpPr/>
            <p:nvPr/>
          </p:nvSpPr>
          <p:spPr>
            <a:xfrm>
              <a:off x="8031479" y="6129528"/>
              <a:ext cx="97155" cy="94615"/>
            </a:xfrm>
            <a:custGeom>
              <a:avLst/>
              <a:gdLst/>
              <a:ahLst/>
              <a:cxnLst/>
              <a:rect l="l" t="t" r="r" b="b"/>
              <a:pathLst>
                <a:path w="97154" h="94614">
                  <a:moveTo>
                    <a:pt x="53086" y="0"/>
                  </a:moveTo>
                  <a:lnTo>
                    <a:pt x="43561" y="0"/>
                  </a:lnTo>
                  <a:lnTo>
                    <a:pt x="38608" y="787"/>
                  </a:lnTo>
                  <a:lnTo>
                    <a:pt x="3937" y="28702"/>
                  </a:lnTo>
                  <a:lnTo>
                    <a:pt x="0" y="46786"/>
                  </a:lnTo>
                  <a:lnTo>
                    <a:pt x="762" y="56616"/>
                  </a:lnTo>
                  <a:lnTo>
                    <a:pt x="2413" y="60947"/>
                  </a:lnTo>
                  <a:lnTo>
                    <a:pt x="3937" y="65659"/>
                  </a:lnTo>
                  <a:lnTo>
                    <a:pt x="8127" y="73520"/>
                  </a:lnTo>
                  <a:lnTo>
                    <a:pt x="11302" y="77063"/>
                  </a:lnTo>
                  <a:lnTo>
                    <a:pt x="14477" y="80213"/>
                  </a:lnTo>
                  <a:lnTo>
                    <a:pt x="17272" y="83350"/>
                  </a:lnTo>
                  <a:lnTo>
                    <a:pt x="21717" y="86106"/>
                  </a:lnTo>
                  <a:lnTo>
                    <a:pt x="25400" y="88861"/>
                  </a:lnTo>
                  <a:lnTo>
                    <a:pt x="29718" y="90424"/>
                  </a:lnTo>
                  <a:lnTo>
                    <a:pt x="33781" y="92392"/>
                  </a:lnTo>
                  <a:lnTo>
                    <a:pt x="43561" y="93967"/>
                  </a:lnTo>
                  <a:lnTo>
                    <a:pt x="48260" y="94361"/>
                  </a:lnTo>
                  <a:lnTo>
                    <a:pt x="53086" y="93967"/>
                  </a:lnTo>
                  <a:lnTo>
                    <a:pt x="88900" y="73520"/>
                  </a:lnTo>
                  <a:lnTo>
                    <a:pt x="94615" y="60947"/>
                  </a:lnTo>
                  <a:lnTo>
                    <a:pt x="96266" y="56616"/>
                  </a:lnTo>
                  <a:lnTo>
                    <a:pt x="97027" y="46786"/>
                  </a:lnTo>
                  <a:lnTo>
                    <a:pt x="96266" y="37350"/>
                  </a:lnTo>
                  <a:lnTo>
                    <a:pt x="93091" y="28702"/>
                  </a:lnTo>
                  <a:lnTo>
                    <a:pt x="62738" y="1968"/>
                  </a:lnTo>
                  <a:lnTo>
                    <a:pt x="58420" y="787"/>
                  </a:lnTo>
                  <a:lnTo>
                    <a:pt x="53086" y="0"/>
                  </a:lnTo>
                  <a:close/>
                </a:path>
              </a:pathLst>
            </a:custGeom>
            <a:solidFill>
              <a:srgbClr val="FCA14F"/>
            </a:solidFill>
          </p:spPr>
          <p:txBody>
            <a:bodyPr wrap="square" lIns="0" tIns="0" rIns="0" bIns="0" rtlCol="0"/>
            <a:lstStyle/>
            <a:p>
              <a:endParaRPr/>
            </a:p>
          </p:txBody>
        </p:sp>
        <p:pic>
          <p:nvPicPr>
            <p:cNvPr id="208" name="object 208"/>
            <p:cNvPicPr/>
            <p:nvPr/>
          </p:nvPicPr>
          <p:blipFill>
            <a:blip r:embed="rId4" cstate="print"/>
            <a:stretch>
              <a:fillRect/>
            </a:stretch>
          </p:blipFill>
          <p:spPr>
            <a:xfrm>
              <a:off x="7967471" y="6217920"/>
              <a:ext cx="222503" cy="262128"/>
            </a:xfrm>
            <a:prstGeom prst="rect">
              <a:avLst/>
            </a:prstGeom>
          </p:spPr>
        </p:pic>
        <p:sp>
          <p:nvSpPr>
            <p:cNvPr id="209" name="object 209"/>
            <p:cNvSpPr/>
            <p:nvPr/>
          </p:nvSpPr>
          <p:spPr>
            <a:xfrm>
              <a:off x="8007095" y="6233160"/>
              <a:ext cx="146050" cy="182880"/>
            </a:xfrm>
            <a:custGeom>
              <a:avLst/>
              <a:gdLst/>
              <a:ahLst/>
              <a:cxnLst/>
              <a:rect l="l" t="t" r="r" b="b"/>
              <a:pathLst>
                <a:path w="146050" h="182879">
                  <a:moveTo>
                    <a:pt x="146050" y="0"/>
                  </a:moveTo>
                  <a:lnTo>
                    <a:pt x="0" y="0"/>
                  </a:lnTo>
                  <a:lnTo>
                    <a:pt x="0" y="15608"/>
                  </a:lnTo>
                  <a:lnTo>
                    <a:pt x="8508" y="59270"/>
                  </a:lnTo>
                  <a:lnTo>
                    <a:pt x="39877" y="99720"/>
                  </a:lnTo>
                  <a:lnTo>
                    <a:pt x="43560" y="102133"/>
                  </a:lnTo>
                  <a:lnTo>
                    <a:pt x="43560" y="182625"/>
                  </a:lnTo>
                  <a:lnTo>
                    <a:pt x="102107" y="182625"/>
                  </a:lnTo>
                  <a:lnTo>
                    <a:pt x="102107" y="102133"/>
                  </a:lnTo>
                  <a:lnTo>
                    <a:pt x="110235" y="96913"/>
                  </a:lnTo>
                  <a:lnTo>
                    <a:pt x="135000" y="64871"/>
                  </a:lnTo>
                  <a:lnTo>
                    <a:pt x="145287" y="25234"/>
                  </a:lnTo>
                  <a:lnTo>
                    <a:pt x="146050" y="15608"/>
                  </a:lnTo>
                  <a:lnTo>
                    <a:pt x="146050" y="0"/>
                  </a:lnTo>
                  <a:close/>
                </a:path>
              </a:pathLst>
            </a:custGeom>
            <a:solidFill>
              <a:srgbClr val="FCA14F"/>
            </a:solidFill>
          </p:spPr>
          <p:txBody>
            <a:bodyPr wrap="square" lIns="0" tIns="0" rIns="0" bIns="0" rtlCol="0"/>
            <a:lstStyle/>
            <a:p>
              <a:endParaRPr/>
            </a:p>
          </p:txBody>
        </p:sp>
        <p:pic>
          <p:nvPicPr>
            <p:cNvPr id="210" name="object 210"/>
            <p:cNvPicPr/>
            <p:nvPr/>
          </p:nvPicPr>
          <p:blipFill>
            <a:blip r:embed="rId7" cstate="print"/>
            <a:stretch>
              <a:fillRect/>
            </a:stretch>
          </p:blipFill>
          <p:spPr>
            <a:xfrm>
              <a:off x="8168639" y="6114288"/>
              <a:ext cx="173735" cy="173736"/>
            </a:xfrm>
            <a:prstGeom prst="rect">
              <a:avLst/>
            </a:prstGeom>
          </p:spPr>
        </p:pic>
        <p:sp>
          <p:nvSpPr>
            <p:cNvPr id="211" name="object 211"/>
            <p:cNvSpPr/>
            <p:nvPr/>
          </p:nvSpPr>
          <p:spPr>
            <a:xfrm>
              <a:off x="8208263" y="6129528"/>
              <a:ext cx="97155" cy="94615"/>
            </a:xfrm>
            <a:custGeom>
              <a:avLst/>
              <a:gdLst/>
              <a:ahLst/>
              <a:cxnLst/>
              <a:rect l="l" t="t" r="r" b="b"/>
              <a:pathLst>
                <a:path w="97154" h="94614">
                  <a:moveTo>
                    <a:pt x="53085" y="0"/>
                  </a:moveTo>
                  <a:lnTo>
                    <a:pt x="43560" y="0"/>
                  </a:lnTo>
                  <a:lnTo>
                    <a:pt x="38607" y="787"/>
                  </a:lnTo>
                  <a:lnTo>
                    <a:pt x="3936" y="28702"/>
                  </a:lnTo>
                  <a:lnTo>
                    <a:pt x="0" y="46786"/>
                  </a:lnTo>
                  <a:lnTo>
                    <a:pt x="761" y="56616"/>
                  </a:lnTo>
                  <a:lnTo>
                    <a:pt x="2412" y="60947"/>
                  </a:lnTo>
                  <a:lnTo>
                    <a:pt x="3936" y="65659"/>
                  </a:lnTo>
                  <a:lnTo>
                    <a:pt x="8127" y="73520"/>
                  </a:lnTo>
                  <a:lnTo>
                    <a:pt x="11302" y="77063"/>
                  </a:lnTo>
                  <a:lnTo>
                    <a:pt x="14477" y="80213"/>
                  </a:lnTo>
                  <a:lnTo>
                    <a:pt x="17271" y="83350"/>
                  </a:lnTo>
                  <a:lnTo>
                    <a:pt x="21716" y="86106"/>
                  </a:lnTo>
                  <a:lnTo>
                    <a:pt x="25400" y="88861"/>
                  </a:lnTo>
                  <a:lnTo>
                    <a:pt x="29717" y="90424"/>
                  </a:lnTo>
                  <a:lnTo>
                    <a:pt x="33781" y="92392"/>
                  </a:lnTo>
                  <a:lnTo>
                    <a:pt x="43560" y="93967"/>
                  </a:lnTo>
                  <a:lnTo>
                    <a:pt x="48259" y="94361"/>
                  </a:lnTo>
                  <a:lnTo>
                    <a:pt x="53085" y="93967"/>
                  </a:lnTo>
                  <a:lnTo>
                    <a:pt x="88900" y="73520"/>
                  </a:lnTo>
                  <a:lnTo>
                    <a:pt x="94614" y="60947"/>
                  </a:lnTo>
                  <a:lnTo>
                    <a:pt x="96265" y="56616"/>
                  </a:lnTo>
                  <a:lnTo>
                    <a:pt x="97027" y="46786"/>
                  </a:lnTo>
                  <a:lnTo>
                    <a:pt x="96265" y="37350"/>
                  </a:lnTo>
                  <a:lnTo>
                    <a:pt x="93090" y="28702"/>
                  </a:lnTo>
                  <a:lnTo>
                    <a:pt x="62737" y="1968"/>
                  </a:lnTo>
                  <a:lnTo>
                    <a:pt x="58419" y="787"/>
                  </a:lnTo>
                  <a:lnTo>
                    <a:pt x="53085" y="0"/>
                  </a:lnTo>
                  <a:close/>
                </a:path>
              </a:pathLst>
            </a:custGeom>
            <a:solidFill>
              <a:srgbClr val="FCA14F"/>
            </a:solidFill>
          </p:spPr>
          <p:txBody>
            <a:bodyPr wrap="square" lIns="0" tIns="0" rIns="0" bIns="0" rtlCol="0"/>
            <a:lstStyle/>
            <a:p>
              <a:endParaRPr/>
            </a:p>
          </p:txBody>
        </p:sp>
        <p:pic>
          <p:nvPicPr>
            <p:cNvPr id="212" name="object 212"/>
            <p:cNvPicPr/>
            <p:nvPr/>
          </p:nvPicPr>
          <p:blipFill>
            <a:blip r:embed="rId4" cstate="print"/>
            <a:stretch>
              <a:fillRect/>
            </a:stretch>
          </p:blipFill>
          <p:spPr>
            <a:xfrm>
              <a:off x="8144255" y="6217920"/>
              <a:ext cx="222503" cy="262128"/>
            </a:xfrm>
            <a:prstGeom prst="rect">
              <a:avLst/>
            </a:prstGeom>
          </p:spPr>
        </p:pic>
        <p:sp>
          <p:nvSpPr>
            <p:cNvPr id="213" name="object 213"/>
            <p:cNvSpPr/>
            <p:nvPr/>
          </p:nvSpPr>
          <p:spPr>
            <a:xfrm>
              <a:off x="8183879" y="6233160"/>
              <a:ext cx="146050" cy="182880"/>
            </a:xfrm>
            <a:custGeom>
              <a:avLst/>
              <a:gdLst/>
              <a:ahLst/>
              <a:cxnLst/>
              <a:rect l="l" t="t" r="r" b="b"/>
              <a:pathLst>
                <a:path w="146050" h="182879">
                  <a:moveTo>
                    <a:pt x="146050" y="0"/>
                  </a:moveTo>
                  <a:lnTo>
                    <a:pt x="0" y="0"/>
                  </a:lnTo>
                  <a:lnTo>
                    <a:pt x="0" y="15608"/>
                  </a:lnTo>
                  <a:lnTo>
                    <a:pt x="8509" y="59270"/>
                  </a:lnTo>
                  <a:lnTo>
                    <a:pt x="39877" y="99720"/>
                  </a:lnTo>
                  <a:lnTo>
                    <a:pt x="43561" y="102133"/>
                  </a:lnTo>
                  <a:lnTo>
                    <a:pt x="43561" y="182625"/>
                  </a:lnTo>
                  <a:lnTo>
                    <a:pt x="102108" y="182625"/>
                  </a:lnTo>
                  <a:lnTo>
                    <a:pt x="102108" y="102133"/>
                  </a:lnTo>
                  <a:lnTo>
                    <a:pt x="110236" y="96913"/>
                  </a:lnTo>
                  <a:lnTo>
                    <a:pt x="135000" y="64871"/>
                  </a:lnTo>
                  <a:lnTo>
                    <a:pt x="145288" y="25234"/>
                  </a:lnTo>
                  <a:lnTo>
                    <a:pt x="146050" y="15608"/>
                  </a:lnTo>
                  <a:lnTo>
                    <a:pt x="146050" y="0"/>
                  </a:lnTo>
                  <a:close/>
                </a:path>
              </a:pathLst>
            </a:custGeom>
            <a:solidFill>
              <a:srgbClr val="FCA14F"/>
            </a:solidFill>
          </p:spPr>
          <p:txBody>
            <a:bodyPr wrap="square" lIns="0" tIns="0" rIns="0" bIns="0" rtlCol="0"/>
            <a:lstStyle/>
            <a:p>
              <a:endParaRPr/>
            </a:p>
          </p:txBody>
        </p:sp>
      </p:grpSp>
      <p:sp>
        <p:nvSpPr>
          <p:cNvPr id="214" name="object 214"/>
          <p:cNvSpPr txBox="1"/>
          <p:nvPr/>
        </p:nvSpPr>
        <p:spPr>
          <a:xfrm>
            <a:off x="7841360" y="3725478"/>
            <a:ext cx="3043555" cy="664925"/>
          </a:xfrm>
          <a:prstGeom prst="rect">
            <a:avLst/>
          </a:prstGeom>
        </p:spPr>
        <p:txBody>
          <a:bodyPr vert="horz" wrap="square" lIns="0" tIns="36194" rIns="0" bIns="0" rtlCol="0">
            <a:spAutoFit/>
          </a:bodyPr>
          <a:lstStyle/>
          <a:p>
            <a:pPr marL="12700">
              <a:lnSpc>
                <a:spcPct val="100000"/>
              </a:lnSpc>
              <a:spcBef>
                <a:spcPts val="284"/>
              </a:spcBef>
            </a:pPr>
            <a:r>
              <a:rPr sz="1600" b="1" spc="10" dirty="0">
                <a:solidFill>
                  <a:srgbClr val="46B686"/>
                </a:solidFill>
                <a:latin typeface="Calisto MT" panose="02040603050505030304" pitchFamily="18" charset="0"/>
                <a:cs typeface="Calibri"/>
              </a:rPr>
              <a:t>M</a:t>
            </a:r>
            <a:r>
              <a:rPr sz="1600" b="1" dirty="0">
                <a:solidFill>
                  <a:srgbClr val="46B686"/>
                </a:solidFill>
                <a:latin typeface="Calisto MT" panose="02040603050505030304" pitchFamily="18" charset="0"/>
                <a:cs typeface="Calibri"/>
              </a:rPr>
              <a:t>ar</a:t>
            </a:r>
            <a:r>
              <a:rPr sz="1600" b="1" spc="-50" dirty="0">
                <a:solidFill>
                  <a:srgbClr val="46B686"/>
                </a:solidFill>
                <a:latin typeface="Calisto MT" panose="02040603050505030304" pitchFamily="18" charset="0"/>
                <a:cs typeface="Calibri"/>
              </a:rPr>
              <a:t>k</a:t>
            </a:r>
            <a:r>
              <a:rPr sz="1600" b="1" spc="-20" dirty="0">
                <a:solidFill>
                  <a:srgbClr val="46B686"/>
                </a:solidFill>
                <a:latin typeface="Calisto MT" panose="02040603050505030304" pitchFamily="18" charset="0"/>
                <a:cs typeface="Calibri"/>
              </a:rPr>
              <a:t>e</a:t>
            </a:r>
            <a:r>
              <a:rPr sz="1600" b="1" dirty="0">
                <a:solidFill>
                  <a:srgbClr val="46B686"/>
                </a:solidFill>
                <a:latin typeface="Calisto MT" panose="02040603050505030304" pitchFamily="18" charset="0"/>
                <a:cs typeface="Calibri"/>
              </a:rPr>
              <a:t>t</a:t>
            </a:r>
            <a:r>
              <a:rPr sz="1600" b="1" spc="-85" dirty="0">
                <a:solidFill>
                  <a:srgbClr val="46B686"/>
                </a:solidFill>
                <a:latin typeface="Calisto MT" panose="02040603050505030304" pitchFamily="18" charset="0"/>
                <a:cs typeface="Calibri"/>
              </a:rPr>
              <a:t> </a:t>
            </a:r>
            <a:r>
              <a:rPr sz="1600" b="1" spc="-20" dirty="0">
                <a:solidFill>
                  <a:srgbClr val="46B686"/>
                </a:solidFill>
                <a:latin typeface="Calisto MT" panose="02040603050505030304" pitchFamily="18" charset="0"/>
                <a:cs typeface="Calibri"/>
              </a:rPr>
              <a:t>Pe</a:t>
            </a:r>
            <a:r>
              <a:rPr sz="1600" b="1" spc="-25" dirty="0">
                <a:solidFill>
                  <a:srgbClr val="46B686"/>
                </a:solidFill>
                <a:latin typeface="Calisto MT" panose="02040603050505030304" pitchFamily="18" charset="0"/>
                <a:cs typeface="Calibri"/>
              </a:rPr>
              <a:t>n</a:t>
            </a:r>
            <a:r>
              <a:rPr sz="1600" b="1" spc="-20" dirty="0">
                <a:solidFill>
                  <a:srgbClr val="46B686"/>
                </a:solidFill>
                <a:latin typeface="Calisto MT" panose="02040603050505030304" pitchFamily="18" charset="0"/>
                <a:cs typeface="Calibri"/>
              </a:rPr>
              <a:t>e</a:t>
            </a:r>
            <a:r>
              <a:rPr sz="1600" b="1" spc="-10" dirty="0">
                <a:solidFill>
                  <a:srgbClr val="46B686"/>
                </a:solidFill>
                <a:latin typeface="Calisto MT" panose="02040603050505030304" pitchFamily="18" charset="0"/>
                <a:cs typeface="Calibri"/>
              </a:rPr>
              <a:t>t</a:t>
            </a:r>
            <a:r>
              <a:rPr sz="1600" b="1" spc="-45" dirty="0">
                <a:solidFill>
                  <a:srgbClr val="46B686"/>
                </a:solidFill>
                <a:latin typeface="Calisto MT" panose="02040603050505030304" pitchFamily="18" charset="0"/>
                <a:cs typeface="Calibri"/>
              </a:rPr>
              <a:t>r</a:t>
            </a:r>
            <a:r>
              <a:rPr sz="1600" b="1" spc="-30" dirty="0">
                <a:solidFill>
                  <a:srgbClr val="46B686"/>
                </a:solidFill>
                <a:latin typeface="Calisto MT" panose="02040603050505030304" pitchFamily="18" charset="0"/>
                <a:cs typeface="Calibri"/>
              </a:rPr>
              <a:t>a</a:t>
            </a:r>
            <a:r>
              <a:rPr sz="1600" b="1" spc="-10" dirty="0">
                <a:solidFill>
                  <a:srgbClr val="46B686"/>
                </a:solidFill>
                <a:latin typeface="Calisto MT" panose="02040603050505030304" pitchFamily="18" charset="0"/>
                <a:cs typeface="Calibri"/>
              </a:rPr>
              <a:t>t</a:t>
            </a:r>
            <a:r>
              <a:rPr sz="1600" b="1" spc="-15" dirty="0">
                <a:solidFill>
                  <a:srgbClr val="46B686"/>
                </a:solidFill>
                <a:latin typeface="Calisto MT" panose="02040603050505030304" pitchFamily="18" charset="0"/>
                <a:cs typeface="Calibri"/>
              </a:rPr>
              <a:t>i</a:t>
            </a:r>
            <a:r>
              <a:rPr sz="1600" b="1" dirty="0">
                <a:solidFill>
                  <a:srgbClr val="46B686"/>
                </a:solidFill>
                <a:latin typeface="Calisto MT" panose="02040603050505030304" pitchFamily="18" charset="0"/>
                <a:cs typeface="Calibri"/>
              </a:rPr>
              <a:t>on</a:t>
            </a:r>
            <a:endParaRPr sz="1600" dirty="0">
              <a:latin typeface="Calisto MT" panose="02040603050505030304" pitchFamily="18" charset="0"/>
              <a:cs typeface="Calibri"/>
            </a:endParaRPr>
          </a:p>
          <a:p>
            <a:pPr marL="45720">
              <a:lnSpc>
                <a:spcPct val="100000"/>
              </a:lnSpc>
              <a:spcBef>
                <a:spcPts val="135"/>
              </a:spcBef>
            </a:pPr>
            <a:r>
              <a:rPr sz="1200" dirty="0">
                <a:solidFill>
                  <a:srgbClr val="44526A"/>
                </a:solidFill>
                <a:latin typeface="Calisto MT" panose="02040603050505030304" pitchFamily="18" charset="0"/>
                <a:cs typeface="Calibri"/>
              </a:rPr>
              <a:t>Ma</a:t>
            </a:r>
            <a:r>
              <a:rPr sz="1200" spc="-15" dirty="0">
                <a:solidFill>
                  <a:srgbClr val="44526A"/>
                </a:solidFill>
                <a:latin typeface="Calisto MT" panose="02040603050505030304" pitchFamily="18" charset="0"/>
                <a:cs typeface="Calibri"/>
              </a:rPr>
              <a:t>r</a:t>
            </a:r>
            <a:r>
              <a:rPr sz="1200" spc="-45" dirty="0">
                <a:solidFill>
                  <a:srgbClr val="44526A"/>
                </a:solidFill>
                <a:latin typeface="Calisto MT" panose="02040603050505030304" pitchFamily="18" charset="0"/>
                <a:cs typeface="Calibri"/>
              </a:rPr>
              <a:t>k</a:t>
            </a:r>
            <a:r>
              <a:rPr sz="1200" dirty="0">
                <a:solidFill>
                  <a:srgbClr val="44526A"/>
                </a:solidFill>
                <a:latin typeface="Calisto MT" panose="02040603050505030304" pitchFamily="18" charset="0"/>
                <a:cs typeface="Calibri"/>
              </a:rPr>
              <a:t>et</a:t>
            </a:r>
            <a:r>
              <a:rPr sz="1200" spc="-25"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d</a:t>
            </a:r>
            <a:r>
              <a:rPr sz="1200" dirty="0">
                <a:solidFill>
                  <a:srgbClr val="44526A"/>
                </a:solidFill>
                <a:latin typeface="Calisto MT" panose="02040603050505030304" pitchFamily="18" charset="0"/>
                <a:cs typeface="Calibri"/>
              </a:rPr>
              <a:t>e</a:t>
            </a:r>
            <a:r>
              <a:rPr sz="1200" spc="5" dirty="0">
                <a:solidFill>
                  <a:srgbClr val="44526A"/>
                </a:solidFill>
                <a:latin typeface="Calisto MT" panose="02040603050505030304" pitchFamily="18" charset="0"/>
                <a:cs typeface="Calibri"/>
              </a:rPr>
              <a:t>v</a:t>
            </a:r>
            <a:r>
              <a:rPr sz="1200" dirty="0">
                <a:solidFill>
                  <a:srgbClr val="44526A"/>
                </a:solidFill>
                <a:latin typeface="Calisto MT" panose="02040603050505030304" pitchFamily="18" charset="0"/>
                <a:cs typeface="Calibri"/>
              </a:rPr>
              <a:t>e</a:t>
            </a:r>
            <a:r>
              <a:rPr sz="1200" spc="-15" dirty="0">
                <a:solidFill>
                  <a:srgbClr val="44526A"/>
                </a:solidFill>
                <a:latin typeface="Calisto MT" panose="02040603050505030304" pitchFamily="18" charset="0"/>
                <a:cs typeface="Calibri"/>
              </a:rPr>
              <a:t>l</a:t>
            </a:r>
            <a:r>
              <a:rPr sz="1200" spc="-10" dirty="0">
                <a:solidFill>
                  <a:srgbClr val="44526A"/>
                </a:solidFill>
                <a:latin typeface="Calisto MT" panose="02040603050505030304" pitchFamily="18" charset="0"/>
                <a:cs typeface="Calibri"/>
              </a:rPr>
              <a:t>op</a:t>
            </a:r>
            <a:r>
              <a:rPr sz="1200" dirty="0">
                <a:solidFill>
                  <a:srgbClr val="44526A"/>
                </a:solidFill>
                <a:latin typeface="Calisto MT" panose="02040603050505030304" pitchFamily="18" charset="0"/>
                <a:cs typeface="Calibri"/>
              </a:rPr>
              <a:t>me</a:t>
            </a:r>
            <a:r>
              <a:rPr sz="1200" spc="-10" dirty="0">
                <a:solidFill>
                  <a:srgbClr val="44526A"/>
                </a:solidFill>
                <a:latin typeface="Calisto MT" panose="02040603050505030304" pitchFamily="18" charset="0"/>
                <a:cs typeface="Calibri"/>
              </a:rPr>
              <a:t>n</a:t>
            </a:r>
            <a:r>
              <a:rPr sz="1200" dirty="0">
                <a:solidFill>
                  <a:srgbClr val="44526A"/>
                </a:solidFill>
                <a:latin typeface="Calisto MT" panose="02040603050505030304" pitchFamily="18" charset="0"/>
                <a:cs typeface="Calibri"/>
              </a:rPr>
              <a:t>t</a:t>
            </a:r>
            <a:r>
              <a:rPr sz="1200" spc="-75" dirty="0">
                <a:solidFill>
                  <a:srgbClr val="44526A"/>
                </a:solidFill>
                <a:latin typeface="Calisto MT" panose="02040603050505030304" pitchFamily="18" charset="0"/>
                <a:cs typeface="Calibri"/>
              </a:rPr>
              <a:t> </a:t>
            </a:r>
            <a:r>
              <a:rPr sz="1200" spc="-10" dirty="0">
                <a:solidFill>
                  <a:srgbClr val="44526A"/>
                </a:solidFill>
                <a:latin typeface="Calisto MT" panose="02040603050505030304" pitchFamily="18" charset="0"/>
                <a:cs typeface="Calibri"/>
              </a:rPr>
              <a:t>p</a:t>
            </a:r>
            <a:r>
              <a:rPr sz="1200" spc="-40" dirty="0">
                <a:solidFill>
                  <a:srgbClr val="44526A"/>
                </a:solidFill>
                <a:latin typeface="Calisto MT" panose="02040603050505030304" pitchFamily="18" charset="0"/>
                <a:cs typeface="Calibri"/>
              </a:rPr>
              <a:t>r</a:t>
            </a:r>
            <a:r>
              <a:rPr sz="1200" spc="-10" dirty="0">
                <a:solidFill>
                  <a:srgbClr val="44526A"/>
                </a:solidFill>
                <a:latin typeface="Calisto MT" panose="02040603050505030304" pitchFamily="18" charset="0"/>
                <a:cs typeface="Calibri"/>
              </a:rPr>
              <a:t>o</a:t>
            </a:r>
            <a:r>
              <a:rPr sz="1200" spc="-5" dirty="0">
                <a:solidFill>
                  <a:srgbClr val="44526A"/>
                </a:solidFill>
                <a:latin typeface="Calisto MT" panose="02040603050505030304" pitchFamily="18" charset="0"/>
                <a:cs typeface="Calibri"/>
              </a:rPr>
              <a:t>c</a:t>
            </a:r>
            <a:r>
              <a:rPr sz="1200" dirty="0">
                <a:solidFill>
                  <a:srgbClr val="44526A"/>
                </a:solidFill>
                <a:latin typeface="Calisto MT" panose="02040603050505030304" pitchFamily="18" charset="0"/>
                <a:cs typeface="Calibri"/>
              </a:rPr>
              <a:t>e</a:t>
            </a:r>
            <a:r>
              <a:rPr sz="1200" spc="10" dirty="0">
                <a:solidFill>
                  <a:srgbClr val="44526A"/>
                </a:solidFill>
                <a:latin typeface="Calisto MT" panose="02040603050505030304" pitchFamily="18" charset="0"/>
                <a:cs typeface="Calibri"/>
              </a:rPr>
              <a:t>s</a:t>
            </a:r>
            <a:r>
              <a:rPr sz="1200" dirty="0">
                <a:solidFill>
                  <a:srgbClr val="44526A"/>
                </a:solidFill>
                <a:latin typeface="Calisto MT" panose="02040603050505030304" pitchFamily="18" charset="0"/>
                <a:cs typeface="Calibri"/>
              </a:rPr>
              <a:t>s</a:t>
            </a:r>
            <a:r>
              <a:rPr sz="1200" spc="25" dirty="0">
                <a:solidFill>
                  <a:srgbClr val="44526A"/>
                </a:solidFill>
                <a:latin typeface="Calisto MT" panose="02040603050505030304" pitchFamily="18" charset="0"/>
                <a:cs typeface="Calibri"/>
              </a:rPr>
              <a:t> </a:t>
            </a:r>
            <a:r>
              <a:rPr sz="1200" dirty="0">
                <a:solidFill>
                  <a:srgbClr val="44526A"/>
                </a:solidFill>
                <a:latin typeface="Calisto MT" panose="02040603050505030304" pitchFamily="18" charset="0"/>
                <a:cs typeface="Calibri"/>
              </a:rPr>
              <a:t>a</a:t>
            </a:r>
            <a:r>
              <a:rPr sz="1200" spc="-40" dirty="0">
                <a:solidFill>
                  <a:srgbClr val="44526A"/>
                </a:solidFill>
                <a:latin typeface="Calisto MT" panose="02040603050505030304" pitchFamily="18" charset="0"/>
                <a:cs typeface="Calibri"/>
              </a:rPr>
              <a:t>r</a:t>
            </a:r>
            <a:r>
              <a:rPr sz="1200" dirty="0">
                <a:solidFill>
                  <a:srgbClr val="44526A"/>
                </a:solidFill>
                <a:latin typeface="Calisto MT" panose="02040603050505030304" pitchFamily="18" charset="0"/>
                <a:cs typeface="Calibri"/>
              </a:rPr>
              <a:t>e</a:t>
            </a:r>
            <a:r>
              <a:rPr sz="1200" spc="-5"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g</a:t>
            </a:r>
            <a:r>
              <a:rPr sz="1200" spc="-10" dirty="0">
                <a:solidFill>
                  <a:srgbClr val="44526A"/>
                </a:solidFill>
                <a:latin typeface="Calisto MT" panose="02040603050505030304" pitchFamily="18" charset="0"/>
                <a:cs typeface="Calibri"/>
              </a:rPr>
              <a:t>o</a:t>
            </a:r>
            <a:r>
              <a:rPr sz="1200" spc="-15" dirty="0">
                <a:solidFill>
                  <a:srgbClr val="44526A"/>
                </a:solidFill>
                <a:latin typeface="Calisto MT" panose="02040603050505030304" pitchFamily="18" charset="0"/>
                <a:cs typeface="Calibri"/>
              </a:rPr>
              <a:t>i</a:t>
            </a:r>
            <a:r>
              <a:rPr sz="1200" spc="-10" dirty="0">
                <a:solidFill>
                  <a:srgbClr val="44526A"/>
                </a:solidFill>
                <a:latin typeface="Calisto MT" panose="02040603050505030304" pitchFamily="18" charset="0"/>
                <a:cs typeface="Calibri"/>
              </a:rPr>
              <a:t>n</a:t>
            </a:r>
            <a:r>
              <a:rPr sz="1200" dirty="0">
                <a:solidFill>
                  <a:srgbClr val="44526A"/>
                </a:solidFill>
                <a:latin typeface="Calisto MT" panose="02040603050505030304" pitchFamily="18" charset="0"/>
                <a:cs typeface="Calibri"/>
              </a:rPr>
              <a:t>g</a:t>
            </a:r>
            <a:r>
              <a:rPr sz="1200" spc="5" dirty="0">
                <a:solidFill>
                  <a:srgbClr val="44526A"/>
                </a:solidFill>
                <a:latin typeface="Calisto MT" panose="02040603050505030304" pitchFamily="18" charset="0"/>
                <a:cs typeface="Calibri"/>
              </a:rPr>
              <a:t> </a:t>
            </a:r>
            <a:r>
              <a:rPr sz="1200" spc="-15" dirty="0">
                <a:solidFill>
                  <a:srgbClr val="44526A"/>
                </a:solidFill>
                <a:latin typeface="Calisto MT" panose="02040603050505030304" pitchFamily="18" charset="0"/>
                <a:cs typeface="Calibri"/>
              </a:rPr>
              <a:t>o</a:t>
            </a:r>
            <a:r>
              <a:rPr sz="1200" dirty="0">
                <a:solidFill>
                  <a:srgbClr val="44526A"/>
                </a:solidFill>
                <a:latin typeface="Calisto MT" panose="02040603050505030304" pitchFamily="18" charset="0"/>
                <a:cs typeface="Calibri"/>
              </a:rPr>
              <a:t>n</a:t>
            </a:r>
            <a:r>
              <a:rPr sz="1200" spc="-15" dirty="0">
                <a:solidFill>
                  <a:srgbClr val="44526A"/>
                </a:solidFill>
                <a:latin typeface="Calisto MT" panose="02040603050505030304" pitchFamily="18" charset="0"/>
                <a:cs typeface="Calibri"/>
              </a:rPr>
              <a:t> i</a:t>
            </a:r>
            <a:r>
              <a:rPr sz="1200" dirty="0">
                <a:solidFill>
                  <a:srgbClr val="44526A"/>
                </a:solidFill>
                <a:latin typeface="Calisto MT" panose="02040603050505030304" pitchFamily="18" charset="0"/>
                <a:cs typeface="Calibri"/>
              </a:rPr>
              <a:t>n</a:t>
            </a:r>
            <a:r>
              <a:rPr sz="1200" spc="5" dirty="0">
                <a:solidFill>
                  <a:srgbClr val="44526A"/>
                </a:solidFill>
                <a:latin typeface="Calisto MT" panose="02040603050505030304" pitchFamily="18" charset="0"/>
                <a:cs typeface="Calibri"/>
              </a:rPr>
              <a:t> </a:t>
            </a:r>
            <a:r>
              <a:rPr sz="1200" dirty="0">
                <a:solidFill>
                  <a:srgbClr val="44526A"/>
                </a:solidFill>
                <a:latin typeface="Calisto MT" panose="02040603050505030304" pitchFamily="18" charset="0"/>
                <a:cs typeface="Calibri"/>
              </a:rPr>
              <a:t>t</a:t>
            </a:r>
            <a:r>
              <a:rPr sz="1200" spc="-10" dirty="0">
                <a:solidFill>
                  <a:srgbClr val="44526A"/>
                </a:solidFill>
                <a:latin typeface="Calisto MT" panose="02040603050505030304" pitchFamily="18" charset="0"/>
                <a:cs typeface="Calibri"/>
              </a:rPr>
              <a:t>h</a:t>
            </a:r>
            <a:r>
              <a:rPr sz="1200" dirty="0">
                <a:solidFill>
                  <a:srgbClr val="44526A"/>
                </a:solidFill>
                <a:latin typeface="Calisto MT" panose="02040603050505030304" pitchFamily="18" charset="0"/>
                <a:cs typeface="Calibri"/>
              </a:rPr>
              <a:t>e</a:t>
            </a:r>
            <a:r>
              <a:rPr lang="en-GB" sz="1200" dirty="0">
                <a:solidFill>
                  <a:srgbClr val="44526A"/>
                </a:solidFill>
                <a:latin typeface="Calisto MT" panose="02040603050505030304" pitchFamily="18" charset="0"/>
                <a:cs typeface="Calibri"/>
              </a:rPr>
              <a:t> </a:t>
            </a:r>
            <a:r>
              <a:rPr sz="1200" spc="-5" dirty="0">
                <a:solidFill>
                  <a:srgbClr val="44526A"/>
                </a:solidFill>
                <a:latin typeface="Calisto MT" panose="02040603050505030304" pitchFamily="18" charset="0"/>
                <a:cs typeface="Calibri"/>
              </a:rPr>
              <a:t>La</a:t>
            </a:r>
            <a:r>
              <a:rPr sz="1200" spc="5" dirty="0">
                <a:solidFill>
                  <a:srgbClr val="44526A"/>
                </a:solidFill>
                <a:latin typeface="Calisto MT" panose="02040603050505030304" pitchFamily="18" charset="0"/>
                <a:cs typeface="Calibri"/>
              </a:rPr>
              <a:t>t</a:t>
            </a:r>
            <a:r>
              <a:rPr sz="1200" spc="-15" dirty="0">
                <a:solidFill>
                  <a:srgbClr val="44526A"/>
                </a:solidFill>
                <a:latin typeface="Calisto MT" panose="02040603050505030304" pitchFamily="18" charset="0"/>
                <a:cs typeface="Calibri"/>
              </a:rPr>
              <a:t>i</a:t>
            </a:r>
            <a:r>
              <a:rPr sz="1200" dirty="0">
                <a:solidFill>
                  <a:srgbClr val="44526A"/>
                </a:solidFill>
                <a:latin typeface="Calisto MT" panose="02040603050505030304" pitchFamily="18" charset="0"/>
                <a:cs typeface="Calibri"/>
              </a:rPr>
              <a:t>n</a:t>
            </a:r>
            <a:r>
              <a:rPr sz="1200" spc="-85" dirty="0">
                <a:solidFill>
                  <a:srgbClr val="44526A"/>
                </a:solidFill>
                <a:latin typeface="Calisto MT" panose="02040603050505030304" pitchFamily="18" charset="0"/>
                <a:cs typeface="Calibri"/>
              </a:rPr>
              <a:t> </a:t>
            </a:r>
            <a:r>
              <a:rPr sz="1200" dirty="0">
                <a:solidFill>
                  <a:srgbClr val="44526A"/>
                </a:solidFill>
                <a:latin typeface="Calisto MT" panose="02040603050505030304" pitchFamily="18" charset="0"/>
                <a:cs typeface="Calibri"/>
              </a:rPr>
              <a:t>Ame</a:t>
            </a:r>
            <a:r>
              <a:rPr sz="1200" spc="-15" dirty="0">
                <a:solidFill>
                  <a:srgbClr val="44526A"/>
                </a:solidFill>
                <a:latin typeface="Calisto MT" panose="02040603050505030304" pitchFamily="18" charset="0"/>
                <a:cs typeface="Calibri"/>
              </a:rPr>
              <a:t>ri</a:t>
            </a:r>
            <a:r>
              <a:rPr sz="1200" spc="-5" dirty="0">
                <a:solidFill>
                  <a:srgbClr val="44526A"/>
                </a:solidFill>
                <a:latin typeface="Calisto MT" panose="02040603050505030304" pitchFamily="18" charset="0"/>
                <a:cs typeface="Calibri"/>
              </a:rPr>
              <a:t>c</a:t>
            </a:r>
            <a:r>
              <a:rPr sz="1200" dirty="0">
                <a:solidFill>
                  <a:srgbClr val="44526A"/>
                </a:solidFill>
                <a:latin typeface="Calisto MT" panose="02040603050505030304" pitchFamily="18" charset="0"/>
                <a:cs typeface="Calibri"/>
              </a:rPr>
              <a:t>a</a:t>
            </a:r>
            <a:endParaRPr sz="1200" dirty="0">
              <a:latin typeface="Calisto MT" panose="02040603050505030304" pitchFamily="18" charset="0"/>
              <a:cs typeface="Calibri"/>
            </a:endParaRPr>
          </a:p>
        </p:txBody>
      </p:sp>
      <p:sp>
        <p:nvSpPr>
          <p:cNvPr id="215" name="object 215"/>
          <p:cNvSpPr txBox="1"/>
          <p:nvPr/>
        </p:nvSpPr>
        <p:spPr>
          <a:xfrm>
            <a:off x="7294879" y="3970147"/>
            <a:ext cx="293275" cy="259686"/>
          </a:xfrm>
          <a:prstGeom prst="rect">
            <a:avLst/>
          </a:prstGeom>
        </p:spPr>
        <p:txBody>
          <a:bodyPr vert="horz" wrap="square" lIns="0" tIns="13335" rIns="0" bIns="0" rtlCol="0">
            <a:spAutoFit/>
          </a:bodyPr>
          <a:lstStyle/>
          <a:p>
            <a:pPr marL="12700">
              <a:lnSpc>
                <a:spcPct val="100000"/>
              </a:lnSpc>
              <a:spcBef>
                <a:spcPts val="105"/>
              </a:spcBef>
            </a:pPr>
            <a:r>
              <a:rPr lang="en-GB" sz="1600" dirty="0">
                <a:solidFill>
                  <a:srgbClr val="FFFFFF"/>
                </a:solidFill>
                <a:latin typeface="Calisto MT" panose="02040603050505030304" pitchFamily="18" charset="0"/>
                <a:cs typeface="Calibri"/>
              </a:rPr>
              <a:t>1</a:t>
            </a:r>
            <a:r>
              <a:rPr sz="1600" dirty="0">
                <a:solidFill>
                  <a:srgbClr val="FFFFFF"/>
                </a:solidFill>
                <a:latin typeface="Calisto MT" panose="02040603050505030304" pitchFamily="18" charset="0"/>
                <a:cs typeface="Calibri"/>
              </a:rPr>
              <a:t>%</a:t>
            </a:r>
            <a:endParaRPr sz="1600" dirty="0">
              <a:latin typeface="Calisto MT" panose="02040603050505030304" pitchFamily="18" charset="0"/>
              <a:cs typeface="Calibri"/>
            </a:endParaRPr>
          </a:p>
        </p:txBody>
      </p:sp>
      <p:sp>
        <p:nvSpPr>
          <p:cNvPr id="216" name="object 216"/>
          <p:cNvSpPr/>
          <p:nvPr/>
        </p:nvSpPr>
        <p:spPr>
          <a:xfrm>
            <a:off x="7167371" y="2872739"/>
            <a:ext cx="3696970" cy="0"/>
          </a:xfrm>
          <a:custGeom>
            <a:avLst/>
            <a:gdLst/>
            <a:ahLst/>
            <a:cxnLst/>
            <a:rect l="l" t="t" r="r" b="b"/>
            <a:pathLst>
              <a:path w="3696970">
                <a:moveTo>
                  <a:pt x="3696970" y="0"/>
                </a:moveTo>
                <a:lnTo>
                  <a:pt x="0" y="0"/>
                </a:lnTo>
              </a:path>
            </a:pathLst>
          </a:custGeom>
          <a:ln w="9144">
            <a:solidFill>
              <a:srgbClr val="AAAAAA"/>
            </a:solidFill>
            <a:prstDash val="sysDash"/>
          </a:ln>
        </p:spPr>
        <p:txBody>
          <a:bodyPr wrap="square" lIns="0" tIns="0" rIns="0" bIns="0" rtlCol="0"/>
          <a:lstStyle/>
          <a:p>
            <a:endParaRPr/>
          </a:p>
        </p:txBody>
      </p:sp>
      <p:sp>
        <p:nvSpPr>
          <p:cNvPr id="220" name="Rectangle 219"/>
          <p:cNvSpPr/>
          <p:nvPr/>
        </p:nvSpPr>
        <p:spPr>
          <a:xfrm>
            <a:off x="10896600" y="0"/>
            <a:ext cx="1295400" cy="762000"/>
          </a:xfrm>
          <a:prstGeom prst="rect">
            <a:avLst/>
          </a:prstGeom>
          <a:solidFill>
            <a:srgbClr val="00B05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1" name="object 8"/>
          <p:cNvPicPr/>
          <p:nvPr/>
        </p:nvPicPr>
        <p:blipFill>
          <a:blip r:embed="rId25" cstate="print"/>
          <a:stretch>
            <a:fillRect/>
          </a:stretch>
        </p:blipFill>
        <p:spPr>
          <a:xfrm>
            <a:off x="31242" y="6398559"/>
            <a:ext cx="1582419" cy="307041"/>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2574</TotalTime>
  <Words>2850</Words>
  <Application>Microsoft Office PowerPoint</Application>
  <PresentationFormat>Widescreen</PresentationFormat>
  <Paragraphs>536</Paragraphs>
  <Slides>24</Slides>
  <Notes>3</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Arial</vt:lpstr>
      <vt:lpstr>Arial MT</vt:lpstr>
      <vt:lpstr>Calibri</vt:lpstr>
      <vt:lpstr>Calibri Light</vt:lpstr>
      <vt:lpstr>Calisto MT</vt:lpstr>
      <vt:lpstr>Microsoft Sans Serif</vt:lpstr>
      <vt:lpstr>Open Sans</vt:lpstr>
      <vt:lpstr>Quattrocento Sans</vt:lpstr>
      <vt:lpstr>Segoe UI Symbol</vt:lpstr>
      <vt:lpstr>Verdana</vt:lpstr>
      <vt:lpstr>Office Theme</vt:lpstr>
      <vt:lpstr>2_Office Theme</vt:lpstr>
      <vt:lpstr>1_Office Theme</vt:lpstr>
      <vt:lpstr>Add Value to our Suppliers and Customers thru our Market Knowledge, Focus &amp; Entrepreneurial Approach</vt:lpstr>
      <vt:lpstr>Presentation Outline</vt:lpstr>
      <vt:lpstr>About Us</vt:lpstr>
      <vt:lpstr>About Us</vt:lpstr>
      <vt:lpstr>Business Update</vt:lpstr>
      <vt:lpstr>Bloomchemag Vision And Mission</vt:lpstr>
      <vt:lpstr>What we do</vt:lpstr>
      <vt:lpstr>Bloomchemag Business Model</vt:lpstr>
      <vt:lpstr>Our Presence </vt:lpstr>
      <vt:lpstr>PowerPoint Presentation</vt:lpstr>
      <vt:lpstr>PowerPoint Presentation</vt:lpstr>
      <vt:lpstr>PowerPoint Presentation</vt:lpstr>
      <vt:lpstr>PowerPoint Presentation</vt:lpstr>
      <vt:lpstr>Certificates &amp; Accreditations</vt:lpstr>
      <vt:lpstr>PowerPoint Presentation</vt:lpstr>
      <vt:lpstr>Acrylates</vt:lpstr>
      <vt:lpstr>Bloomchemag Value Chain</vt:lpstr>
      <vt:lpstr>Customer Reach</vt:lpstr>
      <vt:lpstr>Market Split</vt:lpstr>
      <vt:lpstr>Market Split</vt:lpstr>
      <vt:lpstr>Bio Products Offering for Europe</vt:lpstr>
      <vt:lpstr>Financial Partners</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value to our Suppliers &amp; Customers thru our Market</dc:title>
  <dc:creator>Bloomchemag</dc:creator>
  <cp:lastModifiedBy>salessupport@bloomchemag.com</cp:lastModifiedBy>
  <cp:revision>310</cp:revision>
  <dcterms:created xsi:type="dcterms:W3CDTF">2022-04-12T05:41:47Z</dcterms:created>
  <dcterms:modified xsi:type="dcterms:W3CDTF">2023-06-07T13:31:26Z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2021-12-13T00:00:00Z</vt:filetime>
  </property>
  <property fmtid="{D5CDD505-2E9C-101B-9397-08002B2CF9AE}" pid="3" name="Creator">
    <vt:lpwstr>Microsoft® PowerPoint® 2016</vt:lpwstr>
  </property>
  <property fmtid="{D5CDD505-2E9C-101B-9397-08002B2CF9AE}" pid="4" name="LastSaved">
    <vt:filetime>2022-04-12T00:00:00Z</vt:filetime>
  </property>
</Properties>
</file>